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7" r:id="rId3"/>
    <p:sldId id="264" r:id="rId4"/>
    <p:sldId id="263" r:id="rId5"/>
    <p:sldId id="262" r:id="rId6"/>
    <p:sldId id="258" r:id="rId7"/>
    <p:sldId id="259" r:id="rId8"/>
    <p:sldId id="260" r:id="rId9"/>
    <p:sldId id="261" r:id="rId10"/>
    <p:sldId id="265" r:id="rId11"/>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2" autoAdjust="0"/>
    <p:restoredTop sz="94660"/>
  </p:normalViewPr>
  <p:slideViewPr>
    <p:cSldViewPr snapToGrid="0">
      <p:cViewPr varScale="1">
        <p:scale>
          <a:sx n="119" d="100"/>
          <a:sy n="119" d="100"/>
        </p:scale>
        <p:origin x="114" y="3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E386EDF0-4B54-4B12-86F0-D9B58D20E1B9}" type="slidenum">
              <a:rPr kumimoji="1" lang="ja-JP" altLang="en-US" smtClean="0"/>
              <a:t>‹#›</a:t>
            </a:fld>
            <a:endParaRPr kumimoji="1" lang="ja-JP" altLang="en-US"/>
          </a:p>
        </p:txBody>
      </p:sp>
    </p:spTree>
    <p:extLst>
      <p:ext uri="{BB962C8B-B14F-4D97-AF65-F5344CB8AC3E}">
        <p14:creationId xmlns:p14="http://schemas.microsoft.com/office/powerpoint/2010/main" val="3934380741"/>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C4D69BD1-0E01-42E5-9BE1-29582C625D4C}" type="slidenum">
              <a:rPr kumimoji="1" lang="ja-JP" altLang="en-US" smtClean="0"/>
              <a:t>‹#›</a:t>
            </a:fld>
            <a:endParaRPr kumimoji="1" lang="ja-JP" altLang="en-US"/>
          </a:p>
        </p:txBody>
      </p:sp>
    </p:spTree>
    <p:extLst>
      <p:ext uri="{BB962C8B-B14F-4D97-AF65-F5344CB8AC3E}">
        <p14:creationId xmlns:p14="http://schemas.microsoft.com/office/powerpoint/2010/main" val="4229568649"/>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1650638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3002783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4221298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553629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3073467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13359805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14427074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981733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702868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00D78E9-630B-448F-AAE5-7262493726E3}" type="datetime1">
              <a:rPr kumimoji="1" lang="ja-JP" altLang="en-US" smtClean="0"/>
              <a:t>2021/11/19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938223-C7D8-4226-98C6-114A10B15700}" type="slidenum">
              <a:rPr kumimoji="1" lang="ja-JP" altLang="en-US" smtClean="0"/>
              <a:t>‹#›</a:t>
            </a:fld>
            <a:endParaRPr kumimoji="1" lang="ja-JP" altLang="en-US"/>
          </a:p>
        </p:txBody>
      </p:sp>
    </p:spTree>
    <p:extLst>
      <p:ext uri="{BB962C8B-B14F-4D97-AF65-F5344CB8AC3E}">
        <p14:creationId xmlns:p14="http://schemas.microsoft.com/office/powerpoint/2010/main" val="4071167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ACECC4B-BEA8-4879-8945-239BC180CBBD}" type="datetime1">
              <a:rPr kumimoji="1" lang="ja-JP" altLang="en-US" smtClean="0"/>
              <a:t>2021/11/19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938223-C7D8-4226-98C6-114A10B15700}" type="slidenum">
              <a:rPr kumimoji="1" lang="ja-JP" altLang="en-US" smtClean="0"/>
              <a:t>‹#›</a:t>
            </a:fld>
            <a:endParaRPr kumimoji="1" lang="ja-JP" altLang="en-US"/>
          </a:p>
        </p:txBody>
      </p:sp>
    </p:spTree>
    <p:extLst>
      <p:ext uri="{BB962C8B-B14F-4D97-AF65-F5344CB8AC3E}">
        <p14:creationId xmlns:p14="http://schemas.microsoft.com/office/powerpoint/2010/main" val="1273578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0D6B0D-B6B2-4505-9009-F613307640AA}" type="datetime1">
              <a:rPr kumimoji="1" lang="ja-JP" altLang="en-US" smtClean="0"/>
              <a:t>2021/11/19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938223-C7D8-4226-98C6-114A10B15700}" type="slidenum">
              <a:rPr kumimoji="1" lang="ja-JP" altLang="en-US" smtClean="0"/>
              <a:t>‹#›</a:t>
            </a:fld>
            <a:endParaRPr kumimoji="1" lang="ja-JP" altLang="en-US"/>
          </a:p>
        </p:txBody>
      </p:sp>
    </p:spTree>
    <p:extLst>
      <p:ext uri="{BB962C8B-B14F-4D97-AF65-F5344CB8AC3E}">
        <p14:creationId xmlns:p14="http://schemas.microsoft.com/office/powerpoint/2010/main" val="571106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21EE09-2260-4450-A768-217E08DE074D}" type="datetime1">
              <a:rPr kumimoji="1" lang="ja-JP" altLang="en-US" smtClean="0"/>
              <a:t>2021/11/19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938223-C7D8-4226-98C6-114A10B15700}" type="slidenum">
              <a:rPr kumimoji="1" lang="ja-JP" altLang="en-US" smtClean="0"/>
              <a:t>‹#›</a:t>
            </a:fld>
            <a:endParaRPr kumimoji="1" lang="ja-JP" altLang="en-US"/>
          </a:p>
        </p:txBody>
      </p:sp>
    </p:spTree>
    <p:extLst>
      <p:ext uri="{BB962C8B-B14F-4D97-AF65-F5344CB8AC3E}">
        <p14:creationId xmlns:p14="http://schemas.microsoft.com/office/powerpoint/2010/main" val="4065534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79596EB-BF34-4003-A182-25ABD0C3D4A8}" type="datetime1">
              <a:rPr kumimoji="1" lang="ja-JP" altLang="en-US" smtClean="0"/>
              <a:t>2021/11/19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938223-C7D8-4226-98C6-114A10B15700}" type="slidenum">
              <a:rPr kumimoji="1" lang="ja-JP" altLang="en-US" smtClean="0"/>
              <a:t>‹#›</a:t>
            </a:fld>
            <a:endParaRPr kumimoji="1" lang="ja-JP" altLang="en-US"/>
          </a:p>
        </p:txBody>
      </p:sp>
    </p:spTree>
    <p:extLst>
      <p:ext uri="{BB962C8B-B14F-4D97-AF65-F5344CB8AC3E}">
        <p14:creationId xmlns:p14="http://schemas.microsoft.com/office/powerpoint/2010/main" val="3822637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D870EEA-68DA-4CE8-B567-4441E7E25683}" type="datetime1">
              <a:rPr kumimoji="1" lang="ja-JP" altLang="en-US" smtClean="0"/>
              <a:t>2021/11/19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E938223-C7D8-4226-98C6-114A10B15700}" type="slidenum">
              <a:rPr kumimoji="1" lang="ja-JP" altLang="en-US" smtClean="0"/>
              <a:t>‹#›</a:t>
            </a:fld>
            <a:endParaRPr kumimoji="1" lang="ja-JP" altLang="en-US"/>
          </a:p>
        </p:txBody>
      </p:sp>
    </p:spTree>
    <p:extLst>
      <p:ext uri="{BB962C8B-B14F-4D97-AF65-F5344CB8AC3E}">
        <p14:creationId xmlns:p14="http://schemas.microsoft.com/office/powerpoint/2010/main" val="2738738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E372B6A-B26E-4B9C-BAD7-1F9191407116}" type="datetime1">
              <a:rPr kumimoji="1" lang="ja-JP" altLang="en-US" smtClean="0"/>
              <a:t>2021/11/19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E938223-C7D8-4226-98C6-114A10B15700}" type="slidenum">
              <a:rPr kumimoji="1" lang="ja-JP" altLang="en-US" smtClean="0"/>
              <a:t>‹#›</a:t>
            </a:fld>
            <a:endParaRPr kumimoji="1" lang="ja-JP" altLang="en-US"/>
          </a:p>
        </p:txBody>
      </p:sp>
    </p:spTree>
    <p:extLst>
      <p:ext uri="{BB962C8B-B14F-4D97-AF65-F5344CB8AC3E}">
        <p14:creationId xmlns:p14="http://schemas.microsoft.com/office/powerpoint/2010/main" val="823004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3F5A49B-C30C-4DC7-8364-CA21EFB6C29C}" type="datetime1">
              <a:rPr kumimoji="1" lang="ja-JP" altLang="en-US" smtClean="0"/>
              <a:t>2021/11/19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E938223-C7D8-4226-98C6-114A10B15700}" type="slidenum">
              <a:rPr kumimoji="1" lang="ja-JP" altLang="en-US" smtClean="0"/>
              <a:t>‹#›</a:t>
            </a:fld>
            <a:endParaRPr kumimoji="1" lang="ja-JP" altLang="en-US"/>
          </a:p>
        </p:txBody>
      </p:sp>
    </p:spTree>
    <p:extLst>
      <p:ext uri="{BB962C8B-B14F-4D97-AF65-F5344CB8AC3E}">
        <p14:creationId xmlns:p14="http://schemas.microsoft.com/office/powerpoint/2010/main" val="3092215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D91E148-BCB8-4277-9065-F22A141C74D3}" type="datetime1">
              <a:rPr kumimoji="1" lang="ja-JP" altLang="en-US" smtClean="0"/>
              <a:t>2021/11/19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E938223-C7D8-4226-98C6-114A10B15700}" type="slidenum">
              <a:rPr kumimoji="1" lang="ja-JP" altLang="en-US" smtClean="0"/>
              <a:t>‹#›</a:t>
            </a:fld>
            <a:endParaRPr kumimoji="1" lang="ja-JP" altLang="en-US"/>
          </a:p>
        </p:txBody>
      </p:sp>
    </p:spTree>
    <p:extLst>
      <p:ext uri="{BB962C8B-B14F-4D97-AF65-F5344CB8AC3E}">
        <p14:creationId xmlns:p14="http://schemas.microsoft.com/office/powerpoint/2010/main" val="1810847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BB160B3-8320-4F82-AA77-BF087DA6FD0A}" type="datetime1">
              <a:rPr kumimoji="1" lang="ja-JP" altLang="en-US" smtClean="0"/>
              <a:t>2021/11/19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E938223-C7D8-4226-98C6-114A10B15700}" type="slidenum">
              <a:rPr kumimoji="1" lang="ja-JP" altLang="en-US" smtClean="0"/>
              <a:t>‹#›</a:t>
            </a:fld>
            <a:endParaRPr kumimoji="1" lang="ja-JP" altLang="en-US"/>
          </a:p>
        </p:txBody>
      </p:sp>
    </p:spTree>
    <p:extLst>
      <p:ext uri="{BB962C8B-B14F-4D97-AF65-F5344CB8AC3E}">
        <p14:creationId xmlns:p14="http://schemas.microsoft.com/office/powerpoint/2010/main" val="665582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19E2920-538C-4D03-86A7-3B390E18D339}" type="datetime1">
              <a:rPr kumimoji="1" lang="ja-JP" altLang="en-US" smtClean="0"/>
              <a:t>2021/11/19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E938223-C7D8-4226-98C6-114A10B15700}" type="slidenum">
              <a:rPr kumimoji="1" lang="ja-JP" altLang="en-US" smtClean="0"/>
              <a:t>‹#›</a:t>
            </a:fld>
            <a:endParaRPr kumimoji="1" lang="ja-JP" altLang="en-US"/>
          </a:p>
        </p:txBody>
      </p:sp>
    </p:spTree>
    <p:extLst>
      <p:ext uri="{BB962C8B-B14F-4D97-AF65-F5344CB8AC3E}">
        <p14:creationId xmlns:p14="http://schemas.microsoft.com/office/powerpoint/2010/main" val="290156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2639C7-BF1C-42A0-9172-51D552C66B87}" type="datetime1">
              <a:rPr kumimoji="1" lang="ja-JP" altLang="en-US" smtClean="0"/>
              <a:t>2021/11/19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938223-C7D8-4226-98C6-114A10B15700}" type="slidenum">
              <a:rPr kumimoji="1" lang="ja-JP" altLang="en-US" smtClean="0"/>
              <a:t>‹#›</a:t>
            </a:fld>
            <a:endParaRPr kumimoji="1" lang="ja-JP" altLang="en-US"/>
          </a:p>
        </p:txBody>
      </p:sp>
    </p:spTree>
    <p:extLst>
      <p:ext uri="{BB962C8B-B14F-4D97-AF65-F5344CB8AC3E}">
        <p14:creationId xmlns:p14="http://schemas.microsoft.com/office/powerpoint/2010/main" val="8518276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oleObject5.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6.emf"/><Relationship Id="rId4"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703751" y="2230179"/>
            <a:ext cx="8640396" cy="2121110"/>
          </a:xfrm>
          <a:ln w="38100">
            <a:solidFill>
              <a:schemeClr val="accent1">
                <a:lumMod val="50000"/>
              </a:schemeClr>
            </a:solidFill>
          </a:ln>
        </p:spPr>
        <p:txBody>
          <a:bodyPr>
            <a:normAutofit fontScale="92500" lnSpcReduction="10000"/>
          </a:bodyPr>
          <a:lstStyle/>
          <a:p>
            <a:endParaRPr kumimoji="1" lang="en-US" altLang="ja-JP" dirty="0" smtClean="0"/>
          </a:p>
          <a:p>
            <a:r>
              <a:rPr lang="ja-JP" altLang="en-US" sz="6500" dirty="0" smtClean="0">
                <a:solidFill>
                  <a:srgbClr val="C00000"/>
                </a:solidFill>
              </a:rPr>
              <a:t>初期臨床研修</a:t>
            </a:r>
            <a:endParaRPr lang="en-US" altLang="ja-JP" sz="6500" dirty="0" smtClean="0">
              <a:solidFill>
                <a:srgbClr val="C00000"/>
              </a:solidFill>
            </a:endParaRPr>
          </a:p>
          <a:p>
            <a:r>
              <a:rPr lang="ja-JP" altLang="en-US" sz="6500" dirty="0" smtClean="0"/>
              <a:t>必須項目について</a:t>
            </a:r>
            <a:endParaRPr lang="en-US" altLang="ja-JP" sz="6500" dirty="0" smtClean="0"/>
          </a:p>
          <a:p>
            <a:endParaRPr kumimoji="1" lang="ja-JP" altLang="en-US" sz="8800" dirty="0"/>
          </a:p>
        </p:txBody>
      </p:sp>
    </p:spTree>
    <p:extLst>
      <p:ext uri="{BB962C8B-B14F-4D97-AF65-F5344CB8AC3E}">
        <p14:creationId xmlns:p14="http://schemas.microsoft.com/office/powerpoint/2010/main" val="2202639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188913"/>
            <a:ext cx="10515600" cy="1325563"/>
          </a:xfrm>
        </p:spPr>
        <p:txBody>
          <a:bodyPr/>
          <a:lstStyle/>
          <a:p>
            <a:r>
              <a:rPr kumimoji="1" lang="ja-JP" altLang="en-US" b="1" i="1" u="sng" dirty="0" smtClean="0">
                <a:solidFill>
                  <a:srgbClr val="C00000"/>
                </a:solidFill>
                <a:latin typeface="ＭＳ Ｐゴシック" panose="020B0600070205080204" pitchFamily="50" charset="-128"/>
                <a:ea typeface="ＭＳ Ｐゴシック" panose="020B0600070205080204" pitchFamily="50" charset="-128"/>
              </a:rPr>
              <a:t>注意事項</a:t>
            </a:r>
            <a:endParaRPr kumimoji="1" lang="ja-JP" altLang="en-US" b="1" i="1" u="sng" dirty="0">
              <a:solidFill>
                <a:srgbClr val="C00000"/>
              </a:solidFill>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a:xfrm>
            <a:off x="838199" y="1514476"/>
            <a:ext cx="10848976" cy="4976812"/>
          </a:xfrm>
        </p:spPr>
        <p:txBody>
          <a:bodyPr>
            <a:normAutofit fontScale="92500"/>
          </a:bodyPr>
          <a:lstStyle/>
          <a:p>
            <a:pPr marL="0" indent="0">
              <a:buNone/>
            </a:pPr>
            <a:r>
              <a:rPr lang="ja-JP" altLang="en-US" sz="2600" dirty="0">
                <a:latin typeface="ＭＳ Ｐゴシック" panose="020B0600070205080204" pitchFamily="50" charset="-128"/>
                <a:ea typeface="ＭＳ Ｐゴシック" panose="020B0600070205080204" pitchFamily="50" charset="-128"/>
              </a:rPr>
              <a:t>・</a:t>
            </a:r>
            <a:r>
              <a:rPr kumimoji="1" lang="ja-JP" altLang="en-US" sz="2600" dirty="0" smtClean="0">
                <a:latin typeface="ＭＳ Ｐゴシック" panose="020B0600070205080204" pitchFamily="50" charset="-128"/>
                <a:ea typeface="ＭＳ Ｐゴシック" panose="020B0600070205080204" pitchFamily="50" charset="-128"/>
              </a:rPr>
              <a:t>研修医評価票、その他の各評価表は適時進捗状況を卒後教育センター</a:t>
            </a:r>
            <a:endParaRPr kumimoji="1" lang="en-US" altLang="ja-JP" sz="2600" dirty="0" smtClean="0">
              <a:latin typeface="ＭＳ Ｐゴシック" panose="020B0600070205080204" pitchFamily="50" charset="-128"/>
              <a:ea typeface="ＭＳ Ｐゴシック" panose="020B0600070205080204" pitchFamily="50" charset="-128"/>
            </a:endParaRPr>
          </a:p>
          <a:p>
            <a:pPr marL="0" indent="0">
              <a:buNone/>
            </a:pPr>
            <a:r>
              <a:rPr lang="ja-JP" altLang="en-US" sz="2600" dirty="0">
                <a:latin typeface="ＭＳ Ｐゴシック" panose="020B0600070205080204" pitchFamily="50" charset="-128"/>
                <a:ea typeface="ＭＳ Ｐゴシック" panose="020B0600070205080204" pitchFamily="50" charset="-128"/>
              </a:rPr>
              <a:t>　</a:t>
            </a:r>
            <a:r>
              <a:rPr kumimoji="1" lang="ja-JP" altLang="en-US" sz="2600" dirty="0" smtClean="0">
                <a:latin typeface="ＭＳ Ｐゴシック" panose="020B0600070205080204" pitchFamily="50" charset="-128"/>
                <a:ea typeface="ＭＳ Ｐゴシック" panose="020B0600070205080204" pitchFamily="50" charset="-128"/>
              </a:rPr>
              <a:t>にて確認するため、要請がある時は「臨床研修評価表」を提出すること。</a:t>
            </a:r>
            <a:endParaRPr kumimoji="1" lang="en-US" altLang="ja-JP" sz="2600" dirty="0" smtClean="0">
              <a:latin typeface="ＭＳ Ｐゴシック" panose="020B0600070205080204" pitchFamily="50" charset="-128"/>
              <a:ea typeface="ＭＳ Ｐゴシック" panose="020B0600070205080204" pitchFamily="50" charset="-128"/>
            </a:endParaRPr>
          </a:p>
          <a:p>
            <a:pPr marL="0" indent="0">
              <a:buNone/>
            </a:pPr>
            <a:endParaRPr lang="en-US" altLang="ja-JP" sz="2600" dirty="0">
              <a:latin typeface="ＭＳ Ｐゴシック" panose="020B0600070205080204" pitchFamily="50" charset="-128"/>
              <a:ea typeface="ＭＳ Ｐゴシック" panose="020B0600070205080204" pitchFamily="50" charset="-128"/>
            </a:endParaRPr>
          </a:p>
          <a:p>
            <a:pPr marL="0" indent="0">
              <a:buNone/>
            </a:pPr>
            <a:r>
              <a:rPr kumimoji="1" lang="ja-JP" altLang="en-US" sz="2600" dirty="0" smtClean="0">
                <a:latin typeface="ＭＳ Ｐゴシック" panose="020B0600070205080204" pitchFamily="50" charset="-128"/>
                <a:ea typeface="ＭＳ Ｐゴシック" panose="020B0600070205080204" pitchFamily="50" charset="-128"/>
              </a:rPr>
              <a:t>・</a:t>
            </a:r>
            <a:r>
              <a:rPr kumimoji="1" lang="ja-JP" altLang="en-US" sz="2600" dirty="0" err="1" smtClean="0">
                <a:latin typeface="ＭＳ Ｐゴシック" panose="020B0600070205080204" pitchFamily="50" charset="-128"/>
                <a:ea typeface="ＭＳ Ｐゴシック" panose="020B0600070205080204" pitchFamily="50" charset="-128"/>
              </a:rPr>
              <a:t>た</a:t>
            </a:r>
            <a:r>
              <a:rPr kumimoji="1" lang="ja-JP" altLang="en-US" sz="2600" dirty="0" smtClean="0">
                <a:latin typeface="ＭＳ Ｐゴシック" panose="020B0600070205080204" pitchFamily="50" charset="-128"/>
                <a:ea typeface="ＭＳ Ｐゴシック" panose="020B0600070205080204" pitchFamily="50" charset="-128"/>
              </a:rPr>
              <a:t>すきがけ病院研修中は評価項目に不足がないよう特に注意すること</a:t>
            </a:r>
            <a:r>
              <a:rPr lang="ja-JP" altLang="en-US" sz="2600" dirty="0" smtClean="0">
                <a:latin typeface="ＭＳ Ｐゴシック" panose="020B0600070205080204" pitchFamily="50" charset="-128"/>
                <a:ea typeface="ＭＳ Ｐゴシック" panose="020B0600070205080204" pitchFamily="50" charset="-128"/>
              </a:rPr>
              <a:t>。</a:t>
            </a:r>
            <a:endParaRPr lang="en-US" altLang="ja-JP" sz="2600" dirty="0" smtClean="0">
              <a:latin typeface="ＭＳ Ｐゴシック" panose="020B0600070205080204" pitchFamily="50" charset="-128"/>
              <a:ea typeface="ＭＳ Ｐゴシック" panose="020B0600070205080204" pitchFamily="50" charset="-128"/>
            </a:endParaRPr>
          </a:p>
          <a:p>
            <a:pPr marL="0" indent="0">
              <a:buNone/>
            </a:pPr>
            <a:endParaRPr kumimoji="1" lang="en-US" altLang="ja-JP" sz="2600" dirty="0">
              <a:latin typeface="ＭＳ Ｐゴシック" panose="020B0600070205080204" pitchFamily="50" charset="-128"/>
              <a:ea typeface="ＭＳ Ｐゴシック" panose="020B0600070205080204" pitchFamily="50" charset="-128"/>
            </a:endParaRPr>
          </a:p>
          <a:p>
            <a:pPr marL="0" indent="0">
              <a:buNone/>
            </a:pPr>
            <a:r>
              <a:rPr lang="ja-JP" altLang="en-US" sz="2600" dirty="0" smtClean="0">
                <a:latin typeface="ＭＳ Ｐゴシック" panose="020B0600070205080204" pitchFamily="50" charset="-128"/>
                <a:ea typeface="ＭＳ Ｐゴシック" panose="020B0600070205080204" pitchFamily="50" charset="-128"/>
              </a:rPr>
              <a:t>・不明点や疑問点等がある場合は、随時、浜松医科大学卒後教育センター</a:t>
            </a:r>
            <a:endParaRPr lang="en-US" altLang="ja-JP" sz="2600" dirty="0" smtClean="0">
              <a:latin typeface="ＭＳ Ｐゴシック" panose="020B0600070205080204" pitchFamily="50" charset="-128"/>
              <a:ea typeface="ＭＳ Ｐゴシック" panose="020B0600070205080204" pitchFamily="50" charset="-128"/>
            </a:endParaRPr>
          </a:p>
          <a:p>
            <a:pPr marL="0" indent="0">
              <a:buNone/>
            </a:pPr>
            <a:r>
              <a:rPr lang="ja-JP" altLang="en-US" sz="2600" dirty="0" smtClean="0">
                <a:latin typeface="ＭＳ Ｐゴシック" panose="020B0600070205080204" pitchFamily="50" charset="-128"/>
                <a:ea typeface="ＭＳ Ｐゴシック" panose="020B0600070205080204" pitchFamily="50" charset="-128"/>
              </a:rPr>
              <a:t>　馬場恵先生、または初期研修支援係へ確認すること。</a:t>
            </a:r>
            <a:r>
              <a:rPr lang="ja-JP" altLang="en-US" sz="2600" dirty="0">
                <a:latin typeface="ＭＳ Ｐゴシック" panose="020B0600070205080204" pitchFamily="50" charset="-128"/>
                <a:ea typeface="ＭＳ Ｐゴシック" panose="020B0600070205080204" pitchFamily="50" charset="-128"/>
              </a:rPr>
              <a:t>　</a:t>
            </a:r>
            <a:r>
              <a:rPr lang="ja-JP" altLang="en-US" sz="2600" dirty="0" smtClean="0">
                <a:latin typeface="ＭＳ Ｐゴシック" panose="020B0600070205080204" pitchFamily="50" charset="-128"/>
                <a:ea typeface="ＭＳ Ｐゴシック" panose="020B0600070205080204" pitchFamily="50" charset="-128"/>
              </a:rPr>
              <a:t>　　　　　　　　　　　　　　</a:t>
            </a:r>
            <a:endParaRPr lang="en-US" altLang="ja-JP" sz="2600" dirty="0" smtClean="0">
              <a:latin typeface="ＭＳ Ｐゴシック" panose="020B0600070205080204" pitchFamily="50" charset="-128"/>
              <a:ea typeface="ＭＳ Ｐゴシック" panose="020B0600070205080204" pitchFamily="50" charset="-128"/>
            </a:endParaRPr>
          </a:p>
          <a:p>
            <a:pPr marL="0" indent="0">
              <a:buNone/>
            </a:pPr>
            <a:endParaRPr lang="en-US" altLang="ja-JP" sz="2600" dirty="0" smtClean="0">
              <a:latin typeface="ＭＳ Ｐゴシック" panose="020B0600070205080204" pitchFamily="50" charset="-128"/>
              <a:ea typeface="ＭＳ Ｐゴシック" panose="020B0600070205080204" pitchFamily="50" charset="-128"/>
            </a:endParaRPr>
          </a:p>
          <a:p>
            <a:pPr marL="0" indent="0">
              <a:buNone/>
            </a:pPr>
            <a:r>
              <a:rPr lang="en-US" altLang="ja-JP" dirty="0" smtClean="0">
                <a:latin typeface="ＭＳ Ｐゴシック" panose="020B0600070205080204" pitchFamily="50" charset="-128"/>
                <a:ea typeface="ＭＳ Ｐゴシック" panose="020B0600070205080204" pitchFamily="50" charset="-128"/>
              </a:rPr>
              <a:t>                                                 </a:t>
            </a:r>
            <a:r>
              <a:rPr lang="ja-JP" altLang="en-US" sz="2200" dirty="0" smtClean="0">
                <a:latin typeface="ＭＳ Ｐゴシック" panose="020B0600070205080204" pitchFamily="50" charset="-128"/>
                <a:ea typeface="ＭＳ Ｐゴシック" panose="020B0600070205080204" pitchFamily="50" charset="-128"/>
              </a:rPr>
              <a:t>馬場恵　特任講師     　✉</a:t>
            </a:r>
            <a:r>
              <a:rPr lang="en-US" altLang="ja-JP" sz="2200" dirty="0" smtClean="0">
                <a:latin typeface="ＭＳ Ｐゴシック" panose="020B0600070205080204" pitchFamily="50" charset="-128"/>
                <a:ea typeface="ＭＳ Ｐゴシック" panose="020B0600070205080204" pitchFamily="50" charset="-128"/>
              </a:rPr>
              <a:t>rinken@hama-med.ac.jp </a:t>
            </a:r>
          </a:p>
          <a:p>
            <a:pPr marL="0" indent="0">
              <a:buNone/>
            </a:pPr>
            <a:r>
              <a:rPr lang="en-US" altLang="ja-JP" sz="2200" dirty="0" smtClean="0">
                <a:latin typeface="ＭＳ Ｐゴシック" panose="020B0600070205080204" pitchFamily="50" charset="-128"/>
                <a:ea typeface="ＭＳ Ｐゴシック" panose="020B0600070205080204" pitchFamily="50" charset="-128"/>
              </a:rPr>
              <a:t>                                                               </a:t>
            </a:r>
            <a:r>
              <a:rPr lang="ja-JP" altLang="en-US" sz="2200" dirty="0" smtClean="0">
                <a:latin typeface="ＭＳ Ｐゴシック" panose="020B0600070205080204" pitchFamily="50" charset="-128"/>
                <a:ea typeface="ＭＳ Ｐゴシック" panose="020B0600070205080204" pitchFamily="50" charset="-128"/>
              </a:rPr>
              <a:t>初期研修支援係          ☎</a:t>
            </a:r>
            <a:r>
              <a:rPr lang="en-US" altLang="ja-JP" sz="2200" dirty="0" smtClean="0">
                <a:latin typeface="ＭＳ Ｐゴシック" panose="020B0600070205080204" pitchFamily="50" charset="-128"/>
                <a:ea typeface="ＭＳ Ｐゴシック" panose="020B0600070205080204" pitchFamily="50" charset="-128"/>
              </a:rPr>
              <a:t>053-435-2865</a:t>
            </a:r>
          </a:p>
          <a:p>
            <a:pPr marL="0" indent="0">
              <a:buNone/>
            </a:pPr>
            <a:r>
              <a:rPr lang="ja-JP" altLang="en-US" sz="2200" dirty="0">
                <a:latin typeface="ＭＳ Ｐゴシック" panose="020B0600070205080204" pitchFamily="50" charset="-128"/>
                <a:ea typeface="ＭＳ Ｐゴシック" panose="020B0600070205080204" pitchFamily="50" charset="-128"/>
              </a:rPr>
              <a:t>　</a:t>
            </a:r>
            <a:r>
              <a:rPr lang="ja-JP" altLang="en-US" sz="2200" dirty="0" smtClean="0">
                <a:latin typeface="ＭＳ Ｐゴシック" panose="020B0600070205080204" pitchFamily="50" charset="-128"/>
                <a:ea typeface="ＭＳ Ｐゴシック" panose="020B0600070205080204" pitchFamily="50" charset="-128"/>
              </a:rPr>
              <a:t>　　　　　　　　　　　　　　　　　                           　　　　　　　　　　        ✉</a:t>
            </a:r>
            <a:r>
              <a:rPr lang="en-US" altLang="ja-JP" sz="2200" dirty="0" smtClean="0">
                <a:latin typeface="ＭＳ Ｐゴシック" panose="020B0600070205080204" pitchFamily="50" charset="-128"/>
                <a:ea typeface="ＭＳ Ｐゴシック" panose="020B0600070205080204" pitchFamily="50" charset="-128"/>
              </a:rPr>
              <a:t>syoki@hama-med.ac.jp</a:t>
            </a:r>
          </a:p>
          <a:p>
            <a:pPr marL="0" indent="0">
              <a:buNone/>
            </a:pPr>
            <a:endParaRPr kumimoji="1" lang="ja-JP" altLang="en-US" dirty="0">
              <a:latin typeface="ＭＳ Ｐゴシック" panose="020B0600070205080204" pitchFamily="50" charset="-128"/>
              <a:ea typeface="ＭＳ Ｐゴシック" panose="020B0600070205080204" pitchFamily="50" charset="-128"/>
            </a:endParaRPr>
          </a:p>
        </p:txBody>
      </p:sp>
      <p:sp>
        <p:nvSpPr>
          <p:cNvPr id="4" name="正方形/長方形 3"/>
          <p:cNvSpPr/>
          <p:nvPr/>
        </p:nvSpPr>
        <p:spPr>
          <a:xfrm>
            <a:off x="3265526" y="5310120"/>
            <a:ext cx="4572000" cy="461665"/>
          </a:xfrm>
          <a:prstGeom prst="rect">
            <a:avLst/>
          </a:prstGeom>
        </p:spPr>
        <p:txBody>
          <a:bodyPr>
            <a:spAutoFit/>
          </a:bodyPr>
          <a:lstStyle/>
          <a:p>
            <a:pPr indent="114776" algn="just" defTabSz="685800" fontAlgn="auto">
              <a:spcBef>
                <a:spcPts val="0"/>
              </a:spcBef>
              <a:spcAft>
                <a:spcPts val="0"/>
              </a:spcAft>
            </a:pPr>
            <a:r>
              <a:rPr lang="ja-JP" altLang="ja-JP" sz="1200" b="1" kern="100" dirty="0">
                <a:solidFill>
                  <a:srgbClr val="C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たすきがけ病院研修中</a:t>
            </a:r>
            <a:r>
              <a:rPr lang="ja-JP" altLang="ja-JP" sz="1200" b="1" kern="100" dirty="0" smtClean="0">
                <a:solidFill>
                  <a:srgbClr val="C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は</a:t>
            </a:r>
            <a:endParaRPr lang="en-US" altLang="ja-JP" sz="12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14776" algn="just" defTabSz="685800" fontAlgn="auto">
              <a:spcBef>
                <a:spcPts val="0"/>
              </a:spcBef>
              <a:spcAft>
                <a:spcPts val="0"/>
              </a:spcAft>
            </a:pPr>
            <a:r>
              <a:rPr lang="ja-JP" altLang="en-US" sz="1200" b="1" kern="100" dirty="0">
                <a:solidFill>
                  <a:srgbClr val="C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不明</a:t>
            </a:r>
            <a:r>
              <a:rPr lang="ja-JP" altLang="en-US" sz="1200" b="1" kern="100" dirty="0" smtClean="0">
                <a:solidFill>
                  <a:srgbClr val="C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な点はこちらまで連絡を</a:t>
            </a:r>
            <a:r>
              <a:rPr lang="ja-JP" altLang="ja-JP" sz="1200" b="1" kern="100" dirty="0" smtClean="0">
                <a:solidFill>
                  <a:srgbClr val="C00000"/>
                </a:solidFill>
                <a:latin typeface="游明朝" panose="02020400000000000000" pitchFamily="18" charset="-128"/>
                <a:cs typeface="Times New Roman" panose="02020603050405020304" pitchFamily="18" charset="0"/>
              </a:rPr>
              <a:t>➡</a:t>
            </a:r>
            <a:endParaRPr lang="ja-JP" altLang="ja-JP" sz="1200"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629882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anim calcmode="lin" valueType="num">
                                      <p:cBhvr additive="base">
                                        <p:cTn id="5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4"/>
                                        </p:tgtEl>
                                        <p:attrNameLst>
                                          <p:attrName>style.visibility</p:attrName>
                                        </p:attrNameLst>
                                      </p:cBhvr>
                                      <p:to>
                                        <p:strVal val="visible"/>
                                      </p:to>
                                    </p:set>
                                    <p:anim calcmode="lin" valueType="num">
                                      <p:cBhvr additive="base">
                                        <p:cTn id="59" dur="500" fill="hold"/>
                                        <p:tgtEl>
                                          <p:spTgt spid="4"/>
                                        </p:tgtEl>
                                        <p:attrNameLst>
                                          <p:attrName>ppt_x</p:attrName>
                                        </p:attrNameLst>
                                      </p:cBhvr>
                                      <p:tavLst>
                                        <p:tav tm="0">
                                          <p:val>
                                            <p:strVal val="#ppt_x"/>
                                          </p:val>
                                        </p:tav>
                                        <p:tav tm="100000">
                                          <p:val>
                                            <p:strVal val="#ppt_x"/>
                                          </p:val>
                                        </p:tav>
                                      </p:tavLst>
                                    </p:anim>
                                    <p:anim calcmode="lin" valueType="num">
                                      <p:cBhvr additive="base">
                                        <p:cTn id="6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6275" y="76200"/>
            <a:ext cx="11315700" cy="1109663"/>
          </a:xfrm>
        </p:spPr>
        <p:txBody>
          <a:bodyPr>
            <a:normAutofit/>
          </a:bodyPr>
          <a:lstStyle/>
          <a:p>
            <a:r>
              <a:rPr kumimoji="1" lang="ja-JP" altLang="en-US" sz="4000" i="1" u="sng" dirty="0" smtClean="0">
                <a:solidFill>
                  <a:srgbClr val="C00000"/>
                </a:solidFill>
                <a:latin typeface="ＭＳ Ｐゴシック" panose="020B0600070205080204" pitchFamily="50" charset="-128"/>
                <a:ea typeface="ＭＳ Ｐゴシック" panose="020B0600070205080204" pitchFamily="50" charset="-128"/>
              </a:rPr>
              <a:t>臨床研修の到達目標を達成するために必要な項目</a:t>
            </a:r>
            <a:endParaRPr kumimoji="1" lang="ja-JP" altLang="en-US" sz="4000" i="1" u="sng" dirty="0">
              <a:solidFill>
                <a:srgbClr val="C00000"/>
              </a:solidFill>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a:xfrm>
            <a:off x="523874" y="1084333"/>
            <a:ext cx="11314773" cy="5621267"/>
          </a:xfrm>
        </p:spPr>
        <p:txBody>
          <a:bodyPr>
            <a:normAutofit fontScale="77500" lnSpcReduction="20000"/>
          </a:bodyPr>
          <a:lstStyle/>
          <a:p>
            <a:pPr marL="0" indent="0">
              <a:buNone/>
            </a:pPr>
            <a:endParaRPr kumimoji="1" lang="en-US" altLang="ja-JP" dirty="0" smtClean="0"/>
          </a:p>
          <a:p>
            <a:pPr marL="0" lvl="0" indent="0">
              <a:buNone/>
            </a:pPr>
            <a:r>
              <a:rPr lang="en-US" altLang="ja-JP" sz="4600" dirty="0">
                <a:solidFill>
                  <a:srgbClr val="70AD47">
                    <a:lumMod val="75000"/>
                  </a:srgbClr>
                </a:solidFill>
                <a:latin typeface="ＭＳ Ｐゴシック" panose="020B0600070205080204" pitchFamily="50" charset="-128"/>
                <a:ea typeface="ＭＳ Ｐゴシック" panose="020B0600070205080204" pitchFamily="50" charset="-128"/>
              </a:rPr>
              <a:t>Ⅰ.</a:t>
            </a:r>
            <a:r>
              <a:rPr lang="ja-JP" altLang="en-US" sz="4600" dirty="0">
                <a:solidFill>
                  <a:srgbClr val="70AD47">
                    <a:lumMod val="75000"/>
                  </a:srgbClr>
                </a:solidFill>
                <a:latin typeface="ＭＳ Ｐゴシック" panose="020B0600070205080204" pitchFamily="50" charset="-128"/>
                <a:ea typeface="ＭＳ Ｐゴシック" panose="020B0600070205080204" pitchFamily="50" charset="-128"/>
              </a:rPr>
              <a:t>　研修医評価票の診療科指導医</a:t>
            </a:r>
            <a:r>
              <a:rPr lang="ja-JP" altLang="en-US" sz="4600" dirty="0" smtClean="0">
                <a:solidFill>
                  <a:srgbClr val="70AD47">
                    <a:lumMod val="75000"/>
                  </a:srgbClr>
                </a:solidFill>
                <a:latin typeface="ＭＳ Ｐゴシック" panose="020B0600070205080204" pitchFamily="50" charset="-128"/>
                <a:ea typeface="ＭＳ Ｐゴシック" panose="020B0600070205080204" pitchFamily="50" charset="-128"/>
              </a:rPr>
              <a:t>評価</a:t>
            </a:r>
            <a:endParaRPr lang="en-US" altLang="ja-JP" sz="4600" dirty="0" smtClean="0">
              <a:solidFill>
                <a:srgbClr val="70AD47">
                  <a:lumMod val="75000"/>
                </a:srgbClr>
              </a:solidFill>
              <a:latin typeface="ＭＳ Ｐゴシック" panose="020B0600070205080204" pitchFamily="50" charset="-128"/>
              <a:ea typeface="ＭＳ Ｐゴシック" panose="020B0600070205080204" pitchFamily="50" charset="-128"/>
            </a:endParaRPr>
          </a:p>
          <a:p>
            <a:pPr marL="0" lvl="0" indent="0">
              <a:buNone/>
            </a:pPr>
            <a:r>
              <a:rPr lang="en-US" altLang="ja-JP" sz="4600" dirty="0" smtClean="0">
                <a:solidFill>
                  <a:srgbClr val="4472C4">
                    <a:lumMod val="75000"/>
                  </a:srgbClr>
                </a:solidFill>
                <a:latin typeface="ＭＳ Ｐゴシック" panose="020B0600070205080204" pitchFamily="50" charset="-128"/>
                <a:ea typeface="ＭＳ Ｐゴシック" panose="020B0600070205080204" pitchFamily="50" charset="-128"/>
              </a:rPr>
              <a:t>Ⅱ</a:t>
            </a:r>
            <a:r>
              <a:rPr lang="en-US" altLang="ja-JP" sz="4600" dirty="0">
                <a:solidFill>
                  <a:srgbClr val="4472C4">
                    <a:lumMod val="75000"/>
                  </a:srgbClr>
                </a:solidFill>
                <a:latin typeface="ＭＳ Ｐゴシック" panose="020B0600070205080204" pitchFamily="50" charset="-128"/>
                <a:ea typeface="ＭＳ Ｐゴシック" panose="020B0600070205080204" pitchFamily="50" charset="-128"/>
              </a:rPr>
              <a:t>.</a:t>
            </a:r>
            <a:r>
              <a:rPr lang="ja-JP" altLang="en-US" sz="4600" dirty="0">
                <a:solidFill>
                  <a:srgbClr val="4472C4">
                    <a:lumMod val="75000"/>
                  </a:srgbClr>
                </a:solidFill>
                <a:latin typeface="ＭＳ Ｐゴシック" panose="020B0600070205080204" pitchFamily="50" charset="-128"/>
                <a:ea typeface="ＭＳ Ｐゴシック" panose="020B0600070205080204" pitchFamily="50" charset="-128"/>
              </a:rPr>
              <a:t>　一般外来研修</a:t>
            </a:r>
            <a:endParaRPr lang="en-US" altLang="ja-JP" sz="4600" dirty="0">
              <a:solidFill>
                <a:srgbClr val="4472C4">
                  <a:lumMod val="75000"/>
                </a:srgbClr>
              </a:solidFill>
              <a:latin typeface="ＭＳ Ｐゴシック" panose="020B0600070205080204" pitchFamily="50" charset="-128"/>
              <a:ea typeface="ＭＳ Ｐゴシック" panose="020B0600070205080204" pitchFamily="50" charset="-128"/>
            </a:endParaRPr>
          </a:p>
          <a:p>
            <a:pPr marL="0" lvl="0" indent="0">
              <a:buNone/>
            </a:pPr>
            <a:r>
              <a:rPr lang="en-US" altLang="ja-JP" sz="4600" dirty="0">
                <a:solidFill>
                  <a:srgbClr val="4472C4">
                    <a:lumMod val="75000"/>
                  </a:srgbClr>
                </a:solidFill>
                <a:latin typeface="ＭＳ Ｐゴシック" panose="020B0600070205080204" pitchFamily="50" charset="-128"/>
                <a:ea typeface="ＭＳ Ｐゴシック" panose="020B0600070205080204" pitchFamily="50" charset="-128"/>
              </a:rPr>
              <a:t>Ⅲ.</a:t>
            </a:r>
            <a:r>
              <a:rPr lang="ja-JP" altLang="en-US" sz="4600" dirty="0">
                <a:solidFill>
                  <a:srgbClr val="4472C4">
                    <a:lumMod val="75000"/>
                  </a:srgbClr>
                </a:solidFill>
                <a:latin typeface="ＭＳ Ｐゴシック" panose="020B0600070205080204" pitchFamily="50" charset="-128"/>
                <a:ea typeface="ＭＳ Ｐゴシック" panose="020B0600070205080204" pitchFamily="50" charset="-128"/>
              </a:rPr>
              <a:t>　研修必須項目と研修を推奨される項目の</a:t>
            </a:r>
            <a:r>
              <a:rPr lang="ja-JP" altLang="en-US" sz="4600" dirty="0" smtClean="0">
                <a:solidFill>
                  <a:srgbClr val="4472C4">
                    <a:lumMod val="75000"/>
                  </a:srgbClr>
                </a:solidFill>
                <a:latin typeface="ＭＳ Ｐゴシック" panose="020B0600070205080204" pitchFamily="50" charset="-128"/>
                <a:ea typeface="ＭＳ Ｐゴシック" panose="020B0600070205080204" pitchFamily="50" charset="-128"/>
              </a:rPr>
              <a:t>経験</a:t>
            </a:r>
            <a:endParaRPr lang="en-US" altLang="ja-JP" sz="4600" dirty="0" smtClean="0">
              <a:solidFill>
                <a:schemeClr val="accent5">
                  <a:lumMod val="75000"/>
                </a:schemeClr>
              </a:solidFill>
              <a:latin typeface="ＭＳ Ｐゴシック" panose="020B0600070205080204" pitchFamily="50" charset="-128"/>
              <a:ea typeface="ＭＳ Ｐゴシック" panose="020B0600070205080204" pitchFamily="50" charset="-128"/>
            </a:endParaRPr>
          </a:p>
          <a:p>
            <a:pPr marL="0" indent="0">
              <a:buNone/>
            </a:pPr>
            <a:r>
              <a:rPr lang="en-US" altLang="ja-JP" sz="4600" dirty="0" smtClean="0">
                <a:solidFill>
                  <a:schemeClr val="accent5">
                    <a:lumMod val="75000"/>
                  </a:schemeClr>
                </a:solidFill>
                <a:latin typeface="ＭＳ Ｐゴシック" panose="020B0600070205080204" pitchFamily="50" charset="-128"/>
                <a:ea typeface="ＭＳ Ｐゴシック" panose="020B0600070205080204" pitchFamily="50" charset="-128"/>
              </a:rPr>
              <a:t>Ⅳ</a:t>
            </a:r>
            <a:r>
              <a:rPr kumimoji="1" lang="en-US" altLang="ja-JP" sz="4600" dirty="0" smtClean="0">
                <a:solidFill>
                  <a:schemeClr val="accent5">
                    <a:lumMod val="75000"/>
                  </a:schemeClr>
                </a:solidFill>
                <a:latin typeface="ＭＳ Ｐゴシック" panose="020B0600070205080204" pitchFamily="50" charset="-128"/>
                <a:ea typeface="ＭＳ Ｐゴシック" panose="020B0600070205080204" pitchFamily="50" charset="-128"/>
              </a:rPr>
              <a:t>. </a:t>
            </a:r>
            <a:r>
              <a:rPr kumimoji="1" lang="ja-JP" altLang="en-US" sz="4600" dirty="0" smtClean="0">
                <a:solidFill>
                  <a:schemeClr val="accent5">
                    <a:lumMod val="75000"/>
                  </a:schemeClr>
                </a:solidFill>
                <a:latin typeface="ＭＳ Ｐゴシック" panose="020B0600070205080204" pitchFamily="50" charset="-128"/>
                <a:ea typeface="ＭＳ Ｐゴシック" panose="020B0600070205080204" pitchFamily="50" charset="-128"/>
              </a:rPr>
              <a:t>「経験すべき症候</a:t>
            </a:r>
            <a:r>
              <a:rPr kumimoji="1" lang="en-US" altLang="ja-JP" sz="4600" dirty="0" smtClean="0">
                <a:solidFill>
                  <a:schemeClr val="accent5">
                    <a:lumMod val="75000"/>
                  </a:schemeClr>
                </a:solidFill>
                <a:latin typeface="ＭＳ Ｐゴシック" panose="020B0600070205080204" pitchFamily="50" charset="-128"/>
                <a:ea typeface="ＭＳ Ｐゴシック" panose="020B0600070205080204" pitchFamily="50" charset="-128"/>
              </a:rPr>
              <a:t>-</a:t>
            </a:r>
            <a:r>
              <a:rPr kumimoji="1" lang="ja-JP" altLang="en-US" sz="4600" dirty="0" smtClean="0">
                <a:solidFill>
                  <a:schemeClr val="accent5">
                    <a:lumMod val="75000"/>
                  </a:schemeClr>
                </a:solidFill>
                <a:latin typeface="ＭＳ Ｐゴシック" panose="020B0600070205080204" pitchFamily="50" charset="-128"/>
                <a:ea typeface="ＭＳ Ｐゴシック" panose="020B0600070205080204" pitchFamily="50" charset="-128"/>
              </a:rPr>
              <a:t>２９症候</a:t>
            </a:r>
            <a:r>
              <a:rPr kumimoji="1" lang="en-US" altLang="ja-JP" sz="4600" dirty="0" smtClean="0">
                <a:solidFill>
                  <a:schemeClr val="accent5">
                    <a:lumMod val="75000"/>
                  </a:schemeClr>
                </a:solidFill>
                <a:latin typeface="ＭＳ Ｐゴシック" panose="020B0600070205080204" pitchFamily="50" charset="-128"/>
                <a:ea typeface="ＭＳ Ｐゴシック" panose="020B0600070205080204" pitchFamily="50" charset="-128"/>
              </a:rPr>
              <a:t>-</a:t>
            </a:r>
            <a:r>
              <a:rPr kumimoji="1" lang="ja-JP" altLang="en-US" sz="4600" dirty="0" smtClean="0">
                <a:solidFill>
                  <a:schemeClr val="accent5">
                    <a:lumMod val="75000"/>
                  </a:schemeClr>
                </a:solidFill>
                <a:latin typeface="ＭＳ Ｐゴシック" panose="020B0600070205080204" pitchFamily="50" charset="-128"/>
                <a:ea typeface="ＭＳ Ｐゴシック" panose="020B0600070205080204" pitchFamily="50" charset="-128"/>
              </a:rPr>
              <a:t>」の経験</a:t>
            </a:r>
            <a:endParaRPr kumimoji="1" lang="en-US" altLang="ja-JP" sz="4600" dirty="0" smtClean="0">
              <a:solidFill>
                <a:schemeClr val="accent5">
                  <a:lumMod val="75000"/>
                </a:schemeClr>
              </a:solidFill>
              <a:latin typeface="ＭＳ Ｐゴシック" panose="020B0600070205080204" pitchFamily="50" charset="-128"/>
              <a:ea typeface="ＭＳ Ｐゴシック" panose="020B0600070205080204" pitchFamily="50" charset="-128"/>
            </a:endParaRPr>
          </a:p>
          <a:p>
            <a:pPr marL="0" indent="0">
              <a:buNone/>
            </a:pPr>
            <a:r>
              <a:rPr lang="en-US" altLang="ja-JP" sz="4600" dirty="0">
                <a:solidFill>
                  <a:schemeClr val="accent5">
                    <a:lumMod val="75000"/>
                  </a:schemeClr>
                </a:solidFill>
                <a:latin typeface="ＭＳ Ｐゴシック" panose="020B0600070205080204" pitchFamily="50" charset="-128"/>
                <a:ea typeface="ＭＳ Ｐゴシック" panose="020B0600070205080204" pitchFamily="50" charset="-128"/>
              </a:rPr>
              <a:t>Ⅴ</a:t>
            </a:r>
            <a:r>
              <a:rPr lang="en-US" altLang="ja-JP" sz="4600" dirty="0" smtClean="0">
                <a:solidFill>
                  <a:schemeClr val="accent5">
                    <a:lumMod val="75000"/>
                  </a:schemeClr>
                </a:solidFill>
                <a:latin typeface="ＭＳ Ｐゴシック" panose="020B0600070205080204" pitchFamily="50" charset="-128"/>
                <a:ea typeface="ＭＳ Ｐゴシック" panose="020B0600070205080204" pitchFamily="50" charset="-128"/>
              </a:rPr>
              <a:t>. </a:t>
            </a:r>
            <a:r>
              <a:rPr lang="ja-JP" altLang="en-US" sz="4600" dirty="0" smtClean="0">
                <a:solidFill>
                  <a:schemeClr val="accent5">
                    <a:lumMod val="75000"/>
                  </a:schemeClr>
                </a:solidFill>
                <a:latin typeface="ＭＳ Ｐゴシック" panose="020B0600070205080204" pitchFamily="50" charset="-128"/>
                <a:ea typeface="ＭＳ Ｐゴシック" panose="020B0600070205080204" pitchFamily="50" charset="-128"/>
              </a:rPr>
              <a:t>「経験すべき疾病・病態</a:t>
            </a:r>
            <a:r>
              <a:rPr lang="en-US" altLang="ja-JP" sz="4600" dirty="0" smtClean="0">
                <a:solidFill>
                  <a:srgbClr val="4472C4">
                    <a:lumMod val="75000"/>
                  </a:srgbClr>
                </a:solidFill>
                <a:latin typeface="ＭＳ Ｐゴシック" panose="020B0600070205080204" pitchFamily="50" charset="-128"/>
                <a:ea typeface="ＭＳ Ｐゴシック" panose="020B0600070205080204" pitchFamily="50" charset="-128"/>
              </a:rPr>
              <a:t>-</a:t>
            </a:r>
            <a:r>
              <a:rPr lang="ja-JP" altLang="en-US" sz="4600" dirty="0" smtClean="0">
                <a:solidFill>
                  <a:srgbClr val="4472C4">
                    <a:lumMod val="75000"/>
                  </a:srgbClr>
                </a:solidFill>
                <a:latin typeface="ＭＳ Ｐゴシック" panose="020B0600070205080204" pitchFamily="50" charset="-128"/>
                <a:ea typeface="ＭＳ Ｐゴシック" panose="020B0600070205080204" pitchFamily="50" charset="-128"/>
              </a:rPr>
              <a:t>２６症候</a:t>
            </a:r>
            <a:r>
              <a:rPr lang="en-US" altLang="ja-JP" sz="4600" dirty="0">
                <a:solidFill>
                  <a:srgbClr val="4472C4">
                    <a:lumMod val="75000"/>
                  </a:srgbClr>
                </a:solidFill>
                <a:latin typeface="ＭＳ Ｐゴシック" panose="020B0600070205080204" pitchFamily="50" charset="-128"/>
                <a:ea typeface="ＭＳ Ｐゴシック" panose="020B0600070205080204" pitchFamily="50" charset="-128"/>
              </a:rPr>
              <a:t>- </a:t>
            </a:r>
            <a:r>
              <a:rPr lang="ja-JP" altLang="en-US" sz="4600" dirty="0" smtClean="0">
                <a:solidFill>
                  <a:schemeClr val="accent5">
                    <a:lumMod val="75000"/>
                  </a:schemeClr>
                </a:solidFill>
                <a:latin typeface="ＭＳ Ｐゴシック" panose="020B0600070205080204" pitchFamily="50" charset="-128"/>
                <a:ea typeface="ＭＳ Ｐゴシック" panose="020B0600070205080204" pitchFamily="50" charset="-128"/>
              </a:rPr>
              <a:t>」の経験</a:t>
            </a:r>
            <a:endParaRPr lang="en-US" altLang="ja-JP" sz="4600" dirty="0" smtClean="0">
              <a:solidFill>
                <a:schemeClr val="accent5">
                  <a:lumMod val="75000"/>
                </a:schemeClr>
              </a:solidFill>
              <a:latin typeface="ＭＳ Ｐゴシック" panose="020B0600070205080204" pitchFamily="50" charset="-128"/>
              <a:ea typeface="ＭＳ Ｐゴシック" panose="020B0600070205080204" pitchFamily="50" charset="-128"/>
            </a:endParaRPr>
          </a:p>
          <a:p>
            <a:pPr marL="0" indent="0">
              <a:buNone/>
            </a:pPr>
            <a:r>
              <a:rPr lang="en-US" altLang="ja-JP" sz="4600" dirty="0" smtClean="0">
                <a:solidFill>
                  <a:schemeClr val="accent5">
                    <a:lumMod val="75000"/>
                  </a:schemeClr>
                </a:solidFill>
                <a:latin typeface="ＭＳ Ｐゴシック" panose="020B0600070205080204" pitchFamily="50" charset="-128"/>
                <a:ea typeface="ＭＳ Ｐゴシック" panose="020B0600070205080204" pitchFamily="50" charset="-128"/>
              </a:rPr>
              <a:t>Ⅵ</a:t>
            </a:r>
            <a:r>
              <a:rPr lang="ja-JP" altLang="en-US" sz="4600" dirty="0" err="1" smtClean="0">
                <a:solidFill>
                  <a:schemeClr val="accent5">
                    <a:lumMod val="75000"/>
                  </a:schemeClr>
                </a:solidFill>
                <a:latin typeface="ＭＳ Ｐゴシック" panose="020B0600070205080204" pitchFamily="50" charset="-128"/>
                <a:ea typeface="ＭＳ Ｐゴシック" panose="020B0600070205080204" pitchFamily="50" charset="-128"/>
              </a:rPr>
              <a:t>．</a:t>
            </a:r>
            <a:r>
              <a:rPr lang="ja-JP" altLang="en-US" sz="4600" dirty="0">
                <a:solidFill>
                  <a:schemeClr val="accent5">
                    <a:lumMod val="75000"/>
                  </a:schemeClr>
                </a:solidFill>
                <a:latin typeface="ＭＳ Ｐゴシック" panose="020B0600070205080204" pitchFamily="50" charset="-128"/>
                <a:ea typeface="ＭＳ Ｐゴシック" panose="020B0600070205080204" pitchFamily="50" charset="-128"/>
              </a:rPr>
              <a:t> </a:t>
            </a:r>
            <a:r>
              <a:rPr lang="ja-JP" altLang="en-US" sz="4600" dirty="0" smtClean="0">
                <a:solidFill>
                  <a:schemeClr val="accent5">
                    <a:lumMod val="75000"/>
                  </a:schemeClr>
                </a:solidFill>
                <a:latin typeface="ＭＳ Ｐゴシック" panose="020B0600070205080204" pitchFamily="50" charset="-128"/>
                <a:ea typeface="ＭＳ Ｐゴシック" panose="020B0600070205080204" pitchFamily="50" charset="-128"/>
              </a:rPr>
              <a:t>経験すべき症候、疾患の記録表の作成</a:t>
            </a:r>
            <a:endParaRPr lang="en-US" altLang="ja-JP" sz="4600" dirty="0" smtClean="0">
              <a:solidFill>
                <a:schemeClr val="accent5">
                  <a:lumMod val="75000"/>
                </a:schemeClr>
              </a:solidFill>
              <a:latin typeface="ＭＳ Ｐゴシック" panose="020B0600070205080204" pitchFamily="50" charset="-128"/>
              <a:ea typeface="ＭＳ Ｐゴシック" panose="020B0600070205080204" pitchFamily="50" charset="-128"/>
            </a:endParaRPr>
          </a:p>
          <a:p>
            <a:pPr marL="0" indent="0">
              <a:buNone/>
            </a:pPr>
            <a:r>
              <a:rPr lang="en-US" altLang="ja-JP" sz="4600" dirty="0">
                <a:solidFill>
                  <a:schemeClr val="accent5">
                    <a:lumMod val="75000"/>
                  </a:schemeClr>
                </a:solidFill>
                <a:latin typeface="ＭＳ Ｐゴシック" panose="020B0600070205080204" pitchFamily="50" charset="-128"/>
                <a:ea typeface="ＭＳ Ｐゴシック" panose="020B0600070205080204" pitchFamily="50" charset="-128"/>
              </a:rPr>
              <a:t>Ⅶ</a:t>
            </a:r>
            <a:r>
              <a:rPr kumimoji="1" lang="en-US" altLang="ja-JP" sz="4600" dirty="0" smtClean="0">
                <a:solidFill>
                  <a:schemeClr val="accent5">
                    <a:lumMod val="75000"/>
                  </a:schemeClr>
                </a:solidFill>
                <a:latin typeface="ＭＳ Ｐゴシック" panose="020B0600070205080204" pitchFamily="50" charset="-128"/>
                <a:ea typeface="ＭＳ Ｐゴシック" panose="020B0600070205080204" pitchFamily="50" charset="-128"/>
              </a:rPr>
              <a:t>.</a:t>
            </a:r>
            <a:r>
              <a:rPr kumimoji="1" lang="ja-JP" altLang="en-US" sz="4600" dirty="0" smtClean="0">
                <a:solidFill>
                  <a:schemeClr val="accent5">
                    <a:lumMod val="75000"/>
                  </a:schemeClr>
                </a:solidFill>
                <a:latin typeface="ＭＳ Ｐゴシック" panose="020B0600070205080204" pitchFamily="50" charset="-128"/>
                <a:ea typeface="ＭＳ Ｐゴシック" panose="020B0600070205080204" pitchFamily="50" charset="-128"/>
              </a:rPr>
              <a:t>　その他（経験すべき診察法・検査・手技等）の経験</a:t>
            </a:r>
            <a:endParaRPr kumimoji="1" lang="en-US" altLang="ja-JP" sz="4600" dirty="0" smtClean="0">
              <a:solidFill>
                <a:schemeClr val="accent5">
                  <a:lumMod val="75000"/>
                </a:schemeClr>
              </a:solidFill>
              <a:latin typeface="ＭＳ Ｐゴシック" panose="020B0600070205080204" pitchFamily="50" charset="-128"/>
              <a:ea typeface="ＭＳ Ｐゴシック" panose="020B0600070205080204" pitchFamily="50" charset="-128"/>
            </a:endParaRPr>
          </a:p>
          <a:p>
            <a:pPr marL="0" indent="0">
              <a:buNone/>
            </a:pPr>
            <a:endParaRPr kumimoji="1" lang="en-US" altLang="ja-JP" sz="3900" dirty="0" smtClean="0">
              <a:solidFill>
                <a:schemeClr val="accent6">
                  <a:lumMod val="75000"/>
                </a:schemeClr>
              </a:solidFill>
              <a:latin typeface="ＭＳ Ｐゴシック" panose="020B0600070205080204" pitchFamily="50" charset="-128"/>
              <a:ea typeface="ＭＳ Ｐゴシック" panose="020B0600070205080204" pitchFamily="50" charset="-128"/>
            </a:endParaRPr>
          </a:p>
          <a:p>
            <a:pPr marL="0" indent="0">
              <a:buNone/>
            </a:pPr>
            <a:r>
              <a:rPr lang="ja-JP" altLang="en-US" dirty="0" smtClean="0">
                <a:solidFill>
                  <a:srgbClr val="4472C4">
                    <a:lumMod val="75000"/>
                  </a:srgbClr>
                </a:solidFill>
              </a:rPr>
              <a:t>　</a:t>
            </a:r>
            <a:r>
              <a:rPr lang="en-US" altLang="ja-JP" dirty="0" smtClean="0">
                <a:solidFill>
                  <a:srgbClr val="4472C4">
                    <a:lumMod val="75000"/>
                  </a:srgbClr>
                </a:solidFill>
              </a:rPr>
              <a:t>※</a:t>
            </a:r>
            <a:r>
              <a:rPr lang="ja-JP" altLang="en-US" dirty="0" smtClean="0">
                <a:solidFill>
                  <a:srgbClr val="4472C4">
                    <a:lumMod val="75000"/>
                  </a:srgbClr>
                </a:solidFill>
              </a:rPr>
              <a:t>　</a:t>
            </a:r>
            <a:r>
              <a:rPr lang="en-US" altLang="ja-JP" sz="2900" b="1" dirty="0" smtClean="0">
                <a:solidFill>
                  <a:srgbClr val="70AD47">
                    <a:lumMod val="75000"/>
                  </a:srgbClr>
                </a:solidFill>
              </a:rPr>
              <a:t>Ⅰ</a:t>
            </a:r>
            <a:r>
              <a:rPr lang="en-US" altLang="ja-JP" sz="2900" b="1" dirty="0">
                <a:solidFill>
                  <a:srgbClr val="70AD47">
                    <a:lumMod val="75000"/>
                  </a:srgbClr>
                </a:solidFill>
              </a:rPr>
              <a:t>.</a:t>
            </a:r>
            <a:r>
              <a:rPr lang="ja-JP" altLang="en-US" sz="2900" b="1" dirty="0" smtClean="0">
                <a:solidFill>
                  <a:srgbClr val="70AD47">
                    <a:lumMod val="75000"/>
                  </a:srgbClr>
                </a:solidFill>
              </a:rPr>
              <a:t>は</a:t>
            </a:r>
            <a:r>
              <a:rPr lang="ja-JP" altLang="en-US" sz="2900" b="1" dirty="0">
                <a:solidFill>
                  <a:srgbClr val="70AD47">
                    <a:lumMod val="75000"/>
                  </a:srgbClr>
                </a:solidFill>
              </a:rPr>
              <a:t>研修診療科ごとに</a:t>
            </a:r>
            <a:r>
              <a:rPr lang="ja-JP" altLang="en-US" sz="2900" b="1" dirty="0" smtClean="0">
                <a:solidFill>
                  <a:srgbClr val="70AD47">
                    <a:lumMod val="75000"/>
                  </a:srgbClr>
                </a:solidFill>
              </a:rPr>
              <a:t>評</a:t>
            </a:r>
            <a:r>
              <a:rPr lang="ja-JP" altLang="en-US" sz="2900" b="1" dirty="0">
                <a:solidFill>
                  <a:srgbClr val="70AD47">
                    <a:lumMod val="75000"/>
                  </a:srgbClr>
                </a:solidFill>
              </a:rPr>
              <a:t>研修医</a:t>
            </a:r>
            <a:r>
              <a:rPr lang="ja-JP" altLang="en-US" sz="2900" b="1" dirty="0" smtClean="0">
                <a:solidFill>
                  <a:srgbClr val="70AD47">
                    <a:lumMod val="75000"/>
                  </a:srgbClr>
                </a:solidFill>
              </a:rPr>
              <a:t>価票</a:t>
            </a:r>
            <a:r>
              <a:rPr lang="ja-JP" altLang="en-US" sz="2900" b="1" dirty="0">
                <a:solidFill>
                  <a:srgbClr val="70AD47">
                    <a:lumMod val="75000"/>
                  </a:srgbClr>
                </a:solidFill>
              </a:rPr>
              <a:t>を使用する。</a:t>
            </a:r>
            <a:endParaRPr lang="en-US" altLang="ja-JP" sz="3900" b="1" dirty="0" smtClean="0"/>
          </a:p>
          <a:p>
            <a:pPr marL="0" indent="0">
              <a:buNone/>
            </a:pPr>
            <a:r>
              <a:rPr lang="ja-JP" altLang="en-US" sz="2900" b="1" dirty="0" smtClean="0"/>
              <a:t>　　　</a:t>
            </a:r>
            <a:r>
              <a:rPr lang="en-US" altLang="ja-JP" sz="2900" b="1" dirty="0" smtClean="0">
                <a:solidFill>
                  <a:schemeClr val="accent5">
                    <a:lumMod val="75000"/>
                  </a:schemeClr>
                </a:solidFill>
              </a:rPr>
              <a:t>Ⅱ</a:t>
            </a:r>
            <a:r>
              <a:rPr lang="en-US" altLang="ja-JP" sz="2900" b="1" dirty="0">
                <a:solidFill>
                  <a:schemeClr val="accent5">
                    <a:lumMod val="75000"/>
                  </a:schemeClr>
                </a:solidFill>
              </a:rPr>
              <a:t>.</a:t>
            </a:r>
            <a:r>
              <a:rPr lang="ja-JP" altLang="en-US" sz="2900" b="1" dirty="0" smtClean="0">
                <a:solidFill>
                  <a:schemeClr val="accent5">
                    <a:lumMod val="75000"/>
                  </a:schemeClr>
                </a:solidFill>
              </a:rPr>
              <a:t>～</a:t>
            </a:r>
            <a:r>
              <a:rPr lang="en-US" altLang="ja-JP" sz="2900" b="1" dirty="0" smtClean="0">
                <a:solidFill>
                  <a:schemeClr val="accent5">
                    <a:lumMod val="75000"/>
                  </a:schemeClr>
                </a:solidFill>
              </a:rPr>
              <a:t>Ⅶ.</a:t>
            </a:r>
            <a:r>
              <a:rPr lang="ja-JP" altLang="en-US" sz="2900" b="1" dirty="0" smtClean="0">
                <a:solidFill>
                  <a:schemeClr val="accent5">
                    <a:lumMod val="75000"/>
                  </a:schemeClr>
                </a:solidFill>
              </a:rPr>
              <a:t>は２年間の研修期間を通じて各１部を使用する。</a:t>
            </a:r>
            <a:endParaRPr lang="en-US" altLang="ja-JP" sz="2900" b="1" dirty="0" smtClean="0">
              <a:solidFill>
                <a:schemeClr val="accent5">
                  <a:lumMod val="75000"/>
                </a:schemeClr>
              </a:solidFill>
            </a:endParaRPr>
          </a:p>
          <a:p>
            <a:pPr marL="0" indent="0">
              <a:buNone/>
            </a:pPr>
            <a:r>
              <a:rPr lang="ja-JP" altLang="en-US" sz="2900" b="1" dirty="0" smtClean="0">
                <a:solidFill>
                  <a:schemeClr val="accent5">
                    <a:lumMod val="75000"/>
                  </a:schemeClr>
                </a:solidFill>
              </a:rPr>
              <a:t>　　</a:t>
            </a:r>
            <a:r>
              <a:rPr lang="ja-JP" altLang="en-US" sz="3900" b="1" dirty="0" smtClean="0">
                <a:solidFill>
                  <a:schemeClr val="accent6">
                    <a:lumMod val="75000"/>
                  </a:schemeClr>
                </a:solidFill>
              </a:rPr>
              <a:t>　</a:t>
            </a:r>
            <a:r>
              <a:rPr kumimoji="1" lang="ja-JP" altLang="en-US" sz="3900" b="1" dirty="0" smtClean="0">
                <a:solidFill>
                  <a:schemeClr val="accent5">
                    <a:lumMod val="75000"/>
                  </a:schemeClr>
                </a:solidFill>
              </a:rPr>
              <a:t>　</a:t>
            </a:r>
            <a:endParaRPr kumimoji="1" lang="ja-JP" altLang="en-US" sz="3900" b="1" dirty="0">
              <a:solidFill>
                <a:schemeClr val="accent5">
                  <a:lumMod val="75000"/>
                </a:schemeClr>
              </a:solidFill>
            </a:endParaRPr>
          </a:p>
        </p:txBody>
      </p:sp>
    </p:spTree>
    <p:extLst>
      <p:ext uri="{BB962C8B-B14F-4D97-AF65-F5344CB8AC3E}">
        <p14:creationId xmlns:p14="http://schemas.microsoft.com/office/powerpoint/2010/main" val="854586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anim calcmode="lin" valueType="num">
                                      <p:cBhvr additive="base">
                                        <p:cTn id="5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3">
                                            <p:txEl>
                                              <p:pRg st="10" end="10"/>
                                            </p:txEl>
                                          </p:spTgt>
                                        </p:tgtEl>
                                        <p:attrNameLst>
                                          <p:attrName>style.visibility</p:attrName>
                                        </p:attrNameLst>
                                      </p:cBhvr>
                                      <p:to>
                                        <p:strVal val="visible"/>
                                      </p:to>
                                    </p:set>
                                    <p:anim calcmode="lin" valueType="num">
                                      <p:cBhvr additive="base">
                                        <p:cTn id="5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3">
                                            <p:txEl>
                                              <p:pRg st="11" end="11"/>
                                            </p:txEl>
                                          </p:spTgt>
                                        </p:tgtEl>
                                        <p:attrNameLst>
                                          <p:attrName>style.visibility</p:attrName>
                                        </p:attrNameLst>
                                      </p:cBhvr>
                                      <p:to>
                                        <p:strVal val="visible"/>
                                      </p:to>
                                    </p:set>
                                    <p:anim calcmode="lin" valueType="num">
                                      <p:cBhvr additive="base">
                                        <p:cTn id="6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95274" y="267957"/>
            <a:ext cx="10467975" cy="1073150"/>
          </a:xfrm>
        </p:spPr>
        <p:txBody>
          <a:bodyPr>
            <a:noAutofit/>
          </a:bodyPr>
          <a:lstStyle/>
          <a:p>
            <a:r>
              <a:rPr lang="en-US" altLang="ja-JP" sz="3600" b="1" dirty="0">
                <a:latin typeface="ＭＳ Ｐゴシック" panose="020B0600070205080204" pitchFamily="50" charset="-128"/>
                <a:ea typeface="ＭＳ Ｐゴシック" panose="020B0600070205080204" pitchFamily="50" charset="-128"/>
              </a:rPr>
              <a:t>Ⅰ</a:t>
            </a:r>
            <a:r>
              <a:rPr lang="en-US" altLang="ja-JP" sz="3600" b="1" dirty="0" smtClean="0">
                <a:latin typeface="ＭＳ Ｐゴシック" panose="020B0600070205080204" pitchFamily="50" charset="-128"/>
                <a:ea typeface="ＭＳ Ｐゴシック" panose="020B0600070205080204" pitchFamily="50" charset="-128"/>
              </a:rPr>
              <a:t>.</a:t>
            </a:r>
            <a:r>
              <a:rPr lang="ja-JP" altLang="en-US" sz="3600" b="1" dirty="0" smtClean="0">
                <a:latin typeface="ＭＳ Ｐゴシック" panose="020B0600070205080204" pitchFamily="50" charset="-128"/>
                <a:ea typeface="ＭＳ Ｐゴシック" panose="020B0600070205080204" pitchFamily="50" charset="-128"/>
              </a:rPr>
              <a:t>　研修医評価票　</a:t>
            </a:r>
            <a:r>
              <a:rPr lang="en-US" altLang="ja-JP" sz="3600" b="1" dirty="0" smtClean="0">
                <a:latin typeface="ＭＳ Ｐゴシック" panose="020B0600070205080204" pitchFamily="50" charset="-128"/>
                <a:ea typeface="ＭＳ Ｐゴシック" panose="020B0600070205080204" pitchFamily="50" charset="-128"/>
              </a:rPr>
              <a:t/>
            </a:r>
            <a:br>
              <a:rPr lang="en-US" altLang="ja-JP" sz="3600" b="1" dirty="0" smtClean="0">
                <a:latin typeface="ＭＳ Ｐゴシック" panose="020B0600070205080204" pitchFamily="50" charset="-128"/>
                <a:ea typeface="ＭＳ Ｐゴシック" panose="020B0600070205080204" pitchFamily="50" charset="-128"/>
              </a:rPr>
            </a:br>
            <a:r>
              <a:rPr lang="ja-JP" altLang="en-US" sz="3600" b="1" dirty="0">
                <a:latin typeface="ＭＳ Ｐゴシック" panose="020B0600070205080204" pitchFamily="50" charset="-128"/>
                <a:ea typeface="ＭＳ Ｐゴシック" panose="020B0600070205080204" pitchFamily="50" charset="-128"/>
              </a:rPr>
              <a:t>　</a:t>
            </a:r>
            <a:r>
              <a:rPr lang="ja-JP" altLang="en-US" sz="3600" b="1" dirty="0" smtClean="0">
                <a:latin typeface="ＭＳ Ｐゴシック" panose="020B0600070205080204" pitchFamily="50" charset="-128"/>
                <a:ea typeface="ＭＳ Ｐゴシック" panose="020B0600070205080204" pitchFamily="50" charset="-128"/>
              </a:rPr>
              <a:t>　　　　　診療科指導医からの評価</a:t>
            </a:r>
            <a:endParaRPr kumimoji="1" lang="ja-JP" altLang="en-US" sz="3600" b="1"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a:xfrm>
            <a:off x="635815" y="1583868"/>
            <a:ext cx="11839575" cy="5373688"/>
          </a:xfrm>
        </p:spPr>
        <p:txBody>
          <a:bodyPr>
            <a:normAutofit fontScale="92500" lnSpcReduction="20000"/>
          </a:bodyPr>
          <a:lstStyle/>
          <a:p>
            <a:pPr marL="0" indent="0">
              <a:buNone/>
            </a:pPr>
            <a:r>
              <a:rPr kumimoji="1" lang="ja-JP" altLang="en-US" dirty="0" smtClean="0">
                <a:latin typeface="ＭＳ Ｐゴシック" panose="020B0600070205080204" pitchFamily="50" charset="-128"/>
                <a:ea typeface="ＭＳ Ｐゴシック" panose="020B0600070205080204" pitchFamily="50" charset="-128"/>
              </a:rPr>
              <a:t>・研修医評価票</a:t>
            </a:r>
            <a:r>
              <a:rPr kumimoji="1" lang="ja-JP" altLang="en-US" smtClean="0">
                <a:latin typeface="ＭＳ Ｐゴシック" panose="020B0600070205080204" pitchFamily="50" charset="-128"/>
                <a:ea typeface="ＭＳ Ｐゴシック" panose="020B0600070205080204" pitchFamily="50" charset="-128"/>
              </a:rPr>
              <a:t>は</a:t>
            </a:r>
            <a:r>
              <a:rPr lang="ja-JP" altLang="en-US" smtClean="0">
                <a:latin typeface="ＭＳ Ｐゴシック" panose="020B0600070205080204" pitchFamily="50" charset="-128"/>
                <a:ea typeface="ＭＳ Ｐゴシック" panose="020B0600070205080204" pitchFamily="50" charset="-128"/>
              </a:rPr>
              <a:t>を</a:t>
            </a:r>
            <a:r>
              <a:rPr lang="ja-JP" altLang="en-US" dirty="0" smtClean="0">
                <a:solidFill>
                  <a:srgbClr val="FF0000"/>
                </a:solidFill>
                <a:latin typeface="ＭＳ Ｐゴシック" panose="020B0600070205080204" pitchFamily="50" charset="-128"/>
                <a:ea typeface="ＭＳ Ｐゴシック" panose="020B0600070205080204" pitchFamily="50" charset="-128"/>
              </a:rPr>
              <a:t>各研修診療科ごと</a:t>
            </a:r>
            <a:endParaRPr lang="en-US" altLang="ja-JP" dirty="0" smtClean="0">
              <a:solidFill>
                <a:srgbClr val="FF0000"/>
              </a:solidFill>
              <a:latin typeface="ＭＳ Ｐゴシック" panose="020B0600070205080204" pitchFamily="50" charset="-128"/>
              <a:ea typeface="ＭＳ Ｐゴシック" panose="020B0600070205080204" pitchFamily="50" charset="-128"/>
            </a:endParaRPr>
          </a:p>
          <a:p>
            <a:pPr marL="0" indent="0">
              <a:buNone/>
            </a:pPr>
            <a:r>
              <a:rPr lang="ja-JP" altLang="en-US" dirty="0">
                <a:solidFill>
                  <a:srgbClr val="FF0000"/>
                </a:solidFill>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に研修終了までに指導医から評価をもら</a:t>
            </a:r>
            <a:r>
              <a:rPr lang="ja-JP" altLang="en-US" dirty="0">
                <a:latin typeface="ＭＳ Ｐゴシック" panose="020B0600070205080204" pitchFamily="50" charset="-128"/>
                <a:ea typeface="ＭＳ Ｐゴシック" panose="020B0600070205080204" pitchFamily="50" charset="-128"/>
              </a:rPr>
              <a:t>う</a:t>
            </a:r>
            <a:r>
              <a:rPr lang="ja-JP" altLang="en-US" dirty="0" smtClean="0">
                <a:latin typeface="ＭＳ Ｐゴシック" panose="020B0600070205080204" pitchFamily="50" charset="-128"/>
                <a:ea typeface="ＭＳ Ｐゴシック" panose="020B0600070205080204" pitchFamily="50" charset="-128"/>
              </a:rPr>
              <a:t>。</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・研修医名、研修分野・診療科は研修医が記入</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する。</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endParaRPr lang="en-US" altLang="ja-JP" dirty="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a:t>
            </a:r>
            <a:r>
              <a:rPr lang="ja-JP" altLang="en-US" dirty="0" err="1" smtClean="0">
                <a:latin typeface="ＭＳ Ｐゴシック" panose="020B0600070205080204" pitchFamily="50" charset="-128"/>
                <a:ea typeface="ＭＳ Ｐゴシック" panose="020B0600070205080204" pitchFamily="50" charset="-128"/>
              </a:rPr>
              <a:t>た</a:t>
            </a:r>
            <a:r>
              <a:rPr lang="ja-JP" altLang="en-US" dirty="0" smtClean="0">
                <a:latin typeface="ＭＳ Ｐゴシック" panose="020B0600070205080204" pitchFamily="50" charset="-128"/>
                <a:ea typeface="ＭＳ Ｐゴシック" panose="020B0600070205080204" pitchFamily="50" charset="-128"/>
              </a:rPr>
              <a:t>すきがけ病院研修中は</a:t>
            </a:r>
            <a:r>
              <a:rPr lang="en-US" altLang="ja-JP" dirty="0" smtClean="0">
                <a:latin typeface="ＭＳ Ｐゴシック" panose="020B0600070205080204" pitchFamily="50" charset="-128"/>
                <a:ea typeface="ＭＳ Ｐゴシック" panose="020B0600070205080204" pitchFamily="50" charset="-128"/>
              </a:rPr>
              <a:t>12</a:t>
            </a:r>
            <a:r>
              <a:rPr lang="ja-JP" altLang="en-US" dirty="0" smtClean="0">
                <a:latin typeface="ＭＳ Ｐゴシック" panose="020B0600070205080204" pitchFamily="50" charset="-128"/>
                <a:ea typeface="ＭＳ Ｐゴシック" panose="020B0600070205080204" pitchFamily="50" charset="-128"/>
              </a:rPr>
              <a:t>ヶ月分の研修医評価票</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ファイルをお渡しするので、研修診療科が</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変わるごとに使用すること。</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評価済みの評価票はファイルで保管する。</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endParaRPr lang="en-US" altLang="ja-JP" dirty="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・浜松医大での研修中は新診療科初日までに</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研修医研修票</a:t>
            </a:r>
            <a:r>
              <a:rPr lang="en-US" altLang="ja-JP" dirty="0" smtClean="0">
                <a:latin typeface="ＭＳ Ｐゴシック" panose="020B0600070205080204" pitchFamily="50" charset="-128"/>
                <a:ea typeface="ＭＳ Ｐゴシック" panose="020B0600070205080204" pitchFamily="50" charset="-128"/>
              </a:rPr>
              <a:t>Ⅰ</a:t>
            </a:r>
            <a:r>
              <a:rPr lang="ja-JP" altLang="en-US" dirty="0" smtClean="0">
                <a:latin typeface="ＭＳ Ｐゴシック" panose="020B0600070205080204" pitchFamily="50" charset="-128"/>
                <a:ea typeface="ＭＳ Ｐゴシック" panose="020B0600070205080204" pitchFamily="50" charset="-128"/>
              </a:rPr>
              <a:t>～</a:t>
            </a:r>
            <a:r>
              <a:rPr lang="en-US" altLang="ja-JP" dirty="0" smtClean="0">
                <a:latin typeface="ＭＳ Ｐゴシック" panose="020B0600070205080204" pitchFamily="50" charset="-128"/>
                <a:ea typeface="ＭＳ Ｐゴシック" panose="020B0600070205080204" pitchFamily="50" charset="-128"/>
              </a:rPr>
              <a:t>Ⅲ</a:t>
            </a:r>
            <a:r>
              <a:rPr lang="ja-JP" altLang="en-US" dirty="0" smtClean="0">
                <a:latin typeface="ＭＳ Ｐゴシック" panose="020B0600070205080204" pitchFamily="50" charset="-128"/>
                <a:ea typeface="ＭＳ Ｐゴシック" panose="020B0600070205080204" pitchFamily="50" charset="-128"/>
              </a:rPr>
              <a:t>をレターケースに入れておく。</a:t>
            </a:r>
            <a:endParaRPr lang="en-US" altLang="ja-JP" dirty="0">
              <a:latin typeface="ＭＳ Ｐゴシック" panose="020B0600070205080204" pitchFamily="50" charset="-128"/>
              <a:ea typeface="ＭＳ Ｐゴシック" panose="020B060007020508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622874587"/>
              </p:ext>
            </p:extLst>
          </p:nvPr>
        </p:nvGraphicFramePr>
        <p:xfrm>
          <a:off x="8391533" y="1192195"/>
          <a:ext cx="3686167" cy="5103832"/>
        </p:xfrm>
        <a:graphic>
          <a:graphicData uri="http://schemas.openxmlformats.org/drawingml/2006/table">
            <a:tbl>
              <a:tblPr/>
              <a:tblGrid>
                <a:gridCol w="193953">
                  <a:extLst>
                    <a:ext uri="{9D8B030D-6E8A-4147-A177-3AD203B41FA5}">
                      <a16:colId xmlns:a16="http://schemas.microsoft.com/office/drawing/2014/main" val="3389671670"/>
                    </a:ext>
                  </a:extLst>
                </a:gridCol>
                <a:gridCol w="193953">
                  <a:extLst>
                    <a:ext uri="{9D8B030D-6E8A-4147-A177-3AD203B41FA5}">
                      <a16:colId xmlns:a16="http://schemas.microsoft.com/office/drawing/2014/main" val="3427211572"/>
                    </a:ext>
                  </a:extLst>
                </a:gridCol>
                <a:gridCol w="193953">
                  <a:extLst>
                    <a:ext uri="{9D8B030D-6E8A-4147-A177-3AD203B41FA5}">
                      <a16:colId xmlns:a16="http://schemas.microsoft.com/office/drawing/2014/main" val="1574703371"/>
                    </a:ext>
                  </a:extLst>
                </a:gridCol>
                <a:gridCol w="193953">
                  <a:extLst>
                    <a:ext uri="{9D8B030D-6E8A-4147-A177-3AD203B41FA5}">
                      <a16:colId xmlns:a16="http://schemas.microsoft.com/office/drawing/2014/main" val="3621519401"/>
                    </a:ext>
                  </a:extLst>
                </a:gridCol>
                <a:gridCol w="193953">
                  <a:extLst>
                    <a:ext uri="{9D8B030D-6E8A-4147-A177-3AD203B41FA5}">
                      <a16:colId xmlns:a16="http://schemas.microsoft.com/office/drawing/2014/main" val="2543274186"/>
                    </a:ext>
                  </a:extLst>
                </a:gridCol>
                <a:gridCol w="193953">
                  <a:extLst>
                    <a:ext uri="{9D8B030D-6E8A-4147-A177-3AD203B41FA5}">
                      <a16:colId xmlns:a16="http://schemas.microsoft.com/office/drawing/2014/main" val="1565844404"/>
                    </a:ext>
                  </a:extLst>
                </a:gridCol>
                <a:gridCol w="193953">
                  <a:extLst>
                    <a:ext uri="{9D8B030D-6E8A-4147-A177-3AD203B41FA5}">
                      <a16:colId xmlns:a16="http://schemas.microsoft.com/office/drawing/2014/main" val="1983738433"/>
                    </a:ext>
                  </a:extLst>
                </a:gridCol>
                <a:gridCol w="193953">
                  <a:extLst>
                    <a:ext uri="{9D8B030D-6E8A-4147-A177-3AD203B41FA5}">
                      <a16:colId xmlns:a16="http://schemas.microsoft.com/office/drawing/2014/main" val="2865997782"/>
                    </a:ext>
                  </a:extLst>
                </a:gridCol>
                <a:gridCol w="193953">
                  <a:extLst>
                    <a:ext uri="{9D8B030D-6E8A-4147-A177-3AD203B41FA5}">
                      <a16:colId xmlns:a16="http://schemas.microsoft.com/office/drawing/2014/main" val="161193315"/>
                    </a:ext>
                  </a:extLst>
                </a:gridCol>
                <a:gridCol w="193953">
                  <a:extLst>
                    <a:ext uri="{9D8B030D-6E8A-4147-A177-3AD203B41FA5}">
                      <a16:colId xmlns:a16="http://schemas.microsoft.com/office/drawing/2014/main" val="3014697505"/>
                    </a:ext>
                  </a:extLst>
                </a:gridCol>
                <a:gridCol w="193953">
                  <a:extLst>
                    <a:ext uri="{9D8B030D-6E8A-4147-A177-3AD203B41FA5}">
                      <a16:colId xmlns:a16="http://schemas.microsoft.com/office/drawing/2014/main" val="3477229732"/>
                    </a:ext>
                  </a:extLst>
                </a:gridCol>
                <a:gridCol w="193953">
                  <a:extLst>
                    <a:ext uri="{9D8B030D-6E8A-4147-A177-3AD203B41FA5}">
                      <a16:colId xmlns:a16="http://schemas.microsoft.com/office/drawing/2014/main" val="3661152309"/>
                    </a:ext>
                  </a:extLst>
                </a:gridCol>
                <a:gridCol w="193953">
                  <a:extLst>
                    <a:ext uri="{9D8B030D-6E8A-4147-A177-3AD203B41FA5}">
                      <a16:colId xmlns:a16="http://schemas.microsoft.com/office/drawing/2014/main" val="2065896811"/>
                    </a:ext>
                  </a:extLst>
                </a:gridCol>
                <a:gridCol w="193953">
                  <a:extLst>
                    <a:ext uri="{9D8B030D-6E8A-4147-A177-3AD203B41FA5}">
                      <a16:colId xmlns:a16="http://schemas.microsoft.com/office/drawing/2014/main" val="205446192"/>
                    </a:ext>
                  </a:extLst>
                </a:gridCol>
                <a:gridCol w="193953">
                  <a:extLst>
                    <a:ext uri="{9D8B030D-6E8A-4147-A177-3AD203B41FA5}">
                      <a16:colId xmlns:a16="http://schemas.microsoft.com/office/drawing/2014/main" val="3993277519"/>
                    </a:ext>
                  </a:extLst>
                </a:gridCol>
                <a:gridCol w="193953">
                  <a:extLst>
                    <a:ext uri="{9D8B030D-6E8A-4147-A177-3AD203B41FA5}">
                      <a16:colId xmlns:a16="http://schemas.microsoft.com/office/drawing/2014/main" val="821018964"/>
                    </a:ext>
                  </a:extLst>
                </a:gridCol>
                <a:gridCol w="193953">
                  <a:extLst>
                    <a:ext uri="{9D8B030D-6E8A-4147-A177-3AD203B41FA5}">
                      <a16:colId xmlns:a16="http://schemas.microsoft.com/office/drawing/2014/main" val="2778532738"/>
                    </a:ext>
                  </a:extLst>
                </a:gridCol>
                <a:gridCol w="193953">
                  <a:extLst>
                    <a:ext uri="{9D8B030D-6E8A-4147-A177-3AD203B41FA5}">
                      <a16:colId xmlns:a16="http://schemas.microsoft.com/office/drawing/2014/main" val="3801477102"/>
                    </a:ext>
                  </a:extLst>
                </a:gridCol>
                <a:gridCol w="195013">
                  <a:extLst>
                    <a:ext uri="{9D8B030D-6E8A-4147-A177-3AD203B41FA5}">
                      <a16:colId xmlns:a16="http://schemas.microsoft.com/office/drawing/2014/main" val="3817878067"/>
                    </a:ext>
                  </a:extLst>
                </a:gridCol>
              </a:tblGrid>
              <a:tr h="323158">
                <a:tc gridSpan="19">
                  <a:txBody>
                    <a:bodyPr/>
                    <a:lstStyle/>
                    <a:p>
                      <a:pPr algn="ctr" fontAlgn="ctr"/>
                      <a:r>
                        <a:rPr lang="zh-CN"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研修医評価票       浜松医科大学医学部附属病院</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13361901"/>
                  </a:ext>
                </a:extLst>
              </a:tr>
              <a:tr h="323158">
                <a:tc>
                  <a:txBody>
                    <a:bodyPr/>
                    <a:lstStyle/>
                    <a:p>
                      <a:pPr algn="ctr"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gridSpan="5">
                  <a:txBody>
                    <a:bodyPr/>
                    <a:lstStyle/>
                    <a:p>
                      <a:pPr algn="r" fontAlgn="ctr"/>
                      <a:r>
                        <a:rPr lang="ja-JP" altLang="en-US" sz="1000" b="1" i="0" u="none" strike="noStrike">
                          <a:solidFill>
                            <a:srgbClr val="C00000"/>
                          </a:solidFill>
                          <a:effectLst/>
                          <a:latin typeface="ＭＳ Ｐゴシック" panose="020B0600070205080204" pitchFamily="50" charset="-128"/>
                          <a:ea typeface="ＭＳ Ｐゴシック" panose="020B0600070205080204" pitchFamily="50" charset="-128"/>
                        </a:rPr>
                        <a:t>指導医の評価</a:t>
                      </a: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89329968"/>
                  </a:ext>
                </a:extLst>
              </a:tr>
              <a:tr h="336107">
                <a:tc gridSpan="2">
                  <a:txBody>
                    <a:bodyPr/>
                    <a:lstStyle/>
                    <a:p>
                      <a:pPr algn="ctr" fontAlgn="ctr"/>
                      <a:r>
                        <a:rPr lang="ja-JP" altLang="en-US" sz="900" b="1" i="0" u="none" strike="noStrike">
                          <a:solidFill>
                            <a:srgbClr val="000000"/>
                          </a:solidFill>
                          <a:effectLst/>
                          <a:latin typeface="HGPｺﾞｼｯｸM" panose="020B0600000000000000" pitchFamily="50" charset="-128"/>
                          <a:ea typeface="HGPｺﾞｼｯｸM" panose="020B0600000000000000" pitchFamily="50" charset="-128"/>
                        </a:rPr>
                        <a:t>研修医名</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gridSpan="6">
                  <a:txBody>
                    <a:bodyPr/>
                    <a:lstStyle/>
                    <a:p>
                      <a:pPr algn="ctr" fontAlgn="ctr"/>
                      <a:r>
                        <a:rPr lang="ja-JP" altLang="en-US" sz="700" b="0" i="0" u="none" strike="noStrike">
                          <a:effectLst/>
                          <a:latin typeface="HGPｺﾞｼｯｸM" panose="020B0600000000000000" pitchFamily="50" charset="-128"/>
                          <a:ea typeface="HGPｺﾞｼｯｸM" panose="020B06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900" b="1" i="0" u="none" strike="noStrike">
                          <a:effectLst/>
                          <a:latin typeface="HGPｺﾞｼｯｸM" panose="020B0600000000000000" pitchFamily="50" charset="-128"/>
                          <a:ea typeface="HGPｺﾞｼｯｸM" panose="020B0600000000000000" pitchFamily="50" charset="-128"/>
                        </a:rPr>
                        <a:t>研修病院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hMerge="1">
                  <a:txBody>
                    <a:bodyPr/>
                    <a:lstStyle/>
                    <a:p>
                      <a:endParaRPr kumimoji="1" lang="ja-JP" altLang="en-US"/>
                    </a:p>
                  </a:txBody>
                  <a:tcPr/>
                </a:tc>
                <a:tc gridSpan="8">
                  <a:txBody>
                    <a:bodyPr/>
                    <a:lstStyle/>
                    <a:p>
                      <a:pPr algn="ctr" fontAlgn="ctr"/>
                      <a:r>
                        <a:rPr lang="ja-JP" altLang="en-US" sz="700" b="0" i="0" u="none" strike="noStrike">
                          <a:effectLst/>
                          <a:latin typeface="HGPｺﾞｼｯｸM" panose="020B0600000000000000" pitchFamily="50" charset="-128"/>
                          <a:ea typeface="HGPｺﾞｼｯｸM" panose="020B0600000000000000"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66978133"/>
                  </a:ext>
                </a:extLst>
              </a:tr>
              <a:tr h="672213">
                <a:tc gridSpan="2">
                  <a:txBody>
                    <a:bodyPr/>
                    <a:lstStyle/>
                    <a:p>
                      <a:pPr algn="ctr" fontAlgn="ctr"/>
                      <a:r>
                        <a:rPr lang="ja-JP" altLang="en-US" sz="900" b="1" i="0" u="none" strike="noStrike">
                          <a:solidFill>
                            <a:srgbClr val="000000"/>
                          </a:solidFill>
                          <a:effectLst/>
                          <a:latin typeface="HGPｺﾞｼｯｸM" panose="020B0600000000000000" pitchFamily="50" charset="-128"/>
                          <a:ea typeface="HGPｺﾞｼｯｸM" panose="020B0600000000000000" pitchFamily="50" charset="-128"/>
                        </a:rPr>
                        <a:t>研修分野</a:t>
                      </a:r>
                      <a:br>
                        <a:rPr lang="ja-JP" altLang="en-US" sz="900" b="1" i="0" u="none" strike="noStrike">
                          <a:solidFill>
                            <a:srgbClr val="000000"/>
                          </a:solidFill>
                          <a:effectLst/>
                          <a:latin typeface="HGPｺﾞｼｯｸM" panose="020B0600000000000000" pitchFamily="50" charset="-128"/>
                          <a:ea typeface="HGPｺﾞｼｯｸM" panose="020B0600000000000000" pitchFamily="50" charset="-128"/>
                        </a:rPr>
                      </a:br>
                      <a:r>
                        <a:rPr lang="ja-JP" altLang="en-US" sz="900" b="1" i="0" u="none" strike="noStrike">
                          <a:solidFill>
                            <a:srgbClr val="000000"/>
                          </a:solidFill>
                          <a:effectLst/>
                          <a:latin typeface="HGPｺﾞｼｯｸM" panose="020B0600000000000000" pitchFamily="50" charset="-128"/>
                          <a:ea typeface="HGPｺﾞｼｯｸM" panose="020B0600000000000000" pitchFamily="50" charset="-128"/>
                        </a:rPr>
                        <a:t>　・診療科</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gridSpan="6">
                  <a:txBody>
                    <a:bodyPr/>
                    <a:lstStyle/>
                    <a:p>
                      <a:pPr algn="ctr" fontAlgn="ctr"/>
                      <a:r>
                        <a:rPr lang="ja-JP" altLang="en-US" sz="700" b="0" i="0" u="none" strike="noStrike">
                          <a:effectLst/>
                          <a:latin typeface="HGPｺﾞｼｯｸM" panose="020B0600000000000000" pitchFamily="50" charset="-128"/>
                          <a:ea typeface="HGPｺﾞｼｯｸM" panose="020B06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900" b="1" i="0" u="none" strike="noStrike">
                          <a:effectLst/>
                          <a:latin typeface="HGPｺﾞｼｯｸM" panose="020B0600000000000000" pitchFamily="50" charset="-128"/>
                          <a:ea typeface="HGPｺﾞｼｯｸM" panose="020B0600000000000000" pitchFamily="50" charset="-128"/>
                        </a:rPr>
                        <a:t>記載日</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hMerge="1">
                  <a:txBody>
                    <a:bodyPr/>
                    <a:lstStyle/>
                    <a:p>
                      <a:endParaRPr kumimoji="1" lang="ja-JP" altLang="en-US"/>
                    </a:p>
                  </a:txBody>
                  <a:tcPr/>
                </a:tc>
                <a:tc gridSpan="8">
                  <a:txBody>
                    <a:bodyPr/>
                    <a:lstStyle/>
                    <a:p>
                      <a:pPr algn="ctr" fontAlgn="ctr"/>
                      <a:r>
                        <a:rPr lang="ja-JP" altLang="en-US" sz="900" b="0" i="0" u="none" strike="noStrike">
                          <a:effectLst/>
                          <a:latin typeface="HGPｺﾞｼｯｸM" panose="020B0600000000000000" pitchFamily="50" charset="-128"/>
                          <a:ea typeface="HGPｺﾞｼｯｸM" panose="020B0600000000000000" pitchFamily="50" charset="-128"/>
                        </a:rPr>
                        <a:t>　　　年　　　　　　月　　　　　日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53973471"/>
                  </a:ext>
                </a:extLst>
              </a:tr>
              <a:tr h="350267">
                <a:tc gridSpan="2">
                  <a:txBody>
                    <a:bodyPr/>
                    <a:lstStyle/>
                    <a:p>
                      <a:pPr algn="ctr" fontAlgn="ctr"/>
                      <a:r>
                        <a:rPr lang="ja-JP" altLang="en-US" sz="900" b="1" i="0" u="none" strike="noStrike">
                          <a:solidFill>
                            <a:srgbClr val="000000"/>
                          </a:solidFill>
                          <a:effectLst/>
                          <a:latin typeface="HGPｺﾞｼｯｸM" panose="020B0600000000000000" pitchFamily="50" charset="-128"/>
                          <a:ea typeface="HGPｺﾞｼｯｸM" panose="020B0600000000000000" pitchFamily="50" charset="-128"/>
                        </a:rPr>
                        <a:t>観察者氏名</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gridSpan="6">
                  <a:txBody>
                    <a:bodyPr/>
                    <a:lstStyle/>
                    <a:p>
                      <a:pPr algn="ctr" fontAlgn="ctr"/>
                      <a:r>
                        <a:rPr lang="ja-JP" altLang="en-US" sz="700" b="0" i="0" u="none" strike="noStrike">
                          <a:effectLst/>
                          <a:latin typeface="HGPｺﾞｼｯｸM" panose="020B0600000000000000" pitchFamily="50" charset="-128"/>
                          <a:ea typeface="HGPｺﾞｼｯｸM" panose="020B06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900" b="1" i="0" u="none" strike="noStrike">
                          <a:effectLst/>
                          <a:latin typeface="HGPｺﾞｼｯｸM" panose="020B0600000000000000" pitchFamily="50" charset="-128"/>
                          <a:ea typeface="HGPｺﾞｼｯｸM" panose="020B0600000000000000" pitchFamily="50" charset="-128"/>
                        </a:rPr>
                        <a:t>観察者職種</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hMerge="1">
                  <a:txBody>
                    <a:bodyPr/>
                    <a:lstStyle/>
                    <a:p>
                      <a:endParaRPr kumimoji="1" lang="ja-JP" altLang="en-US"/>
                    </a:p>
                  </a:txBody>
                  <a:tcPr/>
                </a:tc>
                <a:tc gridSpan="8">
                  <a:txBody>
                    <a:bodyPr/>
                    <a:lstStyle/>
                    <a:p>
                      <a:pPr algn="l" fontAlgn="ctr"/>
                      <a:r>
                        <a:rPr lang="ja-JP" altLang="en-US" sz="900" b="0" i="0" u="none" strike="noStrike">
                          <a:effectLst/>
                          <a:latin typeface="HGPｺﾞｼｯｸM" panose="020B0600000000000000" pitchFamily="50" charset="-128"/>
                          <a:ea typeface="HGPｺﾞｼｯｸM" panose="020B0600000000000000" pitchFamily="50" charset="-128"/>
                        </a:rPr>
                        <a:t>　　　□医師　　　　　</a:t>
                      </a:r>
                    </a:p>
                  </a:txBody>
                  <a:tcPr marL="80079"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04832117"/>
                  </a:ext>
                </a:extLst>
              </a:tr>
              <a:tr h="336107">
                <a:tc gridSpan="2">
                  <a:txBody>
                    <a:bodyPr/>
                    <a:lstStyle/>
                    <a:p>
                      <a:pPr algn="ctr" fontAlgn="ctr"/>
                      <a:r>
                        <a:rPr lang="ja-JP" altLang="en-US" sz="900" b="1" i="0" u="none" strike="noStrike">
                          <a:solidFill>
                            <a:srgbClr val="000000"/>
                          </a:solidFill>
                          <a:effectLst/>
                          <a:latin typeface="HGPｺﾞｼｯｸM" panose="020B0600000000000000" pitchFamily="50" charset="-128"/>
                          <a:ea typeface="HGPｺﾞｼｯｸM" panose="020B0600000000000000" pitchFamily="50" charset="-128"/>
                        </a:rPr>
                        <a:t>観察期間</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a:txBody>
                    <a:bodyPr/>
                    <a:lstStyle/>
                    <a:p>
                      <a:pPr algn="l" fontAlgn="ctr"/>
                      <a:r>
                        <a:rPr lang="ja-JP" altLang="en-US" sz="800" b="0" i="0" u="none" strike="noStrike" dirty="0">
                          <a:effectLst/>
                          <a:latin typeface="HGPｺﾞｼｯｸM" panose="020B0600000000000000" pitchFamily="50" charset="-128"/>
                          <a:ea typeface="HGPｺﾞｼｯｸM" panose="020B0600000000000000"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effectLst/>
                          <a:latin typeface="HGPｺﾞｼｯｸM" panose="020B0600000000000000" pitchFamily="50" charset="-128"/>
                          <a:ea typeface="HGPｺﾞｼｯｸM" panose="020B0600000000000000" pitchFamily="50" charset="-128"/>
                        </a:rPr>
                        <a:t>年</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effectLst/>
                          <a:latin typeface="HGPｺﾞｼｯｸM" panose="020B0600000000000000" pitchFamily="50" charset="-128"/>
                          <a:ea typeface="HGPｺﾞｼｯｸM" panose="020B0600000000000000"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effectLst/>
                          <a:latin typeface="HGPｺﾞｼｯｸM" panose="020B0600000000000000" pitchFamily="50" charset="-128"/>
                          <a:ea typeface="HGPｺﾞｼｯｸM" panose="020B0600000000000000" pitchFamily="50" charset="-128"/>
                        </a:rPr>
                        <a:t>月</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effectLst/>
                          <a:latin typeface="HGPｺﾞｼｯｸM" panose="020B0600000000000000" pitchFamily="50" charset="-128"/>
                          <a:ea typeface="HGPｺﾞｼｯｸM" panose="020B0600000000000000"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effectLst/>
                          <a:latin typeface="HGPｺﾞｼｯｸM" panose="020B0600000000000000" pitchFamily="50" charset="-128"/>
                          <a:ea typeface="HGPｺﾞｼｯｸM" panose="020B0600000000000000" pitchFamily="50" charset="-128"/>
                        </a:rPr>
                        <a:t>日</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ja-JP" altLang="en-US" sz="9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900" b="0" i="0" u="none" strike="noStrike">
                          <a:effectLst/>
                          <a:latin typeface="HGPｺﾞｼｯｸM" panose="020B0600000000000000" pitchFamily="50" charset="-128"/>
                          <a:ea typeface="HGPｺﾞｼｯｸM" panose="020B0600000000000000"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effectLst/>
                          <a:latin typeface="HGPｺﾞｼｯｸM" panose="020B0600000000000000" pitchFamily="50" charset="-128"/>
                          <a:ea typeface="HGPｺﾞｼｯｸM" panose="020B0600000000000000" pitchFamily="50" charset="-128"/>
                        </a:rPr>
                        <a:t>年</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effectLst/>
                          <a:latin typeface="HGPｺﾞｼｯｸM" panose="020B0600000000000000" pitchFamily="50" charset="-128"/>
                          <a:ea typeface="HGPｺﾞｼｯｸM" panose="020B0600000000000000"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effectLst/>
                          <a:latin typeface="HGPｺﾞｼｯｸM" panose="020B0600000000000000" pitchFamily="50" charset="-128"/>
                          <a:ea typeface="HGPｺﾞｼｯｸM" panose="020B0600000000000000" pitchFamily="50" charset="-128"/>
                        </a:rPr>
                        <a:t>月</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effectLst/>
                          <a:latin typeface="HGPｺﾞｼｯｸM" panose="020B0600000000000000" pitchFamily="50" charset="-128"/>
                          <a:ea typeface="HGPｺﾞｼｯｸM" panose="020B0600000000000000"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effectLst/>
                          <a:latin typeface="HGPｺﾞｼｯｸM" panose="020B0600000000000000" pitchFamily="50" charset="-128"/>
                          <a:ea typeface="HGPｺﾞｼｯｸM" panose="020B0600000000000000" pitchFamily="50" charset="-128"/>
                        </a:rPr>
                        <a:t>日</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effectLst/>
                          <a:latin typeface="HGPｺﾞｼｯｸM" panose="020B0600000000000000" pitchFamily="50" charset="-128"/>
                          <a:ea typeface="HGPｺﾞｼｯｸM" panose="020B0600000000000000"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effectLst/>
                          <a:latin typeface="HGPｺﾞｼｯｸM" panose="020B0600000000000000" pitchFamily="50" charset="-128"/>
                          <a:ea typeface="HGPｺﾞｼｯｸM" panose="020B0600000000000000" pitchFamily="50" charset="-128"/>
                        </a:rPr>
                        <a:t>　</a:t>
                      </a:r>
                    </a:p>
                  </a:txBody>
                  <a:tcPr marL="0" marR="0" marT="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4997387"/>
                  </a:ext>
                </a:extLst>
              </a:tr>
              <a:tr h="338307">
                <a:tc gridSpan="19">
                  <a:txBody>
                    <a:bodyPr/>
                    <a:lstStyle/>
                    <a:p>
                      <a:pPr algn="ctr" fontAlgn="b"/>
                      <a:r>
                        <a:rPr lang="ja-JP" altLang="en-US" sz="4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57104577"/>
                  </a:ext>
                </a:extLst>
              </a:tr>
              <a:tr h="268963">
                <a:tc gridSpan="19">
                  <a:txBody>
                    <a:bodyPr/>
                    <a:lstStyle/>
                    <a:p>
                      <a:pPr algn="l" fontAlgn="ctr"/>
                      <a:r>
                        <a:rPr lang="ja-JP" altLang="en-US" sz="900" b="1" i="0" u="none" strike="noStrike">
                          <a:effectLst/>
                          <a:latin typeface="ＭＳ ゴシック" panose="020B0609070205080204" pitchFamily="49" charset="-128"/>
                          <a:ea typeface="ＭＳ ゴシック" panose="020B0609070205080204" pitchFamily="49" charset="-128"/>
                        </a:rPr>
                        <a:t>評価票</a:t>
                      </a:r>
                      <a:r>
                        <a:rPr lang="en-US" altLang="ja-JP" sz="900" b="1" i="0" u="none" strike="noStrike">
                          <a:effectLst/>
                          <a:latin typeface="ＭＳ ゴシック" panose="020B0609070205080204" pitchFamily="49" charset="-128"/>
                          <a:ea typeface="ＭＳ ゴシック" panose="020B0609070205080204" pitchFamily="49" charset="-128"/>
                        </a:rPr>
                        <a:t>Ⅰ</a:t>
                      </a:r>
                      <a:r>
                        <a:rPr lang="ja-JP" altLang="en-US" sz="900" b="1" i="0" u="none" strike="noStrike">
                          <a:effectLst/>
                          <a:latin typeface="ＭＳ ゴシック" panose="020B0609070205080204" pitchFamily="49" charset="-128"/>
                          <a:ea typeface="ＭＳ ゴシック" panose="020B0609070205080204" pitchFamily="49" charset="-128"/>
                        </a:rPr>
                        <a:t>「</a:t>
                      </a:r>
                      <a:r>
                        <a:rPr lang="en-US" altLang="ja-JP" sz="900" b="1" i="0" u="none" strike="noStrike">
                          <a:effectLst/>
                          <a:latin typeface="ＭＳ ゴシック" panose="020B0609070205080204" pitchFamily="49" charset="-128"/>
                          <a:ea typeface="ＭＳ ゴシック" panose="020B0609070205080204" pitchFamily="49" charset="-128"/>
                        </a:rPr>
                        <a:t>A. </a:t>
                      </a:r>
                      <a:r>
                        <a:rPr lang="ja-JP" altLang="en-US" sz="900" b="1" i="0" u="none" strike="noStrike">
                          <a:effectLst/>
                          <a:latin typeface="ＭＳ ゴシック" panose="020B0609070205080204" pitchFamily="49" charset="-128"/>
                          <a:ea typeface="ＭＳ ゴシック" panose="020B0609070205080204" pitchFamily="49" charset="-128"/>
                        </a:rPr>
                        <a:t>医師としての基本的価値観</a:t>
                      </a:r>
                      <a:r>
                        <a:rPr lang="en-US" altLang="ja-JP" sz="900" b="1" i="0" u="none" strike="noStrike">
                          <a:effectLst/>
                          <a:latin typeface="ＭＳ ゴシック" panose="020B0609070205080204" pitchFamily="49" charset="-128"/>
                          <a:ea typeface="ＭＳ ゴシック" panose="020B0609070205080204" pitchFamily="49" charset="-128"/>
                        </a:rPr>
                        <a:t>(</a:t>
                      </a:r>
                      <a:r>
                        <a:rPr lang="ja-JP" altLang="en-US" sz="900" b="1" i="0" u="none" strike="noStrike">
                          <a:effectLst/>
                          <a:latin typeface="ＭＳ ゴシック" panose="020B0609070205080204" pitchFamily="49" charset="-128"/>
                          <a:ea typeface="ＭＳ ゴシック" panose="020B0609070205080204" pitchFamily="49" charset="-128"/>
                        </a:rPr>
                        <a:t>プロフェッショナリズム</a:t>
                      </a:r>
                      <a:r>
                        <a:rPr lang="en-US" altLang="ja-JP" sz="900" b="1" i="0" u="none" strike="noStrike">
                          <a:effectLst/>
                          <a:latin typeface="ＭＳ ゴシック" panose="020B0609070205080204" pitchFamily="49" charset="-128"/>
                          <a:ea typeface="ＭＳ ゴシック" panose="020B0609070205080204" pitchFamily="49" charset="-128"/>
                        </a:rPr>
                        <a:t>)</a:t>
                      </a:r>
                      <a:r>
                        <a:rPr lang="ja-JP" altLang="en-US" sz="900" b="1" i="0" u="none" strike="noStrike">
                          <a:effectLst/>
                          <a:latin typeface="ＭＳ ゴシック" panose="020B0609070205080204" pitchFamily="49" charset="-128"/>
                          <a:ea typeface="ＭＳ ゴシック" panose="020B0609070205080204" pitchFamily="49" charset="-128"/>
                        </a:rPr>
                        <a:t>」に関する評価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6E0B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60174684"/>
                  </a:ext>
                </a:extLst>
              </a:tr>
              <a:tr h="147779">
                <a:tc gridSpan="19">
                  <a:txBody>
                    <a:bodyPr/>
                    <a:lstStyle/>
                    <a:p>
                      <a:pPr algn="ctr" fontAlgn="b"/>
                      <a:r>
                        <a:rPr lang="ja-JP" altLang="en-US" sz="4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00164592"/>
                  </a:ext>
                </a:extLst>
              </a:tr>
              <a:tr h="147779">
                <a:tc gridSpan="19">
                  <a:txBody>
                    <a:bodyPr/>
                    <a:lstStyle/>
                    <a:p>
                      <a:pPr algn="l" fontAlgn="ctr"/>
                      <a:r>
                        <a:rPr lang="en-US" altLang="ja-JP" sz="700" b="1" i="0" u="none" strike="noStrike">
                          <a:solidFill>
                            <a:srgbClr val="000000"/>
                          </a:solidFill>
                          <a:effectLst/>
                          <a:latin typeface="HGPｺﾞｼｯｸM" panose="020B0600000000000000" pitchFamily="50" charset="-128"/>
                          <a:ea typeface="HGPｺﾞｼｯｸM" panose="020B0600000000000000" pitchFamily="50" charset="-128"/>
                        </a:rPr>
                        <a:t>※</a:t>
                      </a:r>
                      <a:r>
                        <a:rPr lang="ja-JP" altLang="en-US" sz="700" b="1" i="0" u="none" strike="noStrike">
                          <a:solidFill>
                            <a:srgbClr val="000000"/>
                          </a:solidFill>
                          <a:effectLst/>
                          <a:latin typeface="HGPｺﾞｼｯｸM" panose="020B0600000000000000" pitchFamily="50" charset="-128"/>
                          <a:ea typeface="HGPｺﾞｼｯｸM" panose="020B0600000000000000" pitchFamily="50" charset="-128"/>
                        </a:rPr>
                        <a:t>「期待」とは、「研修修了時に期待される状態」とする。</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65279531"/>
                  </a:ext>
                </a:extLst>
              </a:tr>
              <a:tr h="280088">
                <a:tc>
                  <a:txBody>
                    <a:bodyPr/>
                    <a:lstStyle/>
                    <a:p>
                      <a:pPr algn="ctr" fontAlgn="ctr"/>
                      <a:r>
                        <a:rPr lang="ja-JP" altLang="en-US" sz="700" b="1" i="0" u="none" strike="noStrike">
                          <a:effectLst/>
                          <a:latin typeface="HGPｺﾞｼｯｸM" panose="020B0600000000000000" pitchFamily="50" charset="-128"/>
                          <a:ea typeface="HGPｺﾞｼｯｸM" panose="020B0600000000000000" pitchFamily="50" charset="-128"/>
                        </a:rPr>
                        <a:t>レベル</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10">
                      <a:fgClr>
                        <a:srgbClr val="808080"/>
                      </a:fgClr>
                      <a:bgClr>
                        <a:srgbClr val="D9D9D9"/>
                      </a:bgClr>
                    </a:pattFill>
                  </a:tcPr>
                </a:tc>
                <a:tc gridSpan="13">
                  <a:txBody>
                    <a:bodyPr/>
                    <a:lstStyle/>
                    <a:p>
                      <a:pPr algn="l" fontAlgn="ctr"/>
                      <a:r>
                        <a:rPr lang="ja-JP" altLang="en-US" sz="700" b="1" i="0" u="none" strike="noStrike">
                          <a:effectLst/>
                          <a:latin typeface="HGPｺﾞｼｯｸM" panose="020B0600000000000000" pitchFamily="50" charset="-128"/>
                          <a:ea typeface="HGPｺﾞｼｯｸM" panose="020B0600000000000000" pitchFamily="50" charset="-128"/>
                        </a:rPr>
                        <a:t>１</a:t>
                      </a:r>
                      <a:r>
                        <a:rPr lang="en-US" altLang="ja-JP" sz="700" b="1" i="0" u="none" strike="noStrike">
                          <a:effectLst/>
                          <a:latin typeface="HGPｺﾞｼｯｸM" panose="020B0600000000000000" pitchFamily="50" charset="-128"/>
                          <a:ea typeface="HGPｺﾞｼｯｸM" panose="020B0600000000000000" pitchFamily="50" charset="-128"/>
                        </a:rPr>
                        <a:t>/</a:t>
                      </a:r>
                      <a:r>
                        <a:rPr lang="ja-JP" altLang="en-US" sz="700" b="1" i="0" u="none" strike="noStrike">
                          <a:effectLst/>
                          <a:latin typeface="HGPｺﾞｼｯｸM" panose="020B0600000000000000" pitchFamily="50" charset="-128"/>
                          <a:ea typeface="HGPｺﾞｼｯｸM" panose="020B0600000000000000" pitchFamily="50" charset="-128"/>
                        </a:rPr>
                        <a:t>期待を大きく下回る　２</a:t>
                      </a:r>
                      <a:r>
                        <a:rPr lang="en-US" altLang="ja-JP" sz="700" b="1" i="0" u="none" strike="noStrike">
                          <a:effectLst/>
                          <a:latin typeface="HGPｺﾞｼｯｸM" panose="020B0600000000000000" pitchFamily="50" charset="-128"/>
                          <a:ea typeface="HGPｺﾞｼｯｸM" panose="020B0600000000000000" pitchFamily="50" charset="-128"/>
                        </a:rPr>
                        <a:t>/</a:t>
                      </a:r>
                      <a:r>
                        <a:rPr lang="ja-JP" altLang="en-US" sz="700" b="1" i="0" u="none" strike="noStrike">
                          <a:effectLst/>
                          <a:latin typeface="HGPｺﾞｼｯｸM" panose="020B0600000000000000" pitchFamily="50" charset="-128"/>
                          <a:ea typeface="HGPｺﾞｼｯｸM" panose="020B0600000000000000" pitchFamily="50" charset="-128"/>
                        </a:rPr>
                        <a:t>期待を下回る　３</a:t>
                      </a:r>
                      <a:r>
                        <a:rPr lang="en-US" altLang="ja-JP" sz="700" b="1" i="0" u="none" strike="noStrike">
                          <a:effectLst/>
                          <a:latin typeface="HGPｺﾞｼｯｸM" panose="020B0600000000000000" pitchFamily="50" charset="-128"/>
                          <a:ea typeface="HGPｺﾞｼｯｸM" panose="020B0600000000000000" pitchFamily="50" charset="-128"/>
                        </a:rPr>
                        <a:t>/</a:t>
                      </a:r>
                      <a:r>
                        <a:rPr lang="ja-JP" altLang="en-US" sz="700" b="1" i="0" u="none" strike="noStrike">
                          <a:effectLst/>
                          <a:latin typeface="HGPｺﾞｼｯｸM" panose="020B0600000000000000" pitchFamily="50" charset="-128"/>
                          <a:ea typeface="HGPｺﾞｼｯｸM" panose="020B0600000000000000" pitchFamily="50" charset="-128"/>
                        </a:rPr>
                        <a:t>期待通り　</a:t>
                      </a:r>
                      <a:r>
                        <a:rPr lang="en-US" altLang="ja-JP" sz="700" b="1" i="0" u="none" strike="noStrike">
                          <a:effectLst/>
                          <a:latin typeface="HGPｺﾞｼｯｸM" panose="020B0600000000000000" pitchFamily="50" charset="-128"/>
                          <a:ea typeface="HGPｺﾞｼｯｸM" panose="020B0600000000000000" pitchFamily="50" charset="-128"/>
                        </a:rPr>
                        <a:t>4/</a:t>
                      </a:r>
                      <a:r>
                        <a:rPr lang="ja-JP" altLang="en-US" sz="700" b="1" i="0" u="none" strike="noStrike">
                          <a:effectLst/>
                          <a:latin typeface="HGPｺﾞｼｯｸM" panose="020B0600000000000000" pitchFamily="50" charset="-128"/>
                          <a:ea typeface="HGPｺﾞｼｯｸM" panose="020B0600000000000000" pitchFamily="50" charset="-128"/>
                        </a:rPr>
                        <a:t>期待を大きく上回る　</a:t>
                      </a:r>
                      <a:r>
                        <a:rPr lang="en-US" altLang="ja-JP" sz="700" b="1" i="0" u="none" strike="noStrike">
                          <a:effectLst/>
                          <a:latin typeface="HGPｺﾞｼｯｸM" panose="020B0600000000000000" pitchFamily="50" charset="-128"/>
                          <a:ea typeface="HGPｺﾞｼｯｸM" panose="020B0600000000000000" pitchFamily="50" charset="-128"/>
                        </a:rPr>
                        <a:t>/</a:t>
                      </a:r>
                      <a:r>
                        <a:rPr lang="ja-JP" altLang="en-US" sz="700" b="1" i="0" u="none" strike="noStrike">
                          <a:effectLst/>
                          <a:latin typeface="HGPｺﾞｼｯｸM" panose="020B0600000000000000" pitchFamily="50" charset="-128"/>
                          <a:ea typeface="HGPｺﾞｼｯｸM" panose="020B0600000000000000" pitchFamily="50" charset="-128"/>
                        </a:rPr>
                        <a:t>観察機会なし</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10">
                      <a:fgClr>
                        <a:srgbClr val="808080"/>
                      </a:fgClr>
                      <a:bgClr>
                        <a:srgbClr val="D9D9D9"/>
                      </a:bgClr>
                    </a:patt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altLang="ja-JP" sz="700" b="1" i="0" u="none" strike="noStrike">
                          <a:effectLst/>
                          <a:latin typeface="HGPｺﾞｼｯｸM" panose="020B0600000000000000" pitchFamily="50" charset="-128"/>
                          <a:ea typeface="HGPｺﾞｼｯｸM" panose="020B06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10">
                      <a:fgClr>
                        <a:srgbClr val="808080"/>
                      </a:fgClr>
                      <a:bgClr>
                        <a:srgbClr val="D9D9D9"/>
                      </a:bgClr>
                    </a:pattFill>
                  </a:tcPr>
                </a:tc>
                <a:tc>
                  <a:txBody>
                    <a:bodyPr/>
                    <a:lstStyle/>
                    <a:p>
                      <a:pPr algn="ctr" fontAlgn="ctr"/>
                      <a:r>
                        <a:rPr lang="en-US" altLang="ja-JP" sz="700" b="1" i="0" u="none" strike="noStrike">
                          <a:effectLst/>
                          <a:latin typeface="HGPｺﾞｼｯｸM" panose="020B0600000000000000" pitchFamily="50" charset="-128"/>
                          <a:ea typeface="HGPｺﾞｼｯｸM" panose="020B0600000000000000"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10">
                      <a:fgClr>
                        <a:srgbClr val="808080"/>
                      </a:fgClr>
                      <a:bgClr>
                        <a:srgbClr val="D9D9D9"/>
                      </a:bgClr>
                    </a:pattFill>
                  </a:tcPr>
                </a:tc>
                <a:tc>
                  <a:txBody>
                    <a:bodyPr/>
                    <a:lstStyle/>
                    <a:p>
                      <a:pPr algn="ctr" fontAlgn="ctr"/>
                      <a:r>
                        <a:rPr lang="en-US" altLang="ja-JP" sz="700" b="1" i="0" u="none" strike="noStrike">
                          <a:effectLst/>
                          <a:latin typeface="HGPｺﾞｼｯｸM" panose="020B0600000000000000" pitchFamily="50" charset="-128"/>
                          <a:ea typeface="HGPｺﾞｼｯｸM" panose="020B0600000000000000"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10">
                      <a:fgClr>
                        <a:srgbClr val="808080"/>
                      </a:fgClr>
                      <a:bgClr>
                        <a:srgbClr val="C6E0B4"/>
                      </a:bgClr>
                    </a:pattFill>
                  </a:tcPr>
                </a:tc>
                <a:tc>
                  <a:txBody>
                    <a:bodyPr/>
                    <a:lstStyle/>
                    <a:p>
                      <a:pPr algn="ctr" fontAlgn="ctr"/>
                      <a:r>
                        <a:rPr lang="en-US" altLang="ja-JP" sz="700" b="1" i="0" u="none" strike="noStrike">
                          <a:effectLst/>
                          <a:latin typeface="HGPｺﾞｼｯｸM" panose="020B0600000000000000" pitchFamily="50" charset="-128"/>
                          <a:ea typeface="HGPｺﾞｼｯｸM" panose="020B0600000000000000" pitchFamily="50"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10">
                      <a:fgClr>
                        <a:srgbClr val="808080"/>
                      </a:fgClr>
                      <a:bgClr>
                        <a:srgbClr val="D9D9D9"/>
                      </a:bgClr>
                    </a:pattFill>
                  </a:tcPr>
                </a:tc>
                <a:tc>
                  <a:txBody>
                    <a:bodyPr/>
                    <a:lstStyle/>
                    <a:p>
                      <a:pPr algn="ctr" fontAlgn="ctr"/>
                      <a:r>
                        <a:rPr lang="ja-JP" altLang="en-US" sz="500" b="1" i="0" u="none" strike="noStrike">
                          <a:effectLst/>
                          <a:latin typeface="ＭＳ Ｐゴシック" panose="020B0600070205080204" pitchFamily="50" charset="-128"/>
                          <a:ea typeface="ＭＳ Ｐゴシック" panose="020B0600070205080204" pitchFamily="50" charset="-128"/>
                        </a:rPr>
                        <a:t>観察機会</a:t>
                      </a:r>
                      <a:br>
                        <a:rPr lang="ja-JP" altLang="en-US" sz="500" b="1" i="0" u="none" strike="noStrike">
                          <a:effectLst/>
                          <a:latin typeface="ＭＳ Ｐゴシック" panose="020B0600070205080204" pitchFamily="50" charset="-128"/>
                          <a:ea typeface="ＭＳ Ｐゴシック" panose="020B0600070205080204" pitchFamily="50" charset="-128"/>
                        </a:rPr>
                      </a:br>
                      <a:r>
                        <a:rPr lang="ja-JP" altLang="en-US" sz="500" b="1" i="0" u="none" strike="noStrike">
                          <a:effectLst/>
                          <a:latin typeface="ＭＳ Ｐゴシック" panose="020B0600070205080204" pitchFamily="50" charset="-128"/>
                          <a:ea typeface="ＭＳ Ｐゴシック" panose="020B0600070205080204" pitchFamily="50" charset="-128"/>
                        </a:rPr>
                        <a:t>なし</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10">
                      <a:fgClr>
                        <a:srgbClr val="808080"/>
                      </a:fgClr>
                      <a:bgClr>
                        <a:srgbClr val="D9D9D9"/>
                      </a:bgClr>
                    </a:pattFill>
                  </a:tcPr>
                </a:tc>
                <a:extLst>
                  <a:ext uri="{0D108BD9-81ED-4DB2-BD59-A6C34878D82A}">
                    <a16:rowId xmlns:a16="http://schemas.microsoft.com/office/drawing/2014/main" val="4135675880"/>
                  </a:ext>
                </a:extLst>
              </a:tr>
              <a:tr h="392125">
                <a:tc gridSpan="14">
                  <a:txBody>
                    <a:bodyPr/>
                    <a:lstStyle/>
                    <a:p>
                      <a:pPr algn="l" fontAlgn="ctr"/>
                      <a:r>
                        <a:rPr lang="en-US" altLang="ja-JP" sz="700" b="1" i="0" u="none" strike="noStrike">
                          <a:effectLst/>
                          <a:latin typeface="HGPｺﾞｼｯｸM" panose="020B0600000000000000" pitchFamily="50" charset="-128"/>
                          <a:ea typeface="HGPｺﾞｼｯｸM" panose="020B0600000000000000" pitchFamily="50" charset="-128"/>
                        </a:rPr>
                        <a:t>A-1. </a:t>
                      </a:r>
                      <a:r>
                        <a:rPr lang="ja-JP" altLang="en-US" sz="700" b="1" i="0" u="none" strike="noStrike">
                          <a:effectLst/>
                          <a:latin typeface="HGPｺﾞｼｯｸM" panose="020B0600000000000000" pitchFamily="50" charset="-128"/>
                          <a:ea typeface="HGPｺﾞｼｯｸM" panose="020B0600000000000000" pitchFamily="50" charset="-128"/>
                        </a:rPr>
                        <a:t>社会的使命と公衆衛生への寄与：社会的使命を自覚し、説明責任を果たしつつ、限りある資源や社会の変遷に配慮した公正な医療の提供及び公衆衛生の向上に努める。</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6646835"/>
                  </a:ext>
                </a:extLst>
              </a:tr>
              <a:tr h="302962">
                <a:tc gridSpan="14">
                  <a:txBody>
                    <a:bodyPr/>
                    <a:lstStyle/>
                    <a:p>
                      <a:pPr algn="l" fontAlgn="ctr"/>
                      <a:r>
                        <a:rPr lang="en-US" altLang="ja-JP" sz="700" b="1" i="0" u="none" strike="noStrike">
                          <a:effectLst/>
                          <a:latin typeface="HGPｺﾞｼｯｸM" panose="020B0600000000000000" pitchFamily="50" charset="-128"/>
                          <a:ea typeface="HGPｺﾞｼｯｸM" panose="020B0600000000000000" pitchFamily="50" charset="-128"/>
                        </a:rPr>
                        <a:t>A-2. </a:t>
                      </a:r>
                      <a:r>
                        <a:rPr lang="ja-JP" altLang="en-US" sz="700" b="1" i="0" u="none" strike="noStrike">
                          <a:effectLst/>
                          <a:latin typeface="HGPｺﾞｼｯｸM" panose="020B0600000000000000" pitchFamily="50" charset="-128"/>
                          <a:ea typeface="HGPｺﾞｼｯｸM" panose="020B0600000000000000" pitchFamily="50" charset="-128"/>
                        </a:rPr>
                        <a:t>利他的な態度：患者の苦痛や不安の軽減と福利の向上を最優先し、患者の価値観や自己決定権を尊重する</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0389343"/>
                  </a:ext>
                </a:extLst>
              </a:tr>
              <a:tr h="302962">
                <a:tc gridSpan="14">
                  <a:txBody>
                    <a:bodyPr/>
                    <a:lstStyle/>
                    <a:p>
                      <a:pPr algn="l" fontAlgn="ctr"/>
                      <a:r>
                        <a:rPr lang="en-US" altLang="ja-JP" sz="700" b="1" i="0" u="none" strike="noStrike">
                          <a:effectLst/>
                          <a:latin typeface="HGPｺﾞｼｯｸM" panose="020B0600000000000000" pitchFamily="50" charset="-128"/>
                          <a:ea typeface="HGPｺﾞｼｯｸM" panose="020B0600000000000000" pitchFamily="50" charset="-128"/>
                        </a:rPr>
                        <a:t>A-3. </a:t>
                      </a:r>
                      <a:r>
                        <a:rPr lang="ja-JP" altLang="en-US" sz="700" b="1" i="0" u="none" strike="noStrike">
                          <a:effectLst/>
                          <a:latin typeface="HGPｺﾞｼｯｸM" panose="020B0600000000000000" pitchFamily="50" charset="-128"/>
                          <a:ea typeface="HGPｺﾞｼｯｸM" panose="020B0600000000000000" pitchFamily="50" charset="-128"/>
                        </a:rPr>
                        <a:t>人間性の尊重：患者や家族の多様な価値観、感情、知識に配慮し、尊敬の念と思いやりの心を持って接する。</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4856210"/>
                  </a:ext>
                </a:extLst>
              </a:tr>
              <a:tr h="302962">
                <a:tc gridSpan="14">
                  <a:txBody>
                    <a:bodyPr/>
                    <a:lstStyle/>
                    <a:p>
                      <a:pPr algn="l" fontAlgn="ctr"/>
                      <a:r>
                        <a:rPr lang="en-US" altLang="ja-JP" sz="700" b="1" i="0" u="none" strike="noStrike">
                          <a:effectLst/>
                          <a:latin typeface="HGPｺﾞｼｯｸM" panose="020B0600000000000000" pitchFamily="50" charset="-128"/>
                          <a:ea typeface="HGPｺﾞｼｯｸM" panose="020B0600000000000000" pitchFamily="50" charset="-128"/>
                        </a:rPr>
                        <a:t>A-4. </a:t>
                      </a:r>
                      <a:r>
                        <a:rPr lang="ja-JP" altLang="en-US" sz="700" b="1" i="0" u="none" strike="noStrike">
                          <a:effectLst/>
                          <a:latin typeface="HGPｺﾞｼｯｸM" panose="020B0600000000000000" pitchFamily="50" charset="-128"/>
                          <a:ea typeface="HGPｺﾞｼｯｸM" panose="020B0600000000000000" pitchFamily="50" charset="-128"/>
                        </a:rPr>
                        <a:t>自らを高める姿勢：自らの言動及び医療の内容を省察し、常に資質・能力の向上に努める。</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3420760"/>
                  </a:ext>
                </a:extLst>
              </a:tr>
              <a:tr h="261416">
                <a:tc gridSpan="19">
                  <a:txBody>
                    <a:bodyPr/>
                    <a:lstStyle/>
                    <a:p>
                      <a:pPr algn="l" fontAlgn="t"/>
                      <a:r>
                        <a:rPr lang="ja-JP" altLang="en-US" sz="700" b="0" i="0" u="none" strike="noStrike" dirty="0">
                          <a:solidFill>
                            <a:srgbClr val="000000"/>
                          </a:solidFill>
                          <a:effectLst/>
                          <a:latin typeface="HGPｺﾞｼｯｸM" panose="020B0600000000000000" pitchFamily="50" charset="-128"/>
                          <a:ea typeface="HGPｺﾞｼｯｸM" panose="020B0600000000000000" pitchFamily="50" charset="-128"/>
                        </a:rPr>
                        <a:t>コメント：印象に残るエピソードなどがあれば記述してください。特に、「期待を大きく下回る」の場合は必ず記入をお願いします。</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33536757"/>
                  </a:ext>
                </a:extLst>
              </a:tr>
            </a:tbl>
          </a:graphicData>
        </a:graphic>
      </p:graphicFrame>
    </p:spTree>
    <p:extLst>
      <p:ext uri="{BB962C8B-B14F-4D97-AF65-F5344CB8AC3E}">
        <p14:creationId xmlns:p14="http://schemas.microsoft.com/office/powerpoint/2010/main" val="2571416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 calcmode="lin" valueType="num">
                                      <p:cBhvr additive="base">
                                        <p:cTn id="36"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additive="base">
                                        <p:cTn id="42"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 calcmode="lin" valueType="num">
                                      <p:cBhvr additive="base">
                                        <p:cTn id="48"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3">
                                            <p:txEl>
                                              <p:pRg st="9" end="9"/>
                                            </p:txEl>
                                          </p:spTgt>
                                        </p:tgtEl>
                                        <p:attrNameLst>
                                          <p:attrName>style.visibility</p:attrName>
                                        </p:attrNameLst>
                                      </p:cBhvr>
                                      <p:to>
                                        <p:strVal val="visible"/>
                                      </p:to>
                                    </p:set>
                                    <p:anim calcmode="lin" valueType="num">
                                      <p:cBhvr additive="base">
                                        <p:cTn id="54"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3">
                                            <p:txEl>
                                              <p:pRg st="11" end="11"/>
                                            </p:txEl>
                                          </p:spTgt>
                                        </p:tgtEl>
                                        <p:attrNameLst>
                                          <p:attrName>style.visibility</p:attrName>
                                        </p:attrNameLst>
                                      </p:cBhvr>
                                      <p:to>
                                        <p:strVal val="visible"/>
                                      </p:to>
                                    </p:set>
                                    <p:anim calcmode="lin" valueType="num">
                                      <p:cBhvr additive="base">
                                        <p:cTn id="60"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3">
                                            <p:txEl>
                                              <p:pRg st="12" end="12"/>
                                            </p:txEl>
                                          </p:spTgt>
                                        </p:tgtEl>
                                        <p:attrNameLst>
                                          <p:attrName>style.visibility</p:attrName>
                                        </p:attrNameLst>
                                      </p:cBhvr>
                                      <p:to>
                                        <p:strVal val="visible"/>
                                      </p:to>
                                    </p:set>
                                    <p:anim calcmode="lin" valueType="num">
                                      <p:cBhvr additive="base">
                                        <p:cTn id="66"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95274" y="267957"/>
            <a:ext cx="10467975" cy="1073150"/>
          </a:xfrm>
        </p:spPr>
        <p:txBody>
          <a:bodyPr>
            <a:noAutofit/>
          </a:bodyPr>
          <a:lstStyle/>
          <a:p>
            <a:r>
              <a:rPr lang="en-US" altLang="ja-JP" sz="3600" b="1" dirty="0">
                <a:latin typeface="ＭＳ Ｐゴシック" panose="020B0600070205080204" pitchFamily="50" charset="-128"/>
                <a:ea typeface="ＭＳ Ｐゴシック" panose="020B0600070205080204" pitchFamily="50" charset="-128"/>
              </a:rPr>
              <a:t>Ⅱ</a:t>
            </a:r>
            <a:r>
              <a:rPr lang="en-US" altLang="ja-JP" sz="3600" b="1" dirty="0" smtClean="0">
                <a:latin typeface="ＭＳ Ｐゴシック" panose="020B0600070205080204" pitchFamily="50" charset="-128"/>
                <a:ea typeface="ＭＳ Ｐゴシック" panose="020B0600070205080204" pitchFamily="50" charset="-128"/>
              </a:rPr>
              <a:t>.</a:t>
            </a:r>
            <a:r>
              <a:rPr lang="ja-JP" altLang="en-US" sz="3600" b="1" dirty="0" smtClean="0">
                <a:latin typeface="ＭＳ Ｐゴシック" panose="020B0600070205080204" pitchFamily="50" charset="-128"/>
                <a:ea typeface="ＭＳ Ｐゴシック" panose="020B0600070205080204" pitchFamily="50" charset="-128"/>
              </a:rPr>
              <a:t>一般外来研修</a:t>
            </a:r>
            <a:endParaRPr kumimoji="1" lang="ja-JP" altLang="en-US" sz="3600" b="1"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p:txBody>
          <a:bodyPr>
            <a:normAutofit fontScale="85000" lnSpcReduction="20000"/>
          </a:bodyPr>
          <a:lstStyle/>
          <a:p>
            <a:pPr marL="0" indent="0">
              <a:buNone/>
            </a:pPr>
            <a:r>
              <a:rPr kumimoji="1" lang="ja-JP" altLang="en-US" dirty="0" smtClean="0">
                <a:latin typeface="ＭＳ Ｐゴシック" panose="020B0600070205080204" pitchFamily="50" charset="-128"/>
                <a:ea typeface="ＭＳ Ｐゴシック" panose="020B0600070205080204" pitchFamily="50" charset="-128"/>
              </a:rPr>
              <a:t>・一般外来研修は４週から８週の研修を行うこと。</a:t>
            </a:r>
            <a:endParaRPr kumimoji="1"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　</a:t>
            </a:r>
            <a:r>
              <a:rPr lang="ja-JP" altLang="en-US" dirty="0" err="1" smtClean="0">
                <a:latin typeface="ＭＳ Ｐゴシック" panose="020B0600070205080204" pitchFamily="50" charset="-128"/>
                <a:ea typeface="ＭＳ Ｐゴシック" panose="020B0600070205080204" pitchFamily="50" charset="-128"/>
              </a:rPr>
              <a:t>た</a:t>
            </a:r>
            <a:r>
              <a:rPr lang="ja-JP" altLang="en-US" dirty="0" smtClean="0">
                <a:latin typeface="ＭＳ Ｐゴシック" panose="020B0600070205080204" pitchFamily="50" charset="-128"/>
                <a:ea typeface="ＭＳ Ｐゴシック" panose="020B0600070205080204" pitchFamily="50" charset="-128"/>
              </a:rPr>
              <a:t>すきがけ病院または浜松医科大学の</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「一般外来研修」の基準に基づき研修を行う。</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・「一般外来研修」は他の研修分野との同時研修</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も可能なため、特に</a:t>
            </a:r>
            <a:r>
              <a:rPr lang="ja-JP" altLang="en-US" dirty="0" err="1" smtClean="0">
                <a:latin typeface="ＭＳ Ｐゴシック" panose="020B0600070205080204" pitchFamily="50" charset="-128"/>
                <a:ea typeface="ＭＳ Ｐゴシック" panose="020B0600070205080204" pitchFamily="50" charset="-128"/>
              </a:rPr>
              <a:t>た</a:t>
            </a:r>
            <a:r>
              <a:rPr lang="ja-JP" altLang="en-US" dirty="0" smtClean="0">
                <a:latin typeface="ＭＳ Ｐゴシック" panose="020B0600070205080204" pitchFamily="50" charset="-128"/>
                <a:ea typeface="ＭＳ Ｐゴシック" panose="020B0600070205080204" pitchFamily="50" charset="-128"/>
              </a:rPr>
              <a:t>すきがけ病院研修中は</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「一般外来研修」をいつ研修できるのかを</a:t>
            </a:r>
            <a:r>
              <a:rPr lang="ja-JP" altLang="en-US" dirty="0">
                <a:latin typeface="ＭＳ Ｐゴシック" panose="020B0600070205080204" pitchFamily="50" charset="-128"/>
                <a:ea typeface="ＭＳ Ｐゴシック" panose="020B0600070205080204" pitchFamily="50" charset="-128"/>
              </a:rPr>
              <a:t>自分</a:t>
            </a:r>
            <a:r>
              <a:rPr lang="ja-JP" altLang="en-US" dirty="0" smtClean="0">
                <a:latin typeface="ＭＳ Ｐゴシック" panose="020B0600070205080204" pitchFamily="50" charset="-128"/>
                <a:ea typeface="ＭＳ Ｐゴシック" panose="020B0600070205080204" pitchFamily="50" charset="-128"/>
              </a:rPr>
              <a:t>でも</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研修開始時に確認する必要がある。</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・記入例を別紙にて添付しているので参照の</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上記入すること。</a:t>
            </a:r>
            <a:endParaRPr lang="en-US" altLang="ja-JP" dirty="0">
              <a:latin typeface="ＭＳ Ｐゴシック" panose="020B0600070205080204" pitchFamily="50" charset="-128"/>
              <a:ea typeface="ＭＳ Ｐゴシック" panose="020B0600070205080204" pitchFamily="50" charset="-128"/>
            </a:endParaRPr>
          </a:p>
          <a:p>
            <a:pPr marL="0" indent="0">
              <a:buNone/>
            </a:pP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・２年間の研修期間を通して１部を使用する。</a:t>
            </a:r>
            <a:endParaRPr lang="en-US" altLang="ja-JP" dirty="0" smtClean="0">
              <a:latin typeface="ＭＳ Ｐゴシック" panose="020B0600070205080204" pitchFamily="50" charset="-128"/>
              <a:ea typeface="ＭＳ Ｐゴシック" panose="020B0600070205080204" pitchFamily="50" charset="-128"/>
            </a:endParaRPr>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3898736038"/>
              </p:ext>
            </p:extLst>
          </p:nvPr>
        </p:nvGraphicFramePr>
        <p:xfrm>
          <a:off x="8318499" y="267957"/>
          <a:ext cx="3749675" cy="6363817"/>
        </p:xfrm>
        <a:graphic>
          <a:graphicData uri="http://schemas.openxmlformats.org/presentationml/2006/ole">
            <mc:AlternateContent xmlns:mc="http://schemas.openxmlformats.org/markup-compatibility/2006">
              <mc:Choice xmlns:v="urn:schemas-microsoft-com:vml" Requires="v">
                <p:oleObj spid="_x0000_s8241" name="ワークシート" r:id="rId4" imgW="12172859" imgH="20659909" progId="Excel.Sheet.12">
                  <p:embed/>
                </p:oleObj>
              </mc:Choice>
              <mc:Fallback>
                <p:oleObj name="ワークシート" r:id="rId4" imgW="12172859" imgH="20659909" progId="Excel.Sheet.12">
                  <p:embed/>
                  <p:pic>
                    <p:nvPicPr>
                      <p:cNvPr id="0" name=""/>
                      <p:cNvPicPr/>
                      <p:nvPr/>
                    </p:nvPicPr>
                    <p:blipFill>
                      <a:blip r:embed="rId5"/>
                      <a:stretch>
                        <a:fillRect/>
                      </a:stretch>
                    </p:blipFill>
                    <p:spPr>
                      <a:xfrm>
                        <a:off x="8318499" y="267957"/>
                        <a:ext cx="3749675" cy="6363817"/>
                      </a:xfrm>
                      <a:prstGeom prst="rect">
                        <a:avLst/>
                      </a:prstGeom>
                      <a:ln w="19050">
                        <a:solidFill>
                          <a:schemeClr val="tx1"/>
                        </a:solidFill>
                      </a:ln>
                    </p:spPr>
                  </p:pic>
                </p:oleObj>
              </mc:Fallback>
            </mc:AlternateContent>
          </a:graphicData>
        </a:graphic>
      </p:graphicFrame>
    </p:spTree>
    <p:extLst>
      <p:ext uri="{BB962C8B-B14F-4D97-AF65-F5344CB8AC3E}">
        <p14:creationId xmlns:p14="http://schemas.microsoft.com/office/powerpoint/2010/main" val="1674830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additive="base">
                                        <p:cTn id="4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 calcmode="lin" valueType="num">
                                      <p:cBhvr additive="base">
                                        <p:cTn id="5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anim calcmode="lin" valueType="num">
                                      <p:cBhvr additive="base">
                                        <p:cTn id="5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3">
                                            <p:txEl>
                                              <p:pRg st="10" end="10"/>
                                            </p:txEl>
                                          </p:spTgt>
                                        </p:tgtEl>
                                        <p:attrNameLst>
                                          <p:attrName>style.visibility</p:attrName>
                                        </p:attrNameLst>
                                      </p:cBhvr>
                                      <p:to>
                                        <p:strVal val="visible"/>
                                      </p:to>
                                    </p:set>
                                    <p:anim calcmode="lin" valueType="num">
                                      <p:cBhvr additive="base">
                                        <p:cTn id="6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4799" y="260351"/>
            <a:ext cx="10467975" cy="1073150"/>
          </a:xfrm>
        </p:spPr>
        <p:txBody>
          <a:bodyPr>
            <a:noAutofit/>
          </a:bodyPr>
          <a:lstStyle/>
          <a:p>
            <a:r>
              <a:rPr lang="en-US" altLang="ja-JP" sz="3600" b="1" dirty="0">
                <a:latin typeface="ＭＳ Ｐゴシック" panose="020B0600070205080204" pitchFamily="50" charset="-128"/>
                <a:ea typeface="ＭＳ Ｐゴシック" panose="020B0600070205080204" pitchFamily="50" charset="-128"/>
              </a:rPr>
              <a:t>Ⅲ</a:t>
            </a:r>
            <a:r>
              <a:rPr lang="en-US" altLang="ja-JP" sz="3600" b="1" dirty="0" smtClean="0">
                <a:latin typeface="ＭＳ Ｐゴシック" panose="020B0600070205080204" pitchFamily="50" charset="-128"/>
                <a:ea typeface="ＭＳ Ｐゴシック" panose="020B0600070205080204" pitchFamily="50" charset="-128"/>
              </a:rPr>
              <a:t>.</a:t>
            </a:r>
            <a:r>
              <a:rPr lang="ja-JP" altLang="en-US" sz="3600" b="1" dirty="0" smtClean="0">
                <a:latin typeface="ＭＳ Ｐゴシック" panose="020B0600070205080204" pitchFamily="50" charset="-128"/>
                <a:ea typeface="ＭＳ Ｐゴシック" panose="020B0600070205080204" pitchFamily="50" charset="-128"/>
              </a:rPr>
              <a:t>研修必須項目と研修を推奨される項目の経験</a:t>
            </a:r>
            <a:endParaRPr kumimoji="1" lang="ja-JP" altLang="en-US" sz="3600" b="1"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p:txBody>
          <a:bodyPr>
            <a:normAutofit/>
          </a:bodyPr>
          <a:lstStyle/>
          <a:p>
            <a:pPr marL="0" indent="0">
              <a:buNone/>
            </a:pPr>
            <a:r>
              <a:rPr kumimoji="1" lang="ja-JP" altLang="en-US" dirty="0" smtClean="0">
                <a:latin typeface="ＭＳ Ｐゴシック" panose="020B0600070205080204" pitchFamily="50" charset="-128"/>
                <a:ea typeface="ＭＳ Ｐゴシック" panose="020B0600070205080204" pitchFamily="50" charset="-128"/>
              </a:rPr>
              <a:t>・研修必須項目の７項目を必ず経験する。</a:t>
            </a:r>
            <a:endParaRPr kumimoji="1"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・研修推奨項目の５項目は研修をすることが</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望ましい。</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・複数回経験し、記入箇所が不足した場合は</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下部の余白欄に追記すること。</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・研修方法を別紙添付したので確認のうえ</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研修のこと。</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・２年間の研修期間を通して１部を使用する。</a:t>
            </a:r>
            <a:endParaRPr lang="en-US" altLang="ja-JP" dirty="0" smtClean="0">
              <a:latin typeface="ＭＳ Ｐゴシック" panose="020B0600070205080204" pitchFamily="50" charset="-128"/>
              <a:ea typeface="ＭＳ Ｐゴシック" panose="020B0600070205080204" pitchFamily="50" charset="-128"/>
            </a:endParaRPr>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351445787"/>
              </p:ext>
            </p:extLst>
          </p:nvPr>
        </p:nvGraphicFramePr>
        <p:xfrm>
          <a:off x="8317137" y="1141586"/>
          <a:ext cx="3579588" cy="5609335"/>
        </p:xfrm>
        <a:graphic>
          <a:graphicData uri="http://schemas.openxmlformats.org/presentationml/2006/ole">
            <mc:AlternateContent xmlns:mc="http://schemas.openxmlformats.org/markup-compatibility/2006">
              <mc:Choice xmlns:v="urn:schemas-microsoft-com:vml" Requires="v">
                <p:oleObj spid="_x0000_s7217" name="マクロ有効ワークシート" r:id="rId4" imgW="15125639" imgH="23707664" progId="Excel.SheetMacroEnabled.12">
                  <p:embed/>
                </p:oleObj>
              </mc:Choice>
              <mc:Fallback>
                <p:oleObj name="マクロ有効ワークシート" r:id="rId4" imgW="15125639" imgH="23707664" progId="Excel.SheetMacroEnabled.12">
                  <p:embed/>
                  <p:pic>
                    <p:nvPicPr>
                      <p:cNvPr id="0" name=""/>
                      <p:cNvPicPr/>
                      <p:nvPr/>
                    </p:nvPicPr>
                    <p:blipFill>
                      <a:blip r:embed="rId5"/>
                      <a:stretch>
                        <a:fillRect/>
                      </a:stretch>
                    </p:blipFill>
                    <p:spPr>
                      <a:xfrm>
                        <a:off x="8317137" y="1141586"/>
                        <a:ext cx="3579588" cy="5609335"/>
                      </a:xfrm>
                      <a:prstGeom prst="rect">
                        <a:avLst/>
                      </a:prstGeom>
                      <a:ln w="19050">
                        <a:solidFill>
                          <a:schemeClr val="tx1"/>
                        </a:solidFill>
                      </a:ln>
                    </p:spPr>
                  </p:pic>
                </p:oleObj>
              </mc:Fallback>
            </mc:AlternateContent>
          </a:graphicData>
        </a:graphic>
      </p:graphicFrame>
    </p:spTree>
    <p:extLst>
      <p:ext uri="{BB962C8B-B14F-4D97-AF65-F5344CB8AC3E}">
        <p14:creationId xmlns:p14="http://schemas.microsoft.com/office/powerpoint/2010/main" val="4015472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5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5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5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57304"/>
            <a:ext cx="10515600" cy="1325563"/>
          </a:xfrm>
        </p:spPr>
        <p:txBody>
          <a:bodyPr>
            <a:normAutofit fontScale="90000"/>
          </a:bodyPr>
          <a:lstStyle/>
          <a:p>
            <a:pPr lvl="0">
              <a:spcBef>
                <a:spcPts val="1000"/>
              </a:spcBef>
            </a:pPr>
            <a:r>
              <a:rPr lang="en-US" altLang="ja-JP" sz="3300" b="1" dirty="0">
                <a:solidFill>
                  <a:prstClr val="black"/>
                </a:solidFill>
                <a:latin typeface="游ゴシック" panose="020F0502020204030204"/>
                <a:ea typeface="游ゴシック" panose="020B0400000000000000" pitchFamily="50" charset="-128"/>
                <a:cs typeface="+mn-cs"/>
              </a:rPr>
              <a:t>Ⅳ</a:t>
            </a:r>
            <a:r>
              <a:rPr lang="en-US" altLang="ja-JP" sz="3300" b="1" dirty="0" smtClean="0">
                <a:solidFill>
                  <a:prstClr val="black"/>
                </a:solidFill>
                <a:latin typeface="游ゴシック" panose="020F0502020204030204"/>
                <a:ea typeface="游ゴシック" panose="020B0400000000000000" pitchFamily="50" charset="-128"/>
                <a:cs typeface="+mn-cs"/>
              </a:rPr>
              <a:t>.</a:t>
            </a:r>
            <a:r>
              <a:rPr lang="ja-JP" altLang="en-US" sz="3300" b="1" dirty="0">
                <a:solidFill>
                  <a:prstClr val="black"/>
                </a:solidFill>
                <a:latin typeface="游ゴシック" panose="020F0502020204030204"/>
                <a:ea typeface="游ゴシック" panose="020B0400000000000000" pitchFamily="50" charset="-128"/>
                <a:cs typeface="+mn-cs"/>
              </a:rPr>
              <a:t>「経験すべき</a:t>
            </a:r>
            <a:r>
              <a:rPr lang="ja-JP" altLang="en-US" sz="3300" b="1" dirty="0" smtClean="0">
                <a:solidFill>
                  <a:prstClr val="black"/>
                </a:solidFill>
                <a:latin typeface="游ゴシック" panose="020F0502020204030204"/>
                <a:ea typeface="游ゴシック" panose="020B0400000000000000" pitchFamily="50" charset="-128"/>
                <a:cs typeface="+mn-cs"/>
              </a:rPr>
              <a:t>症候</a:t>
            </a:r>
            <a:r>
              <a:rPr lang="en-US" altLang="ja-JP" sz="2000" b="1" dirty="0" smtClean="0">
                <a:solidFill>
                  <a:prstClr val="black"/>
                </a:solidFill>
                <a:latin typeface="游ゴシック" panose="020F0502020204030204"/>
                <a:ea typeface="游ゴシック" panose="020B0400000000000000" pitchFamily="50" charset="-128"/>
                <a:cs typeface="+mn-cs"/>
              </a:rPr>
              <a:t>-29</a:t>
            </a:r>
            <a:r>
              <a:rPr lang="ja-JP" altLang="en-US" sz="2000" b="1" dirty="0" smtClean="0">
                <a:solidFill>
                  <a:prstClr val="black"/>
                </a:solidFill>
                <a:latin typeface="游ゴシック" panose="020F0502020204030204"/>
                <a:ea typeface="游ゴシック" panose="020B0400000000000000" pitchFamily="50" charset="-128"/>
                <a:cs typeface="+mn-cs"/>
              </a:rPr>
              <a:t>症候</a:t>
            </a:r>
            <a:r>
              <a:rPr lang="en-US" altLang="ja-JP" sz="2000" b="1" dirty="0" smtClean="0">
                <a:solidFill>
                  <a:prstClr val="black"/>
                </a:solidFill>
                <a:latin typeface="游ゴシック" panose="020F0502020204030204"/>
                <a:ea typeface="游ゴシック" panose="020B0400000000000000" pitchFamily="50" charset="-128"/>
                <a:cs typeface="+mn-cs"/>
              </a:rPr>
              <a:t>-</a:t>
            </a:r>
            <a:r>
              <a:rPr lang="ja-JP" altLang="en-US" sz="3300" b="1" dirty="0" smtClean="0">
                <a:solidFill>
                  <a:prstClr val="black"/>
                </a:solidFill>
                <a:latin typeface="游ゴシック" panose="020F0502020204030204"/>
                <a:ea typeface="游ゴシック" panose="020B0400000000000000" pitchFamily="50" charset="-128"/>
                <a:cs typeface="+mn-cs"/>
              </a:rPr>
              <a:t>」</a:t>
            </a:r>
            <a:r>
              <a:rPr lang="ja-JP" altLang="en-US" sz="3300" b="1" dirty="0">
                <a:solidFill>
                  <a:prstClr val="black"/>
                </a:solidFill>
                <a:latin typeface="游ゴシック" panose="020F0502020204030204"/>
                <a:ea typeface="游ゴシック" panose="020B0400000000000000" pitchFamily="50" charset="-128"/>
                <a:cs typeface="+mn-cs"/>
              </a:rPr>
              <a:t>の</a:t>
            </a:r>
            <a:r>
              <a:rPr lang="ja-JP" altLang="en-US" sz="3300" b="1" dirty="0" smtClean="0">
                <a:solidFill>
                  <a:prstClr val="black"/>
                </a:solidFill>
                <a:latin typeface="游ゴシック" panose="020F0502020204030204"/>
                <a:ea typeface="游ゴシック" panose="020B0400000000000000" pitchFamily="50" charset="-128"/>
                <a:cs typeface="+mn-cs"/>
              </a:rPr>
              <a:t>経験</a:t>
            </a:r>
            <a:r>
              <a:rPr lang="en-US" altLang="ja-JP" sz="3300" b="1" dirty="0" smtClean="0">
                <a:solidFill>
                  <a:prstClr val="black"/>
                </a:solidFill>
                <a:latin typeface="游ゴシック" panose="020F0502020204030204"/>
                <a:ea typeface="游ゴシック" panose="020B0400000000000000" pitchFamily="50" charset="-128"/>
                <a:cs typeface="+mn-cs"/>
              </a:rPr>
              <a:t/>
            </a:r>
            <a:br>
              <a:rPr lang="en-US" altLang="ja-JP" sz="3300" b="1" dirty="0" smtClean="0">
                <a:solidFill>
                  <a:prstClr val="black"/>
                </a:solidFill>
                <a:latin typeface="游ゴシック" panose="020F0502020204030204"/>
                <a:ea typeface="游ゴシック" panose="020B0400000000000000" pitchFamily="50" charset="-128"/>
                <a:cs typeface="+mn-cs"/>
              </a:rPr>
            </a:br>
            <a:r>
              <a:rPr lang="ja-JP" altLang="en-US" sz="3300" b="1" dirty="0">
                <a:solidFill>
                  <a:prstClr val="black"/>
                </a:solidFill>
                <a:latin typeface="游ゴシック" panose="020F0502020204030204"/>
                <a:ea typeface="游ゴシック" panose="020B0400000000000000" pitchFamily="50" charset="-128"/>
                <a:cs typeface="+mn-cs"/>
              </a:rPr>
              <a:t>　</a:t>
            </a:r>
            <a:r>
              <a:rPr lang="ja-JP" altLang="en-US" sz="3300" b="1" dirty="0" smtClean="0">
                <a:solidFill>
                  <a:prstClr val="black"/>
                </a:solidFill>
                <a:latin typeface="游ゴシック" panose="020F0502020204030204"/>
                <a:ea typeface="游ゴシック" panose="020B0400000000000000" pitchFamily="50" charset="-128"/>
                <a:cs typeface="+mn-cs"/>
              </a:rPr>
              <a:t>　　　　　　　　　　　　</a:t>
            </a:r>
            <a:r>
              <a:rPr lang="ja-JP" altLang="en-US" sz="2700" b="1" dirty="0" smtClean="0">
                <a:solidFill>
                  <a:prstClr val="black"/>
                </a:solidFill>
                <a:latin typeface="游ゴシック" panose="020F0502020204030204"/>
                <a:ea typeface="游ゴシック" panose="020B0400000000000000" pitchFamily="50" charset="-128"/>
                <a:cs typeface="+mn-cs"/>
              </a:rPr>
              <a:t>（水色の評価表）</a:t>
            </a:r>
            <a:r>
              <a:rPr lang="en-US" altLang="ja-JP" sz="3300" b="1" dirty="0">
                <a:solidFill>
                  <a:prstClr val="black"/>
                </a:solidFill>
                <a:latin typeface="游ゴシック" panose="020F0502020204030204"/>
                <a:ea typeface="游ゴシック" panose="020B0400000000000000" pitchFamily="50" charset="-128"/>
                <a:cs typeface="+mn-cs"/>
              </a:rPr>
              <a:t/>
            </a:r>
            <a:br>
              <a:rPr lang="en-US" altLang="ja-JP" sz="3300" b="1" dirty="0">
                <a:solidFill>
                  <a:prstClr val="black"/>
                </a:solidFill>
                <a:latin typeface="游ゴシック" panose="020F0502020204030204"/>
                <a:ea typeface="游ゴシック" panose="020B0400000000000000" pitchFamily="50" charset="-128"/>
                <a:cs typeface="+mn-cs"/>
              </a:rPr>
            </a:br>
            <a:r>
              <a:rPr lang="en-US" altLang="ja-JP" sz="3300" b="1" dirty="0">
                <a:solidFill>
                  <a:prstClr val="black"/>
                </a:solidFill>
                <a:latin typeface="游ゴシック" panose="020F0502020204030204"/>
                <a:ea typeface="游ゴシック" panose="020B0400000000000000" pitchFamily="50" charset="-128"/>
                <a:cs typeface="+mn-cs"/>
              </a:rPr>
              <a:t/>
            </a:r>
            <a:br>
              <a:rPr lang="en-US" altLang="ja-JP" sz="3300" b="1" dirty="0">
                <a:solidFill>
                  <a:prstClr val="black"/>
                </a:solidFill>
                <a:latin typeface="游ゴシック" panose="020F0502020204030204"/>
                <a:ea typeface="游ゴシック" panose="020B0400000000000000" pitchFamily="50" charset="-128"/>
                <a:cs typeface="+mn-cs"/>
              </a:rPr>
            </a:br>
            <a:endParaRPr kumimoji="1" lang="ja-JP" altLang="en-US" b="1" dirty="0"/>
          </a:p>
        </p:txBody>
      </p:sp>
      <p:sp>
        <p:nvSpPr>
          <p:cNvPr id="3" name="コンテンツ プレースホルダー 2"/>
          <p:cNvSpPr>
            <a:spLocks noGrp="1"/>
          </p:cNvSpPr>
          <p:nvPr>
            <p:ph idx="1"/>
          </p:nvPr>
        </p:nvSpPr>
        <p:spPr>
          <a:xfrm>
            <a:off x="323850" y="1504156"/>
            <a:ext cx="10515600" cy="4351338"/>
          </a:xfrm>
        </p:spPr>
        <p:txBody>
          <a:bodyPr>
            <a:normAutofit lnSpcReduction="10000"/>
          </a:bodyPr>
          <a:lstStyle/>
          <a:p>
            <a:pPr marL="0" indent="0">
              <a:buNone/>
            </a:pPr>
            <a:r>
              <a:rPr kumimoji="1" lang="ja-JP" altLang="en-US" dirty="0" smtClean="0"/>
              <a:t>　・</a:t>
            </a:r>
            <a:r>
              <a:rPr kumimoji="1" lang="ja-JP" altLang="en-US" dirty="0" smtClean="0">
                <a:latin typeface="ＭＳ Ｐゴシック" panose="020B0600070205080204" pitchFamily="50" charset="-128"/>
                <a:ea typeface="ＭＳ Ｐゴシック" panose="020B0600070205080204" pitchFamily="50" charset="-128"/>
              </a:rPr>
              <a:t>２９項目の症候を必ず経験する。</a:t>
            </a:r>
            <a:endParaRPr kumimoji="1"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・自己評価後、指導医に評価とサイン</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または印をもらう。</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kumimoji="1" lang="ja-JP" altLang="en-US" dirty="0">
                <a:latin typeface="ＭＳ Ｐゴシック" panose="020B0600070205080204" pitchFamily="50" charset="-128"/>
                <a:ea typeface="ＭＳ Ｐゴシック" panose="020B0600070205080204" pitchFamily="50" charset="-128"/>
              </a:rPr>
              <a:t>　</a:t>
            </a:r>
            <a:r>
              <a:rPr kumimoji="1" lang="ja-JP" altLang="en-US" dirty="0" smtClean="0">
                <a:latin typeface="ＭＳ Ｐゴシック" panose="020B0600070205080204" pitchFamily="50" charset="-128"/>
                <a:ea typeface="ＭＳ Ｐゴシック" panose="020B0600070205080204" pitchFamily="50" charset="-128"/>
              </a:rPr>
              <a:t>　・各項目ごとに「経験症候</a:t>
            </a:r>
            <a:r>
              <a:rPr kumimoji="1" lang="en-US" altLang="ja-JP" dirty="0" smtClean="0">
                <a:latin typeface="ＭＳ Ｐゴシック" panose="020B0600070205080204" pitchFamily="50" charset="-128"/>
                <a:ea typeface="ＭＳ Ｐゴシック" panose="020B0600070205080204" pitchFamily="50" charset="-128"/>
              </a:rPr>
              <a:t>/</a:t>
            </a:r>
            <a:r>
              <a:rPr kumimoji="1" lang="ja-JP" altLang="en-US" dirty="0" smtClean="0">
                <a:latin typeface="ＭＳ Ｐゴシック" panose="020B0600070205080204" pitchFamily="50" charset="-128"/>
                <a:ea typeface="ＭＳ Ｐゴシック" panose="020B0600070205080204" pitchFamily="50" charset="-128"/>
              </a:rPr>
              <a:t>疾患の記録表」を</a:t>
            </a:r>
            <a:endParaRPr kumimoji="1"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a:t>
            </a:r>
            <a:r>
              <a:rPr kumimoji="1" lang="ja-JP" altLang="en-US" dirty="0" smtClean="0">
                <a:latin typeface="ＭＳ Ｐゴシック" panose="020B0600070205080204" pitchFamily="50" charset="-128"/>
                <a:ea typeface="ＭＳ Ｐゴシック" panose="020B0600070205080204" pitchFamily="50" charset="-128"/>
              </a:rPr>
              <a:t>作成し</a:t>
            </a:r>
            <a:r>
              <a:rPr lang="ja-JP" altLang="en-US" dirty="0" smtClean="0">
                <a:latin typeface="ＭＳ Ｐゴシック" panose="020B0600070205080204" pitchFamily="50" charset="-128"/>
                <a:ea typeface="ＭＳ Ｐゴシック" panose="020B0600070205080204" pitchFamily="50" charset="-128"/>
              </a:rPr>
              <a:t>評価票と一緒に指導医の印</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またはサインをもら</a:t>
            </a:r>
            <a:r>
              <a:rPr lang="ja-JP" altLang="en-US" dirty="0">
                <a:latin typeface="ＭＳ Ｐゴシック" panose="020B0600070205080204" pitchFamily="50" charset="-128"/>
                <a:ea typeface="ＭＳ Ｐゴシック" panose="020B0600070205080204" pitchFamily="50" charset="-128"/>
              </a:rPr>
              <a:t>う</a:t>
            </a:r>
            <a:r>
              <a:rPr lang="ja-JP" altLang="en-US" dirty="0" smtClean="0">
                <a:latin typeface="ＭＳ Ｐゴシック" panose="020B0600070205080204" pitchFamily="50" charset="-128"/>
                <a:ea typeface="ＭＳ Ｐゴシック" panose="020B0600070205080204" pitchFamily="50" charset="-128"/>
              </a:rPr>
              <a:t>。</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endParaRPr kumimoji="1" lang="en-US" altLang="ja-JP" dirty="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　　・２年間の研修期間を通して１部を使用する。</a:t>
            </a:r>
            <a:endParaRPr kumimoji="1" lang="ja-JP" altLang="en-US" dirty="0">
              <a:latin typeface="ＭＳ Ｐゴシック" panose="020B0600070205080204" pitchFamily="50" charset="-128"/>
              <a:ea typeface="ＭＳ Ｐゴシック" panose="020B0600070205080204" pitchFamily="50" charset="-128"/>
            </a:endParaRPr>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2339539355"/>
              </p:ext>
            </p:extLst>
          </p:nvPr>
        </p:nvGraphicFramePr>
        <p:xfrm>
          <a:off x="7836167" y="657225"/>
          <a:ext cx="4232008" cy="5985846"/>
        </p:xfrm>
        <a:graphic>
          <a:graphicData uri="http://schemas.openxmlformats.org/presentationml/2006/ole">
            <mc:AlternateContent xmlns:mc="http://schemas.openxmlformats.org/markup-compatibility/2006">
              <mc:Choice xmlns:v="urn:schemas-microsoft-com:vml" Requires="v">
                <p:oleObj spid="_x0000_s3122" name="ワークシート" r:id="rId4" imgW="13353898" imgH="18888259" progId="Excel.Sheet.12">
                  <p:embed/>
                </p:oleObj>
              </mc:Choice>
              <mc:Fallback>
                <p:oleObj name="ワークシート" r:id="rId4" imgW="13353898" imgH="18888259" progId="Excel.Sheet.12">
                  <p:embed/>
                  <p:pic>
                    <p:nvPicPr>
                      <p:cNvPr id="0" name=""/>
                      <p:cNvPicPr/>
                      <p:nvPr/>
                    </p:nvPicPr>
                    <p:blipFill>
                      <a:blip r:embed="rId5"/>
                      <a:stretch>
                        <a:fillRect/>
                      </a:stretch>
                    </p:blipFill>
                    <p:spPr>
                      <a:xfrm>
                        <a:off x="7836167" y="657225"/>
                        <a:ext cx="4232008" cy="5985846"/>
                      </a:xfrm>
                      <a:prstGeom prst="rect">
                        <a:avLst/>
                      </a:prstGeom>
                      <a:ln w="19050">
                        <a:solidFill>
                          <a:schemeClr val="tx1"/>
                        </a:solidFill>
                      </a:ln>
                    </p:spPr>
                  </p:pic>
                </p:oleObj>
              </mc:Fallback>
            </mc:AlternateContent>
          </a:graphicData>
        </a:graphic>
      </p:graphicFrame>
    </p:spTree>
    <p:extLst>
      <p:ext uri="{BB962C8B-B14F-4D97-AF65-F5344CB8AC3E}">
        <p14:creationId xmlns:p14="http://schemas.microsoft.com/office/powerpoint/2010/main" val="2910339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1925" y="427832"/>
            <a:ext cx="10515600" cy="1325563"/>
          </a:xfrm>
        </p:spPr>
        <p:txBody>
          <a:bodyPr>
            <a:normAutofit fontScale="90000"/>
          </a:bodyPr>
          <a:lstStyle/>
          <a:p>
            <a:pPr lvl="0">
              <a:spcBef>
                <a:spcPts val="1000"/>
              </a:spcBef>
            </a:pPr>
            <a:r>
              <a:rPr lang="en-US" altLang="ja-JP" sz="3300" b="1" dirty="0">
                <a:solidFill>
                  <a:prstClr val="black"/>
                </a:solidFill>
                <a:latin typeface="游ゴシック" panose="020F0502020204030204"/>
                <a:ea typeface="游ゴシック" panose="020B0400000000000000" pitchFamily="50" charset="-128"/>
                <a:cs typeface="+mn-cs"/>
              </a:rPr>
              <a:t>Ⅴ</a:t>
            </a:r>
            <a:r>
              <a:rPr lang="en-US" altLang="ja-JP" sz="3300" b="1" dirty="0" smtClean="0">
                <a:solidFill>
                  <a:prstClr val="black"/>
                </a:solidFill>
                <a:latin typeface="游ゴシック" panose="020F0502020204030204"/>
                <a:ea typeface="游ゴシック" panose="020B0400000000000000" pitchFamily="50" charset="-128"/>
                <a:cs typeface="+mn-cs"/>
              </a:rPr>
              <a:t>.</a:t>
            </a:r>
            <a:r>
              <a:rPr lang="ja-JP" altLang="en-US" sz="3300" b="1" dirty="0">
                <a:solidFill>
                  <a:prstClr val="black"/>
                </a:solidFill>
                <a:latin typeface="游ゴシック" panose="020F0502020204030204"/>
                <a:ea typeface="游ゴシック" panose="020B0400000000000000" pitchFamily="50" charset="-128"/>
                <a:cs typeface="+mn-cs"/>
              </a:rPr>
              <a:t>「経験す</a:t>
            </a:r>
            <a:r>
              <a:rPr lang="ja-JP" altLang="en-US" sz="3300" b="1" dirty="0" smtClean="0">
                <a:solidFill>
                  <a:prstClr val="black"/>
                </a:solidFill>
                <a:latin typeface="游ゴシック" panose="020F0502020204030204"/>
                <a:ea typeface="游ゴシック" panose="020B0400000000000000" pitchFamily="50" charset="-128"/>
                <a:cs typeface="+mn-cs"/>
              </a:rPr>
              <a:t>べき疾病・病態</a:t>
            </a:r>
            <a:r>
              <a:rPr lang="en-US" altLang="ja-JP" sz="2700" b="1" dirty="0" smtClean="0">
                <a:solidFill>
                  <a:prstClr val="black"/>
                </a:solidFill>
                <a:latin typeface="游ゴシック" panose="020F0502020204030204"/>
                <a:ea typeface="游ゴシック" panose="020B0400000000000000" pitchFamily="50" charset="-128"/>
                <a:cs typeface="+mn-cs"/>
              </a:rPr>
              <a:t>-26</a:t>
            </a:r>
            <a:r>
              <a:rPr lang="ja-JP" altLang="en-US" sz="2700" b="1" dirty="0" smtClean="0">
                <a:solidFill>
                  <a:prstClr val="black"/>
                </a:solidFill>
                <a:latin typeface="游ゴシック" panose="020F0502020204030204"/>
                <a:ea typeface="游ゴシック" panose="020B0400000000000000" pitchFamily="50" charset="-128"/>
                <a:cs typeface="+mn-cs"/>
              </a:rPr>
              <a:t>疾病・病態</a:t>
            </a:r>
            <a:r>
              <a:rPr lang="en-US" altLang="ja-JP" sz="2700" b="1" dirty="0" smtClean="0">
                <a:solidFill>
                  <a:prstClr val="black"/>
                </a:solidFill>
                <a:latin typeface="游ゴシック" panose="020F0502020204030204"/>
                <a:ea typeface="游ゴシック" panose="020B0400000000000000" pitchFamily="50" charset="-128"/>
                <a:cs typeface="+mn-cs"/>
              </a:rPr>
              <a:t>-</a:t>
            </a:r>
            <a:r>
              <a:rPr lang="ja-JP" altLang="en-US" sz="3300" b="1" dirty="0" smtClean="0">
                <a:solidFill>
                  <a:prstClr val="black"/>
                </a:solidFill>
                <a:latin typeface="游ゴシック" panose="020F0502020204030204"/>
                <a:ea typeface="游ゴシック" panose="020B0400000000000000" pitchFamily="50" charset="-128"/>
                <a:cs typeface="+mn-cs"/>
              </a:rPr>
              <a:t>」</a:t>
            </a:r>
            <a:r>
              <a:rPr lang="en-US" altLang="ja-JP" sz="3300" b="1" dirty="0" smtClean="0">
                <a:solidFill>
                  <a:prstClr val="black"/>
                </a:solidFill>
                <a:latin typeface="游ゴシック" panose="020F0502020204030204"/>
                <a:ea typeface="游ゴシック" panose="020B0400000000000000" pitchFamily="50" charset="-128"/>
                <a:cs typeface="+mn-cs"/>
              </a:rPr>
              <a:t/>
            </a:r>
            <a:br>
              <a:rPr lang="en-US" altLang="ja-JP" sz="3300" b="1" dirty="0" smtClean="0">
                <a:solidFill>
                  <a:prstClr val="black"/>
                </a:solidFill>
                <a:latin typeface="游ゴシック" panose="020F0502020204030204"/>
                <a:ea typeface="游ゴシック" panose="020B0400000000000000" pitchFamily="50" charset="-128"/>
                <a:cs typeface="+mn-cs"/>
              </a:rPr>
            </a:br>
            <a:r>
              <a:rPr lang="ja-JP" altLang="en-US" sz="3300" b="1" dirty="0">
                <a:solidFill>
                  <a:prstClr val="black"/>
                </a:solidFill>
                <a:latin typeface="游ゴシック" panose="020F0502020204030204"/>
                <a:ea typeface="游ゴシック" panose="020B0400000000000000" pitchFamily="50" charset="-128"/>
                <a:cs typeface="+mn-cs"/>
              </a:rPr>
              <a:t>　</a:t>
            </a:r>
            <a:r>
              <a:rPr lang="ja-JP" altLang="en-US" sz="3300" b="1" dirty="0" smtClean="0">
                <a:solidFill>
                  <a:prstClr val="black"/>
                </a:solidFill>
                <a:latin typeface="游ゴシック" panose="020F0502020204030204"/>
                <a:ea typeface="游ゴシック" panose="020B0400000000000000" pitchFamily="50" charset="-128"/>
                <a:cs typeface="+mn-cs"/>
              </a:rPr>
              <a:t>　　　　　　　　　</a:t>
            </a:r>
            <a:r>
              <a:rPr lang="ja-JP" altLang="en-US" sz="2700" b="1" dirty="0" smtClean="0">
                <a:solidFill>
                  <a:prstClr val="black"/>
                </a:solidFill>
                <a:latin typeface="游ゴシック" panose="020F0502020204030204"/>
                <a:ea typeface="游ゴシック" panose="020B0400000000000000" pitchFamily="50" charset="-128"/>
                <a:cs typeface="+mn-cs"/>
              </a:rPr>
              <a:t>（</a:t>
            </a:r>
            <a:r>
              <a:rPr lang="ja-JP" altLang="en-US" sz="2700" b="1" dirty="0">
                <a:solidFill>
                  <a:prstClr val="black"/>
                </a:solidFill>
                <a:latin typeface="游ゴシック" panose="020F0502020204030204"/>
                <a:ea typeface="游ゴシック" panose="020B0400000000000000" pitchFamily="50" charset="-128"/>
                <a:cs typeface="+mn-cs"/>
              </a:rPr>
              <a:t>緑色の</a:t>
            </a:r>
            <a:r>
              <a:rPr lang="ja-JP" altLang="en-US" sz="2700" b="1" dirty="0" smtClean="0">
                <a:solidFill>
                  <a:prstClr val="black"/>
                </a:solidFill>
                <a:latin typeface="游ゴシック" panose="020F0502020204030204"/>
                <a:ea typeface="游ゴシック" panose="020B0400000000000000" pitchFamily="50" charset="-128"/>
                <a:cs typeface="+mn-cs"/>
              </a:rPr>
              <a:t>評価表）</a:t>
            </a:r>
            <a:r>
              <a:rPr lang="en-US" altLang="ja-JP" sz="3300" b="1" dirty="0">
                <a:solidFill>
                  <a:prstClr val="black"/>
                </a:solidFill>
                <a:latin typeface="游ゴシック" panose="020F0502020204030204"/>
                <a:ea typeface="游ゴシック" panose="020B0400000000000000" pitchFamily="50" charset="-128"/>
                <a:cs typeface="+mn-cs"/>
              </a:rPr>
              <a:t/>
            </a:r>
            <a:br>
              <a:rPr lang="en-US" altLang="ja-JP" sz="3300" b="1" dirty="0">
                <a:solidFill>
                  <a:prstClr val="black"/>
                </a:solidFill>
                <a:latin typeface="游ゴシック" panose="020F0502020204030204"/>
                <a:ea typeface="游ゴシック" panose="020B0400000000000000" pitchFamily="50" charset="-128"/>
                <a:cs typeface="+mn-cs"/>
              </a:rPr>
            </a:br>
            <a:r>
              <a:rPr lang="en-US" altLang="ja-JP" sz="3300" b="1" dirty="0">
                <a:solidFill>
                  <a:prstClr val="black"/>
                </a:solidFill>
                <a:latin typeface="游ゴシック" panose="020F0502020204030204"/>
                <a:ea typeface="游ゴシック" panose="020B0400000000000000" pitchFamily="50" charset="-128"/>
                <a:cs typeface="+mn-cs"/>
              </a:rPr>
              <a:t/>
            </a:r>
            <a:br>
              <a:rPr lang="en-US" altLang="ja-JP" sz="3300" b="1" dirty="0">
                <a:solidFill>
                  <a:prstClr val="black"/>
                </a:solidFill>
                <a:latin typeface="游ゴシック" panose="020F0502020204030204"/>
                <a:ea typeface="游ゴシック" panose="020B0400000000000000" pitchFamily="50" charset="-128"/>
                <a:cs typeface="+mn-cs"/>
              </a:rPr>
            </a:br>
            <a:endParaRPr kumimoji="1" lang="ja-JP" altLang="en-US" b="1" dirty="0"/>
          </a:p>
        </p:txBody>
      </p:sp>
      <p:sp>
        <p:nvSpPr>
          <p:cNvPr id="3" name="コンテンツ プレースホルダー 2"/>
          <p:cNvSpPr>
            <a:spLocks noGrp="1"/>
          </p:cNvSpPr>
          <p:nvPr>
            <p:ph idx="1"/>
          </p:nvPr>
        </p:nvSpPr>
        <p:spPr>
          <a:xfrm>
            <a:off x="323850" y="1504156"/>
            <a:ext cx="10515600" cy="4351338"/>
          </a:xfrm>
        </p:spPr>
        <p:txBody>
          <a:bodyPr>
            <a:normAutofit lnSpcReduction="10000"/>
          </a:bodyPr>
          <a:lstStyle/>
          <a:p>
            <a:pPr marL="0" indent="0">
              <a:buNone/>
            </a:pPr>
            <a:r>
              <a:rPr kumimoji="1" lang="ja-JP" altLang="en-US" dirty="0" smtClean="0"/>
              <a:t>　・</a:t>
            </a:r>
            <a:r>
              <a:rPr kumimoji="1" lang="ja-JP" altLang="en-US" dirty="0" smtClean="0">
                <a:latin typeface="ＭＳ Ｐゴシック" panose="020B0600070205080204" pitchFamily="50" charset="-128"/>
                <a:ea typeface="ＭＳ Ｐゴシック" panose="020B0600070205080204" pitchFamily="50" charset="-128"/>
              </a:rPr>
              <a:t>２</a:t>
            </a:r>
            <a:r>
              <a:rPr lang="ja-JP" altLang="en-US" dirty="0">
                <a:latin typeface="ＭＳ Ｐゴシック" panose="020B0600070205080204" pitchFamily="50" charset="-128"/>
                <a:ea typeface="ＭＳ Ｐゴシック" panose="020B0600070205080204" pitchFamily="50" charset="-128"/>
              </a:rPr>
              <a:t>６</a:t>
            </a:r>
            <a:r>
              <a:rPr kumimoji="1" lang="ja-JP" altLang="en-US" dirty="0" smtClean="0">
                <a:latin typeface="ＭＳ Ｐゴシック" panose="020B0600070205080204" pitchFamily="50" charset="-128"/>
                <a:ea typeface="ＭＳ Ｐゴシック" panose="020B0600070205080204" pitchFamily="50" charset="-128"/>
              </a:rPr>
              <a:t>項目の症候を必ず経験する。</a:t>
            </a:r>
            <a:endParaRPr kumimoji="1"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・自己評価後、指導医に評価とサイン</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または印をもら</a:t>
            </a:r>
            <a:r>
              <a:rPr lang="ja-JP" altLang="en-US" dirty="0">
                <a:latin typeface="ＭＳ Ｐゴシック" panose="020B0600070205080204" pitchFamily="50" charset="-128"/>
                <a:ea typeface="ＭＳ Ｐゴシック" panose="020B0600070205080204" pitchFamily="50" charset="-128"/>
              </a:rPr>
              <a:t>う</a:t>
            </a:r>
            <a:r>
              <a:rPr lang="ja-JP" altLang="en-US" dirty="0" smtClean="0">
                <a:latin typeface="ＭＳ Ｐゴシック" panose="020B0600070205080204" pitchFamily="50" charset="-128"/>
                <a:ea typeface="ＭＳ Ｐゴシック" panose="020B0600070205080204" pitchFamily="50" charset="-128"/>
              </a:rPr>
              <a:t>。</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kumimoji="1" lang="ja-JP" altLang="en-US" dirty="0">
                <a:latin typeface="ＭＳ Ｐゴシック" panose="020B0600070205080204" pitchFamily="50" charset="-128"/>
                <a:ea typeface="ＭＳ Ｐゴシック" panose="020B0600070205080204" pitchFamily="50" charset="-128"/>
              </a:rPr>
              <a:t>　</a:t>
            </a:r>
            <a:r>
              <a:rPr kumimoji="1" lang="ja-JP" altLang="en-US" dirty="0" smtClean="0">
                <a:latin typeface="ＭＳ Ｐゴシック" panose="020B0600070205080204" pitchFamily="50" charset="-128"/>
                <a:ea typeface="ＭＳ Ｐゴシック" panose="020B0600070205080204" pitchFamily="50" charset="-128"/>
              </a:rPr>
              <a:t>　・各項目ごとに「経験症候</a:t>
            </a:r>
            <a:r>
              <a:rPr kumimoji="1" lang="en-US" altLang="ja-JP" dirty="0" smtClean="0">
                <a:latin typeface="ＭＳ Ｐゴシック" panose="020B0600070205080204" pitchFamily="50" charset="-128"/>
                <a:ea typeface="ＭＳ Ｐゴシック" panose="020B0600070205080204" pitchFamily="50" charset="-128"/>
              </a:rPr>
              <a:t>/</a:t>
            </a:r>
            <a:r>
              <a:rPr kumimoji="1" lang="ja-JP" altLang="en-US" dirty="0" smtClean="0">
                <a:latin typeface="ＭＳ Ｐゴシック" panose="020B0600070205080204" pitchFamily="50" charset="-128"/>
                <a:ea typeface="ＭＳ Ｐゴシック" panose="020B0600070205080204" pitchFamily="50" charset="-128"/>
              </a:rPr>
              <a:t>疾患の記録表」</a:t>
            </a:r>
            <a:endParaRPr kumimoji="1"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a:t>
            </a:r>
            <a:r>
              <a:rPr kumimoji="1" lang="ja-JP" altLang="en-US" dirty="0" smtClean="0">
                <a:latin typeface="ＭＳ Ｐゴシック" panose="020B0600070205080204" pitchFamily="50" charset="-128"/>
                <a:ea typeface="ＭＳ Ｐゴシック" panose="020B0600070205080204" pitchFamily="50" charset="-128"/>
              </a:rPr>
              <a:t>を作成し</a:t>
            </a:r>
            <a:r>
              <a:rPr lang="ja-JP" altLang="en-US" dirty="0" smtClean="0">
                <a:latin typeface="ＭＳ Ｐゴシック" panose="020B0600070205080204" pitchFamily="50" charset="-128"/>
                <a:ea typeface="ＭＳ Ｐゴシック" panose="020B0600070205080204" pitchFamily="50" charset="-128"/>
              </a:rPr>
              <a:t>評価票と一緒に指導医の印</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またはサインをもら</a:t>
            </a:r>
            <a:r>
              <a:rPr lang="ja-JP" altLang="en-US" dirty="0">
                <a:latin typeface="ＭＳ Ｐゴシック" panose="020B0600070205080204" pitchFamily="50" charset="-128"/>
                <a:ea typeface="ＭＳ Ｐゴシック" panose="020B0600070205080204" pitchFamily="50" charset="-128"/>
              </a:rPr>
              <a:t>う</a:t>
            </a:r>
            <a:r>
              <a:rPr lang="ja-JP" altLang="en-US" dirty="0" smtClean="0">
                <a:latin typeface="ＭＳ Ｐゴシック" panose="020B0600070205080204" pitchFamily="50" charset="-128"/>
                <a:ea typeface="ＭＳ Ｐゴシック" panose="020B0600070205080204" pitchFamily="50" charset="-128"/>
              </a:rPr>
              <a:t>。（次ページ参照）</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endParaRPr kumimoji="1" lang="en-US" altLang="ja-JP" dirty="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　　・２年間の研修期間を通して１部を使用する。</a:t>
            </a:r>
            <a:endParaRPr kumimoji="1" lang="ja-JP" altLang="en-US" dirty="0">
              <a:latin typeface="ＭＳ Ｐゴシック" panose="020B0600070205080204" pitchFamily="50" charset="-128"/>
              <a:ea typeface="ＭＳ Ｐゴシック" panose="020B0600070205080204" pitchFamily="50" charset="-128"/>
            </a:endParaRPr>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1865582244"/>
              </p:ext>
            </p:extLst>
          </p:nvPr>
        </p:nvGraphicFramePr>
        <p:xfrm>
          <a:off x="7981950" y="637200"/>
          <a:ext cx="4086224" cy="5792386"/>
        </p:xfrm>
        <a:graphic>
          <a:graphicData uri="http://schemas.openxmlformats.org/presentationml/2006/ole">
            <mc:AlternateContent xmlns:mc="http://schemas.openxmlformats.org/markup-compatibility/2006">
              <mc:Choice xmlns:v="urn:schemas-microsoft-com:vml" Requires="v">
                <p:oleObj spid="_x0000_s4149" name="ワークシート" r:id="rId4" imgW="13049220" imgH="17478314" progId="Excel.Sheet.12">
                  <p:embed/>
                </p:oleObj>
              </mc:Choice>
              <mc:Fallback>
                <p:oleObj name="ワークシート" r:id="rId4" imgW="13049220" imgH="17478314" progId="Excel.Sheet.12">
                  <p:embed/>
                  <p:pic>
                    <p:nvPicPr>
                      <p:cNvPr id="0" name=""/>
                      <p:cNvPicPr/>
                      <p:nvPr/>
                    </p:nvPicPr>
                    <p:blipFill>
                      <a:blip r:embed="rId5"/>
                      <a:stretch>
                        <a:fillRect/>
                      </a:stretch>
                    </p:blipFill>
                    <p:spPr>
                      <a:xfrm>
                        <a:off x="7981950" y="637200"/>
                        <a:ext cx="4086224" cy="5792386"/>
                      </a:xfrm>
                      <a:prstGeom prst="rect">
                        <a:avLst/>
                      </a:prstGeom>
                      <a:ln w="19050">
                        <a:solidFill>
                          <a:schemeClr val="tx1"/>
                        </a:solidFill>
                      </a:ln>
                    </p:spPr>
                  </p:pic>
                </p:oleObj>
              </mc:Fallback>
            </mc:AlternateContent>
          </a:graphicData>
        </a:graphic>
      </p:graphicFrame>
    </p:spTree>
    <p:extLst>
      <p:ext uri="{BB962C8B-B14F-4D97-AF65-F5344CB8AC3E}">
        <p14:creationId xmlns:p14="http://schemas.microsoft.com/office/powerpoint/2010/main" val="3521708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 y="307975"/>
            <a:ext cx="10515600" cy="1325563"/>
          </a:xfrm>
        </p:spPr>
        <p:txBody>
          <a:bodyPr/>
          <a:lstStyle/>
          <a:p>
            <a:r>
              <a:rPr lang="en-US" altLang="ja-JP" sz="3600" dirty="0">
                <a:latin typeface="ＭＳ Ｐゴシック" panose="020B0600070205080204" pitchFamily="50" charset="-128"/>
                <a:ea typeface="ＭＳ Ｐゴシック" panose="020B0600070205080204" pitchFamily="50" charset="-128"/>
              </a:rPr>
              <a:t>Ⅵ</a:t>
            </a:r>
            <a:r>
              <a:rPr kumimoji="1" lang="en-US" altLang="ja-JP" sz="3600" dirty="0" smtClean="0">
                <a:latin typeface="ＭＳ Ｐゴシック" panose="020B0600070205080204" pitchFamily="50" charset="-128"/>
                <a:ea typeface="ＭＳ Ｐゴシック" panose="020B0600070205080204" pitchFamily="50" charset="-128"/>
              </a:rPr>
              <a:t>.</a:t>
            </a:r>
            <a:r>
              <a:rPr kumimoji="1" lang="ja-JP" altLang="en-US" sz="3600" dirty="0" smtClean="0">
                <a:latin typeface="ＭＳ Ｐゴシック" panose="020B0600070205080204" pitchFamily="50" charset="-128"/>
                <a:ea typeface="ＭＳ Ｐゴシック" panose="020B0600070205080204" pitchFamily="50" charset="-128"/>
              </a:rPr>
              <a:t>「経験症候</a:t>
            </a:r>
            <a:r>
              <a:rPr kumimoji="1" lang="en-US" altLang="ja-JP" sz="3600" dirty="0" smtClean="0">
                <a:latin typeface="ＭＳ Ｐゴシック" panose="020B0600070205080204" pitchFamily="50" charset="-128"/>
                <a:ea typeface="ＭＳ Ｐゴシック" panose="020B0600070205080204" pitchFamily="50" charset="-128"/>
              </a:rPr>
              <a:t>/</a:t>
            </a:r>
            <a:r>
              <a:rPr kumimoji="1" lang="ja-JP" altLang="en-US" sz="3600" dirty="0" smtClean="0">
                <a:latin typeface="ＭＳ Ｐゴシック" panose="020B0600070205080204" pitchFamily="50" charset="-128"/>
                <a:ea typeface="ＭＳ Ｐゴシック" panose="020B0600070205080204" pitchFamily="50" charset="-128"/>
              </a:rPr>
              <a:t>疾患の記録表」</a:t>
            </a:r>
            <a:r>
              <a:rPr kumimoji="1" lang="en-US" altLang="ja-JP" dirty="0" smtClean="0"/>
              <a:t/>
            </a:r>
            <a:br>
              <a:rPr kumimoji="1" lang="en-US" altLang="ja-JP" dirty="0" smtClean="0"/>
            </a:br>
            <a:endParaRPr kumimoji="1" lang="ja-JP" altLang="en-US" dirty="0"/>
          </a:p>
        </p:txBody>
      </p:sp>
      <p:sp>
        <p:nvSpPr>
          <p:cNvPr id="3" name="コンテンツ プレースホルダー 2"/>
          <p:cNvSpPr>
            <a:spLocks noGrp="1"/>
          </p:cNvSpPr>
          <p:nvPr>
            <p:ph idx="1"/>
          </p:nvPr>
        </p:nvSpPr>
        <p:spPr>
          <a:xfrm>
            <a:off x="729917" y="970756"/>
            <a:ext cx="11028947" cy="5820027"/>
          </a:xfrm>
        </p:spPr>
        <p:txBody>
          <a:bodyPr>
            <a:normAutofit fontScale="85000" lnSpcReduction="20000"/>
          </a:bodyPr>
          <a:lstStyle/>
          <a:p>
            <a:pPr marL="0" indent="0">
              <a:buNone/>
            </a:pPr>
            <a:r>
              <a:rPr kumimoji="1" lang="ja-JP" altLang="en-US" dirty="0" smtClean="0">
                <a:latin typeface="ＭＳ Ｐゴシック" panose="020B0600070205080204" pitchFamily="50" charset="-128"/>
                <a:ea typeface="ＭＳ Ｐゴシック" panose="020B0600070205080204" pitchFamily="50" charset="-128"/>
              </a:rPr>
              <a:t>「経験すべき症候</a:t>
            </a:r>
            <a:r>
              <a:rPr kumimoji="1" lang="en-US" altLang="ja-JP" dirty="0" smtClean="0">
                <a:latin typeface="ＭＳ Ｐゴシック" panose="020B0600070205080204" pitchFamily="50" charset="-128"/>
                <a:ea typeface="ＭＳ Ｐゴシック" panose="020B0600070205080204" pitchFamily="50" charset="-128"/>
              </a:rPr>
              <a:t>29</a:t>
            </a:r>
            <a:r>
              <a:rPr kumimoji="1" lang="ja-JP" altLang="en-US" dirty="0" smtClean="0">
                <a:latin typeface="ＭＳ Ｐゴシック" panose="020B0600070205080204" pitchFamily="50" charset="-128"/>
                <a:ea typeface="ＭＳ Ｐゴシック" panose="020B0600070205080204" pitchFamily="50" charset="-128"/>
              </a:rPr>
              <a:t>項目」</a:t>
            </a:r>
            <a:r>
              <a:rPr kumimoji="1" lang="ja-JP" altLang="en-US" sz="2200" dirty="0" smtClean="0">
                <a:latin typeface="ＭＳ Ｐゴシック" panose="020B0600070205080204" pitchFamily="50" charset="-128"/>
                <a:ea typeface="ＭＳ Ｐゴシック" panose="020B0600070205080204" pitchFamily="50" charset="-128"/>
              </a:rPr>
              <a:t>（水色）</a:t>
            </a:r>
            <a:endParaRPr kumimoji="1" lang="en-US" altLang="ja-JP" sz="2200"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「経験すべき疾患</a:t>
            </a:r>
            <a:r>
              <a:rPr lang="en-US" altLang="ja-JP" dirty="0" smtClean="0">
                <a:latin typeface="ＭＳ Ｐゴシック" panose="020B0600070205080204" pitchFamily="50" charset="-128"/>
                <a:ea typeface="ＭＳ Ｐゴシック" panose="020B0600070205080204" pitchFamily="50" charset="-128"/>
              </a:rPr>
              <a:t>26</a:t>
            </a:r>
            <a:r>
              <a:rPr lang="ja-JP" altLang="en-US" dirty="0" smtClean="0">
                <a:latin typeface="ＭＳ Ｐゴシック" panose="020B0600070205080204" pitchFamily="50" charset="-128"/>
                <a:ea typeface="ＭＳ Ｐゴシック" panose="020B0600070205080204" pitchFamily="50" charset="-128"/>
              </a:rPr>
              <a:t>項目」</a:t>
            </a:r>
            <a:r>
              <a:rPr lang="ja-JP" altLang="en-US" sz="2200" dirty="0" smtClean="0">
                <a:latin typeface="ＭＳ Ｐゴシック" panose="020B0600070205080204" pitchFamily="50" charset="-128"/>
                <a:ea typeface="ＭＳ Ｐゴシック" panose="020B0600070205080204" pitchFamily="50" charset="-128"/>
              </a:rPr>
              <a:t>（緑色）</a:t>
            </a:r>
            <a:endParaRPr lang="en-US" altLang="ja-JP" sz="2200" dirty="0" smtClean="0">
              <a:latin typeface="ＭＳ Ｐゴシック" panose="020B0600070205080204" pitchFamily="50" charset="-128"/>
              <a:ea typeface="ＭＳ Ｐゴシック" panose="020B0600070205080204" pitchFamily="50" charset="-128"/>
            </a:endParaRPr>
          </a:p>
          <a:p>
            <a:pPr marL="0" indent="0">
              <a:buNone/>
            </a:pPr>
            <a:endParaRPr kumimoji="1" lang="en-US" altLang="ja-JP" dirty="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上記には各項目ごとの</a:t>
            </a:r>
            <a:endParaRPr lang="en-US" altLang="ja-JP" dirty="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「経験症候</a:t>
            </a:r>
            <a:r>
              <a:rPr lang="en-US" altLang="ja-JP" dirty="0" smtClean="0">
                <a:latin typeface="ＭＳ Ｐゴシック" panose="020B0600070205080204" pitchFamily="50" charset="-128"/>
                <a:ea typeface="ＭＳ Ｐゴシック" panose="020B0600070205080204" pitchFamily="50" charset="-128"/>
              </a:rPr>
              <a:t>/</a:t>
            </a:r>
            <a:r>
              <a:rPr lang="ja-JP" altLang="en-US" dirty="0" smtClean="0">
                <a:latin typeface="ＭＳ Ｐゴシック" panose="020B0600070205080204" pitchFamily="50" charset="-128"/>
                <a:ea typeface="ＭＳ Ｐゴシック" panose="020B0600070205080204" pitchFamily="50" charset="-128"/>
              </a:rPr>
              <a:t>疾患の記録表」</a:t>
            </a:r>
            <a:r>
              <a:rPr kumimoji="1" lang="ja-JP" altLang="en-US" dirty="0" smtClean="0">
                <a:latin typeface="ＭＳ Ｐゴシック" panose="020B0600070205080204" pitchFamily="50" charset="-128"/>
                <a:ea typeface="ＭＳ Ｐゴシック" panose="020B0600070205080204" pitchFamily="50" charset="-128"/>
              </a:rPr>
              <a:t>の作成が</a:t>
            </a:r>
            <a:endParaRPr kumimoji="1" lang="en-US" altLang="ja-JP" dirty="0" smtClean="0">
              <a:latin typeface="ＭＳ Ｐゴシック" panose="020B0600070205080204" pitchFamily="50" charset="-128"/>
              <a:ea typeface="ＭＳ Ｐゴシック" panose="020B0600070205080204" pitchFamily="50" charset="-128"/>
            </a:endParaRPr>
          </a:p>
          <a:p>
            <a:pPr marL="0" indent="0">
              <a:buNone/>
            </a:pPr>
            <a:r>
              <a:rPr kumimoji="1" lang="ja-JP" altLang="en-US" dirty="0" smtClean="0">
                <a:latin typeface="ＭＳ Ｐゴシック" panose="020B0600070205080204" pitchFamily="50" charset="-128"/>
                <a:ea typeface="ＭＳ Ｐゴシック" panose="020B0600070205080204" pitchFamily="50" charset="-128"/>
              </a:rPr>
              <a:t>合わせて必要と</a:t>
            </a:r>
            <a:r>
              <a:rPr lang="ja-JP" altLang="en-US" dirty="0" smtClean="0">
                <a:latin typeface="ＭＳ Ｐゴシック" panose="020B0600070205080204" pitchFamily="50" charset="-128"/>
                <a:ea typeface="ＭＳ Ｐゴシック" panose="020B0600070205080204" pitchFamily="50" charset="-128"/>
              </a:rPr>
              <a:t>なる。</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smtClean="0">
                <a:latin typeface="ＭＳ Ｐゴシック" panose="020B0600070205080204" pitchFamily="50" charset="-128"/>
                <a:ea typeface="ＭＳ Ｐゴシック" panose="020B0600070205080204" pitchFamily="50" charset="-128"/>
              </a:rPr>
              <a:t>また、</a:t>
            </a: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「経験すべき疾患」から１症例</a:t>
            </a:r>
            <a:r>
              <a:rPr lang="ja-JP" altLang="en-US" dirty="0" smtClean="0">
                <a:latin typeface="ＭＳ Ｐゴシック" panose="020B0600070205080204" pitchFamily="50" charset="-128"/>
                <a:ea typeface="ＭＳ Ｐゴシック" panose="020B0600070205080204" pitchFamily="50" charset="-128"/>
              </a:rPr>
              <a:t>を</a:t>
            </a:r>
            <a:r>
              <a:rPr lang="ja-JP" altLang="en-US" dirty="0" smtClean="0">
                <a:latin typeface="ＭＳ Ｐゴシック" panose="020B0600070205080204" pitchFamily="50" charset="-128"/>
                <a:ea typeface="ＭＳ Ｐゴシック" panose="020B0600070205080204" pitchFamily="50" charset="-128"/>
              </a:rPr>
              <a:t>選んで術者</a:t>
            </a:r>
            <a:r>
              <a:rPr lang="ja-JP" altLang="en-US" dirty="0" smtClean="0">
                <a:latin typeface="ＭＳ Ｐゴシック" panose="020B0600070205080204" pitchFamily="50" charset="-128"/>
                <a:ea typeface="ＭＳ Ｐゴシック" panose="020B0600070205080204" pitchFamily="50" charset="-128"/>
              </a:rPr>
              <a:t>が</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記録</a:t>
            </a:r>
            <a:r>
              <a:rPr lang="ja-JP" altLang="en-US" dirty="0" smtClean="0">
                <a:latin typeface="ＭＳ Ｐゴシック" panose="020B0600070205080204" pitchFamily="50" charset="-128"/>
                <a:ea typeface="ＭＳ Ｐゴシック" panose="020B0600070205080204" pitchFamily="50" charset="-128"/>
              </a:rPr>
              <a:t>した手術</a:t>
            </a:r>
            <a:r>
              <a:rPr lang="ja-JP" altLang="en-US" dirty="0">
                <a:latin typeface="ＭＳ Ｐゴシック" panose="020B0600070205080204" pitchFamily="50" charset="-128"/>
                <a:ea typeface="ＭＳ Ｐゴシック" panose="020B0600070205080204" pitchFamily="50" charset="-128"/>
              </a:rPr>
              <a:t>記録</a:t>
            </a:r>
            <a:r>
              <a:rPr lang="ja-JP" altLang="en-US" dirty="0" smtClean="0">
                <a:latin typeface="ＭＳ Ｐゴシック" panose="020B0600070205080204" pitchFamily="50" charset="-128"/>
                <a:ea typeface="ＭＳ Ｐゴシック" panose="020B0600070205080204" pitchFamily="50" charset="-128"/>
              </a:rPr>
              <a:t>をつけて</a:t>
            </a:r>
            <a:r>
              <a:rPr lang="ja-JP" altLang="en-US" dirty="0">
                <a:latin typeface="ＭＳ Ｐゴシック" panose="020B0600070205080204" pitchFamily="50" charset="-128"/>
                <a:ea typeface="ＭＳ Ｐゴシック" panose="020B0600070205080204" pitchFamily="50" charset="-128"/>
              </a:rPr>
              <a:t>提出</a:t>
            </a:r>
            <a:r>
              <a:rPr lang="ja-JP" altLang="en-US" dirty="0" smtClean="0">
                <a:latin typeface="ＭＳ Ｐゴシック" panose="020B0600070205080204" pitchFamily="50" charset="-128"/>
                <a:ea typeface="ＭＳ Ｐゴシック" panose="020B0600070205080204" pitchFamily="50" charset="-128"/>
              </a:rPr>
              <a:t>。</a:t>
            </a:r>
            <a:endParaRPr lang="en-US" altLang="ja-JP" dirty="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その症例は浜松医科大学での第一外科、</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第二外科に該当する症例とすること。</a:t>
            </a:r>
            <a:endParaRPr lang="ja-JP" altLang="en-US" dirty="0">
              <a:latin typeface="ＭＳ Ｐゴシック" panose="020B0600070205080204" pitchFamily="50" charset="-128"/>
              <a:ea typeface="ＭＳ Ｐゴシック" panose="020B0600070205080204" pitchFamily="50" charset="-128"/>
            </a:endParaRPr>
          </a:p>
          <a:p>
            <a:pPr marL="0" indent="0">
              <a:buNone/>
            </a:pP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endParaRPr kumimoji="1" lang="en-US" altLang="ja-JP" dirty="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作成した記録表は臨床研修評価表ファイル</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「経験すべき症候」</a:t>
            </a:r>
            <a:r>
              <a:rPr lang="ja-JP" altLang="en-US" sz="2200" dirty="0" smtClean="0">
                <a:latin typeface="ＭＳ Ｐゴシック" panose="020B0600070205080204" pitchFamily="50" charset="-128"/>
                <a:ea typeface="ＭＳ Ｐゴシック" panose="020B0600070205080204" pitchFamily="50" charset="-128"/>
              </a:rPr>
              <a:t>（水色）</a:t>
            </a:r>
            <a:r>
              <a:rPr lang="ja-JP" altLang="en-US" dirty="0" smtClean="0">
                <a:latin typeface="ＭＳ Ｐゴシック" panose="020B0600070205080204" pitchFamily="50" charset="-128"/>
                <a:ea typeface="ＭＳ Ｐゴシック" panose="020B0600070205080204" pitchFamily="50" charset="-128"/>
              </a:rPr>
              <a:t>「経験すべき疾病」</a:t>
            </a:r>
            <a:r>
              <a:rPr lang="ja-JP" altLang="en-US" sz="2200" dirty="0" smtClean="0">
                <a:latin typeface="ＭＳ Ｐゴシック" panose="020B0600070205080204" pitchFamily="50" charset="-128"/>
                <a:ea typeface="ＭＳ Ｐゴシック" panose="020B0600070205080204" pitchFamily="50" charset="-128"/>
              </a:rPr>
              <a:t>（緑色）</a:t>
            </a:r>
            <a:endParaRPr lang="en-US" altLang="ja-JP" sz="2200"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の評価表の後ろへ綴り保管する。</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endParaRPr kumimoji="1" lang="ja-JP" altLang="en-US"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3134221081"/>
              </p:ext>
            </p:extLst>
          </p:nvPr>
        </p:nvGraphicFramePr>
        <p:xfrm>
          <a:off x="7838753" y="323849"/>
          <a:ext cx="4124647" cy="6439893"/>
        </p:xfrm>
        <a:graphic>
          <a:graphicData uri="http://schemas.openxmlformats.org/presentationml/2006/ole">
            <mc:AlternateContent xmlns:mc="http://schemas.openxmlformats.org/markup-compatibility/2006">
              <mc:Choice xmlns:v="urn:schemas-microsoft-com:vml" Requires="v">
                <p:oleObj spid="_x0000_s5169" name="ワークシート" r:id="rId4" imgW="8239110" imgH="14211177" progId="Excel.Sheet.12">
                  <p:embed/>
                </p:oleObj>
              </mc:Choice>
              <mc:Fallback>
                <p:oleObj name="ワークシート" r:id="rId4" imgW="8239110" imgH="14211177" progId="Excel.Sheet.12">
                  <p:embed/>
                  <p:pic>
                    <p:nvPicPr>
                      <p:cNvPr id="0" name=""/>
                      <p:cNvPicPr/>
                      <p:nvPr/>
                    </p:nvPicPr>
                    <p:blipFill>
                      <a:blip r:embed="rId5"/>
                      <a:stretch>
                        <a:fillRect/>
                      </a:stretch>
                    </p:blipFill>
                    <p:spPr>
                      <a:xfrm>
                        <a:off x="7838753" y="323849"/>
                        <a:ext cx="4124647" cy="6439893"/>
                      </a:xfrm>
                      <a:prstGeom prst="rect">
                        <a:avLst/>
                      </a:prstGeom>
                      <a:ln w="19050">
                        <a:solidFill>
                          <a:schemeClr val="tx1"/>
                        </a:solidFill>
                      </a:ln>
                    </p:spPr>
                  </p:pic>
                </p:oleObj>
              </mc:Fallback>
            </mc:AlternateContent>
          </a:graphicData>
        </a:graphic>
      </p:graphicFrame>
    </p:spTree>
    <p:extLst>
      <p:ext uri="{BB962C8B-B14F-4D97-AF65-F5344CB8AC3E}">
        <p14:creationId xmlns:p14="http://schemas.microsoft.com/office/powerpoint/2010/main" val="2199286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 calcmode="lin" valueType="num">
                                      <p:cBhvr additive="base">
                                        <p:cTn id="5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3">
                                            <p:txEl>
                                              <p:pRg st="9" end="9"/>
                                            </p:txEl>
                                          </p:spTgt>
                                        </p:tgtEl>
                                        <p:attrNameLst>
                                          <p:attrName>style.visibility</p:attrName>
                                        </p:attrNameLst>
                                      </p:cBhvr>
                                      <p:to>
                                        <p:strVal val="visible"/>
                                      </p:to>
                                    </p:set>
                                    <p:anim calcmode="lin" valueType="num">
                                      <p:cBhvr additive="base">
                                        <p:cTn id="5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3">
                                            <p:txEl>
                                              <p:pRg st="12" end="12"/>
                                            </p:txEl>
                                          </p:spTgt>
                                        </p:tgtEl>
                                        <p:attrNameLst>
                                          <p:attrName>style.visibility</p:attrName>
                                        </p:attrNameLst>
                                      </p:cBhvr>
                                      <p:to>
                                        <p:strVal val="visible"/>
                                      </p:to>
                                    </p:set>
                                    <p:anim calcmode="lin" valueType="num">
                                      <p:cBhvr additive="base">
                                        <p:cTn id="6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3">
                                            <p:txEl>
                                              <p:pRg st="13" end="13"/>
                                            </p:txEl>
                                          </p:spTgt>
                                        </p:tgtEl>
                                        <p:attrNameLst>
                                          <p:attrName>style.visibility</p:attrName>
                                        </p:attrNameLst>
                                      </p:cBhvr>
                                      <p:to>
                                        <p:strVal val="visible"/>
                                      </p:to>
                                    </p:set>
                                    <p:anim calcmode="lin" valueType="num">
                                      <p:cBhvr additive="base">
                                        <p:cTn id="7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 calcmode="lin" valueType="num">
                                      <p:cBhvr additive="base">
                                        <p:cTn id="77"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4799" y="260351"/>
            <a:ext cx="10467975" cy="1073150"/>
          </a:xfrm>
        </p:spPr>
        <p:txBody>
          <a:bodyPr>
            <a:noAutofit/>
          </a:bodyPr>
          <a:lstStyle/>
          <a:p>
            <a:r>
              <a:rPr lang="en-US" altLang="ja-JP" sz="3200" b="1" dirty="0">
                <a:latin typeface="ＭＳ Ｐゴシック" panose="020B0600070205080204" pitchFamily="50" charset="-128"/>
                <a:ea typeface="ＭＳ Ｐゴシック" panose="020B0600070205080204" pitchFamily="50" charset="-128"/>
              </a:rPr>
              <a:t>Ⅶ</a:t>
            </a:r>
            <a:r>
              <a:rPr kumimoji="1" lang="en-US" altLang="ja-JP" sz="3200" b="1" dirty="0" smtClean="0">
                <a:latin typeface="ＭＳ Ｐゴシック" panose="020B0600070205080204" pitchFamily="50" charset="-128"/>
                <a:ea typeface="ＭＳ Ｐゴシック" panose="020B0600070205080204" pitchFamily="50" charset="-128"/>
              </a:rPr>
              <a:t>.</a:t>
            </a:r>
            <a:r>
              <a:rPr kumimoji="1" lang="ja-JP" altLang="en-US" sz="3200" b="1" dirty="0" smtClean="0">
                <a:latin typeface="ＭＳ Ｐゴシック" panose="020B0600070205080204" pitchFamily="50" charset="-128"/>
                <a:ea typeface="ＭＳ Ｐゴシック" panose="020B0600070205080204" pitchFamily="50" charset="-128"/>
              </a:rPr>
              <a:t>その他</a:t>
            </a:r>
            <a:r>
              <a:rPr kumimoji="1" lang="en-US" altLang="ja-JP" sz="3200" b="1" dirty="0" smtClean="0">
                <a:latin typeface="ＭＳ Ｐゴシック" panose="020B0600070205080204" pitchFamily="50" charset="-128"/>
                <a:ea typeface="ＭＳ Ｐゴシック" panose="020B0600070205080204" pitchFamily="50" charset="-128"/>
              </a:rPr>
              <a:t/>
            </a:r>
            <a:br>
              <a:rPr kumimoji="1" lang="en-US" altLang="ja-JP" sz="3200" b="1" dirty="0" smtClean="0">
                <a:latin typeface="ＭＳ Ｐゴシック" panose="020B0600070205080204" pitchFamily="50" charset="-128"/>
                <a:ea typeface="ＭＳ Ｐゴシック" panose="020B0600070205080204" pitchFamily="50" charset="-128"/>
              </a:rPr>
            </a:br>
            <a:r>
              <a:rPr lang="ja-JP" altLang="en-US" sz="3200" b="1" dirty="0">
                <a:latin typeface="ＭＳ Ｐゴシック" panose="020B0600070205080204" pitchFamily="50" charset="-128"/>
                <a:ea typeface="ＭＳ Ｐゴシック" panose="020B0600070205080204" pitchFamily="50" charset="-128"/>
              </a:rPr>
              <a:t>　</a:t>
            </a:r>
            <a:r>
              <a:rPr lang="ja-JP" altLang="en-US" sz="2800" b="1" dirty="0" smtClean="0">
                <a:latin typeface="ＭＳ Ｐゴシック" panose="020B0600070205080204" pitchFamily="50" charset="-128"/>
                <a:ea typeface="ＭＳ Ｐゴシック" panose="020B0600070205080204" pitchFamily="50" charset="-128"/>
              </a:rPr>
              <a:t>　</a:t>
            </a:r>
            <a:r>
              <a:rPr kumimoji="1" lang="ja-JP" altLang="en-US" sz="2800" b="1" dirty="0" smtClean="0">
                <a:latin typeface="ＭＳ Ｐゴシック" panose="020B0600070205080204" pitchFamily="50" charset="-128"/>
                <a:ea typeface="ＭＳ Ｐゴシック" panose="020B0600070205080204" pitchFamily="50" charset="-128"/>
              </a:rPr>
              <a:t>（経験すべき診察法・検査・手技等）の経験</a:t>
            </a:r>
            <a:endParaRPr kumimoji="1" lang="ja-JP" altLang="en-US" sz="2800" b="1"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p:txBody>
          <a:bodyPr/>
          <a:lstStyle/>
          <a:p>
            <a:pPr marL="0" indent="0">
              <a:buNone/>
            </a:pPr>
            <a:r>
              <a:rPr kumimoji="1" lang="ja-JP" altLang="en-US" smtClean="0">
                <a:latin typeface="ＭＳ Ｐゴシック" panose="020B0600070205080204" pitchFamily="50" charset="-128"/>
                <a:ea typeface="ＭＳ Ｐゴシック" panose="020B0600070205080204" pitchFamily="50" charset="-128"/>
              </a:rPr>
              <a:t>・</a:t>
            </a:r>
            <a:r>
              <a:rPr lang="ja-JP" altLang="en-US" smtClean="0">
                <a:latin typeface="ＭＳ Ｐゴシック" panose="020B0600070205080204" pitchFamily="50" charset="-128"/>
                <a:ea typeface="ＭＳ Ｐゴシック" panose="020B0600070205080204" pitchFamily="50" charset="-128"/>
              </a:rPr>
              <a:t>２９</a:t>
            </a:r>
            <a:r>
              <a:rPr kumimoji="1" lang="ja-JP" altLang="en-US" smtClean="0">
                <a:latin typeface="ＭＳ Ｐゴシック" panose="020B0600070205080204" pitchFamily="50" charset="-128"/>
                <a:ea typeface="ＭＳ Ｐゴシック" panose="020B0600070205080204" pitchFamily="50" charset="-128"/>
              </a:rPr>
              <a:t>項目</a:t>
            </a:r>
            <a:r>
              <a:rPr kumimoji="1" lang="ja-JP" altLang="en-US" dirty="0" smtClean="0">
                <a:latin typeface="ＭＳ Ｐゴシック" panose="020B0600070205080204" pitchFamily="50" charset="-128"/>
                <a:ea typeface="ＭＳ Ｐゴシック" panose="020B0600070205080204" pitchFamily="50" charset="-128"/>
              </a:rPr>
              <a:t>を必ず経験する。</a:t>
            </a:r>
            <a:endParaRPr kumimoji="1"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a:t>
            </a:r>
            <a:r>
              <a:rPr lang="en-US" altLang="ja-JP" dirty="0" smtClean="0">
                <a:latin typeface="ＭＳ Ｐゴシック" panose="020B0600070205080204" pitchFamily="50" charset="-128"/>
                <a:ea typeface="ＭＳ Ｐゴシック" panose="020B0600070205080204" pitchFamily="50" charset="-128"/>
              </a:rPr>
              <a:t>4.</a:t>
            </a:r>
            <a:r>
              <a:rPr lang="ja-JP" altLang="en-US" dirty="0" smtClean="0">
                <a:latin typeface="ＭＳ Ｐゴシック" panose="020B0600070205080204" pitchFamily="50" charset="-128"/>
                <a:ea typeface="ＭＳ Ｐゴシック" panose="020B0600070205080204" pitchFamily="50" charset="-128"/>
              </a:rPr>
              <a:t>臨床手技」は</a:t>
            </a:r>
            <a:r>
              <a:rPr lang="ja-JP" altLang="en-US" dirty="0">
                <a:latin typeface="ＭＳ Ｐゴシック" panose="020B0600070205080204" pitchFamily="50" charset="-128"/>
                <a:ea typeface="ＭＳ Ｐゴシック" panose="020B0600070205080204" pitchFamily="50" charset="-128"/>
              </a:rPr>
              <a:t>１９</a:t>
            </a:r>
            <a:r>
              <a:rPr lang="ja-JP" altLang="en-US" dirty="0" smtClean="0">
                <a:latin typeface="ＭＳ Ｐゴシック" panose="020B0600070205080204" pitchFamily="50" charset="-128"/>
                <a:ea typeface="ＭＳ Ｐゴシック" panose="020B0600070205080204" pitchFamily="50" charset="-128"/>
              </a:rPr>
              <a:t>項目の手技を経験</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すること。</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a:t>
            </a:r>
            <a:r>
              <a:rPr lang="en-US" altLang="ja-JP" dirty="0" smtClean="0">
                <a:latin typeface="ＭＳ Ｐゴシック" panose="020B0600070205080204" pitchFamily="50" charset="-128"/>
                <a:ea typeface="ＭＳ Ｐゴシック" panose="020B0600070205080204" pitchFamily="50" charset="-128"/>
              </a:rPr>
              <a:t>5.</a:t>
            </a:r>
            <a:r>
              <a:rPr lang="ja-JP" altLang="en-US" dirty="0" smtClean="0">
                <a:latin typeface="ＭＳ Ｐゴシック" panose="020B0600070205080204" pitchFamily="50" charset="-128"/>
                <a:ea typeface="ＭＳ Ｐゴシック" panose="020B0600070205080204" pitchFamily="50" charset="-128"/>
              </a:rPr>
              <a:t>検査手技」は</a:t>
            </a:r>
            <a:r>
              <a:rPr lang="ja-JP" altLang="en-US" dirty="0">
                <a:latin typeface="ＭＳ Ｐゴシック" panose="020B0600070205080204" pitchFamily="50" charset="-128"/>
                <a:ea typeface="ＭＳ Ｐゴシック" panose="020B0600070205080204" pitchFamily="50" charset="-128"/>
              </a:rPr>
              <a:t>５</a:t>
            </a:r>
            <a:r>
              <a:rPr lang="ja-JP" altLang="en-US" dirty="0" smtClean="0">
                <a:latin typeface="ＭＳ Ｐゴシック" panose="020B0600070205080204" pitchFamily="50" charset="-128"/>
                <a:ea typeface="ＭＳ Ｐゴシック" panose="020B0600070205080204" pitchFamily="50" charset="-128"/>
              </a:rPr>
              <a:t>項目の手技を経験</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すること。</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・自己評価後、指導医に評価とサイン</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または印をもら</a:t>
            </a:r>
            <a:r>
              <a:rPr lang="ja-JP" altLang="en-US" dirty="0">
                <a:latin typeface="ＭＳ Ｐゴシック" panose="020B0600070205080204" pitchFamily="50" charset="-128"/>
                <a:ea typeface="ＭＳ Ｐゴシック" panose="020B0600070205080204" pitchFamily="50" charset="-128"/>
              </a:rPr>
              <a:t>う</a:t>
            </a:r>
            <a:r>
              <a:rPr lang="ja-JP" altLang="en-US" dirty="0" smtClean="0">
                <a:latin typeface="ＭＳ Ｐゴシック" panose="020B0600070205080204" pitchFamily="50" charset="-128"/>
                <a:ea typeface="ＭＳ Ｐゴシック" panose="020B0600070205080204" pitchFamily="50" charset="-128"/>
              </a:rPr>
              <a:t>。</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２</a:t>
            </a:r>
            <a:r>
              <a:rPr lang="ja-JP" altLang="en-US" dirty="0" smtClean="0">
                <a:latin typeface="ＭＳ Ｐゴシック" panose="020B0600070205080204" pitchFamily="50" charset="-128"/>
                <a:ea typeface="ＭＳ Ｐゴシック" panose="020B0600070205080204" pitchFamily="50" charset="-128"/>
              </a:rPr>
              <a:t>年間の研修期間を通して１部を使用する。</a:t>
            </a:r>
            <a:endParaRPr lang="en-US" altLang="ja-JP" dirty="0" smtClean="0">
              <a:latin typeface="ＭＳ Ｐゴシック" panose="020B0600070205080204" pitchFamily="50" charset="-128"/>
              <a:ea typeface="ＭＳ Ｐゴシック" panose="020B0600070205080204" pitchFamily="50" charset="-128"/>
            </a:endParaRPr>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3676236540"/>
              </p:ext>
            </p:extLst>
          </p:nvPr>
        </p:nvGraphicFramePr>
        <p:xfrm>
          <a:off x="7972426" y="271036"/>
          <a:ext cx="4091054" cy="6378963"/>
        </p:xfrm>
        <a:graphic>
          <a:graphicData uri="http://schemas.openxmlformats.org/presentationml/2006/ole">
            <mc:AlternateContent xmlns:mc="http://schemas.openxmlformats.org/markup-compatibility/2006">
              <mc:Choice xmlns:v="urn:schemas-microsoft-com:vml" Requires="v">
                <p:oleObj spid="_x0000_s6196" name="ワークシート" r:id="rId4" imgW="14973483" imgH="25088850" progId="Excel.Sheet.12">
                  <p:embed/>
                </p:oleObj>
              </mc:Choice>
              <mc:Fallback>
                <p:oleObj name="ワークシート" r:id="rId4" imgW="14973483" imgH="25088850" progId="Excel.Sheet.12">
                  <p:embed/>
                  <p:pic>
                    <p:nvPicPr>
                      <p:cNvPr id="0" name=""/>
                      <p:cNvPicPr/>
                      <p:nvPr/>
                    </p:nvPicPr>
                    <p:blipFill>
                      <a:blip r:embed="rId5"/>
                      <a:stretch>
                        <a:fillRect/>
                      </a:stretch>
                    </p:blipFill>
                    <p:spPr>
                      <a:xfrm>
                        <a:off x="7972426" y="271036"/>
                        <a:ext cx="4091054" cy="6378963"/>
                      </a:xfrm>
                      <a:prstGeom prst="rect">
                        <a:avLst/>
                      </a:prstGeom>
                      <a:ln w="19050">
                        <a:solidFill>
                          <a:schemeClr val="tx1"/>
                        </a:solidFill>
                      </a:ln>
                    </p:spPr>
                  </p:pic>
                </p:oleObj>
              </mc:Fallback>
            </mc:AlternateContent>
          </a:graphicData>
        </a:graphic>
      </p:graphicFrame>
    </p:spTree>
    <p:extLst>
      <p:ext uri="{BB962C8B-B14F-4D97-AF65-F5344CB8AC3E}">
        <p14:creationId xmlns:p14="http://schemas.microsoft.com/office/powerpoint/2010/main" val="3301437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additive="base">
                                        <p:cTn id="4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 calcmode="lin" valueType="num">
                                      <p:cBhvr additive="base">
                                        <p:cTn id="5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1654</TotalTime>
  <Words>487</Words>
  <Application>Microsoft Office PowerPoint</Application>
  <PresentationFormat>ワイド画面</PresentationFormat>
  <Paragraphs>177</Paragraphs>
  <Slides>10</Slides>
  <Notes>9</Notes>
  <HiddenSlides>0</HiddenSlides>
  <MMClips>0</MMClips>
  <ScaleCrop>false</ScaleCrop>
  <HeadingPairs>
    <vt:vector size="8" baseType="variant">
      <vt:variant>
        <vt:lpstr>使用されているフォント</vt:lpstr>
      </vt:variant>
      <vt:variant>
        <vt:i4>9</vt:i4>
      </vt:variant>
      <vt:variant>
        <vt:lpstr>テーマ</vt:lpstr>
      </vt:variant>
      <vt:variant>
        <vt:i4>1</vt:i4>
      </vt:variant>
      <vt:variant>
        <vt:lpstr>埋め込まれた OLE サーバー</vt:lpstr>
      </vt:variant>
      <vt:variant>
        <vt:i4>2</vt:i4>
      </vt:variant>
      <vt:variant>
        <vt:lpstr>スライド タイトル</vt:lpstr>
      </vt:variant>
      <vt:variant>
        <vt:i4>10</vt:i4>
      </vt:variant>
    </vt:vector>
  </HeadingPairs>
  <TitlesOfParts>
    <vt:vector size="22" baseType="lpstr">
      <vt:lpstr>HGPｺﾞｼｯｸM</vt:lpstr>
      <vt:lpstr>HG丸ｺﾞｼｯｸM-PRO</vt:lpstr>
      <vt:lpstr>ＭＳ Ｐゴシック</vt:lpstr>
      <vt:lpstr>ＭＳ ゴシック</vt:lpstr>
      <vt:lpstr>游ゴシック</vt:lpstr>
      <vt:lpstr>游ゴシック Light</vt:lpstr>
      <vt:lpstr>游明朝</vt:lpstr>
      <vt:lpstr>Arial</vt:lpstr>
      <vt:lpstr>Times New Roman</vt:lpstr>
      <vt:lpstr>Office テーマ</vt:lpstr>
      <vt:lpstr>ワークシート</vt:lpstr>
      <vt:lpstr>マクロ有効ワークシート</vt:lpstr>
      <vt:lpstr>PowerPoint プレゼンテーション</vt:lpstr>
      <vt:lpstr>臨床研修の到達目標を達成するために必要な項目</vt:lpstr>
      <vt:lpstr>Ⅰ.　研修医評価票　 　　　　　　診療科指導医からの評価</vt:lpstr>
      <vt:lpstr>Ⅱ.一般外来研修</vt:lpstr>
      <vt:lpstr>Ⅲ.研修必須項目と研修を推奨される項目の経験</vt:lpstr>
      <vt:lpstr>Ⅳ.「経験すべき症候-29症候-」の経験 　　　　　　　　　　　　　（水色の評価表）  </vt:lpstr>
      <vt:lpstr>Ⅴ.「経験すべき疾病・病態-26疾病・病態-」 　　　　　　　　　　（緑色の評価表）  </vt:lpstr>
      <vt:lpstr>Ⅵ.「経験症候/疾患の記録表」 </vt:lpstr>
      <vt:lpstr>Ⅶ.その他 　　（経験すべき診察法・検査・手技等）の経験</vt:lpstr>
      <vt:lpstr>注意事項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村雲 弘美</dc:creator>
  <cp:lastModifiedBy>村雲 弘美</cp:lastModifiedBy>
  <cp:revision>61</cp:revision>
  <cp:lastPrinted>2021-09-14T05:30:52Z</cp:lastPrinted>
  <dcterms:created xsi:type="dcterms:W3CDTF">2020-01-21T02:37:31Z</dcterms:created>
  <dcterms:modified xsi:type="dcterms:W3CDTF">2021-11-19T01:51:43Z</dcterms:modified>
</cp:coreProperties>
</file>