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B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572" y="-3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（案）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55A96-551E-4E50-9ACD-A7C0A9FF0A81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9980B-1ABB-4D09-8948-ECB1052E4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59059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（案）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15867-7A91-4BA9-B7D7-E9A70C7E17D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6EA70-AF4C-4381-88C0-D3A7EC5C28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2453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6EA70-AF4C-4381-88C0-D3A7EC5C28B7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ja-JP" altLang="en-US"/>
              <a:t>（案）</a:t>
            </a:r>
          </a:p>
        </p:txBody>
      </p:sp>
    </p:spTree>
    <p:extLst>
      <p:ext uri="{BB962C8B-B14F-4D97-AF65-F5344CB8AC3E}">
        <p14:creationId xmlns:p14="http://schemas.microsoft.com/office/powerpoint/2010/main" val="122205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714500" y="4512733"/>
            <a:ext cx="4629150" cy="2736301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714500" y="7227021"/>
            <a:ext cx="4629150" cy="19812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029716" y="1828210"/>
            <a:ext cx="3302000" cy="285750"/>
          </a:xfrm>
        </p:spPr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037952" y="6173539"/>
            <a:ext cx="5283200" cy="28803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85750" y="0"/>
            <a:ext cx="457200" cy="9906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07252" y="0"/>
            <a:ext cx="78498" cy="9906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742950" y="0"/>
            <a:ext cx="136404" cy="9906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855990" y="0"/>
            <a:ext cx="172710" cy="9906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79758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685800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40584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294980" y="0"/>
            <a:ext cx="0" cy="9906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0010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6835392" y="0"/>
            <a:ext cx="0" cy="9906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914400" y="0"/>
            <a:ext cx="57150" cy="9906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457200" y="4953000"/>
            <a:ext cx="971550" cy="1871133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982224" y="7029753"/>
            <a:ext cx="481068" cy="926501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818310" y="7945357"/>
            <a:ext cx="102870" cy="1981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248156" y="8360664"/>
            <a:ext cx="205740" cy="3962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円/楕円 24"/>
          <p:cNvSpPr/>
          <p:nvPr/>
        </p:nvSpPr>
        <p:spPr>
          <a:xfrm>
            <a:off x="1428750" y="6493933"/>
            <a:ext cx="274320" cy="528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7119236"/>
            <a:ext cx="457200" cy="747535"/>
          </a:xfrm>
        </p:spPr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257300" cy="8452202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342900" y="2311400"/>
            <a:ext cx="5600700" cy="703986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14500" y="4182533"/>
            <a:ext cx="4629150" cy="2966297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14500" y="7236883"/>
            <a:ext cx="4629150" cy="19812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028692" y="1822916"/>
            <a:ext cx="3302000" cy="285750"/>
          </a:xfrm>
        </p:spPr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038092" y="6169406"/>
            <a:ext cx="5283200" cy="28803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285750" y="0"/>
            <a:ext cx="457200" cy="9906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07252" y="0"/>
            <a:ext cx="78498" cy="9906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742950" y="0"/>
            <a:ext cx="136404" cy="9906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55990" y="0"/>
            <a:ext cx="172710" cy="9906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79758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685800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640584" y="0"/>
            <a:ext cx="0" cy="9906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294980" y="0"/>
            <a:ext cx="0" cy="9906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80010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914400" y="0"/>
            <a:ext cx="57150" cy="9906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457200" y="4953000"/>
            <a:ext cx="971550" cy="1871133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993528" y="7029753"/>
            <a:ext cx="481068" cy="926501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818310" y="7945357"/>
            <a:ext cx="102870" cy="1981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248156" y="8365067"/>
            <a:ext cx="205740" cy="3962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409280" y="6470949"/>
            <a:ext cx="274320" cy="528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6823458" y="0"/>
            <a:ext cx="0" cy="9906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7119236"/>
            <a:ext cx="457200" cy="747535"/>
          </a:xfrm>
        </p:spPr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342900" y="2311400"/>
            <a:ext cx="2743200" cy="6604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202686" y="2311400"/>
            <a:ext cx="2743200" cy="6604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5657850" cy="1651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42900" y="3412067"/>
            <a:ext cx="2743200" cy="56134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3278981" y="3412067"/>
            <a:ext cx="2743200" cy="56134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342900" y="2267373"/>
            <a:ext cx="2743200" cy="9509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3257550" y="2267373"/>
            <a:ext cx="2743200" cy="9509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6572250" y="0"/>
            <a:ext cx="0" cy="9906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8138" y="4781550"/>
            <a:ext cx="911352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109210" y="396240"/>
            <a:ext cx="1145286" cy="719836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686300" y="0"/>
            <a:ext cx="0" cy="9906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4644222" y="0"/>
            <a:ext cx="0" cy="9906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6743700" y="0"/>
            <a:ext cx="0" cy="9906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6629400" y="0"/>
            <a:ext cx="228600" cy="9906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668655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円/楕円 13"/>
          <p:cNvSpPr/>
          <p:nvPr/>
        </p:nvSpPr>
        <p:spPr>
          <a:xfrm>
            <a:off x="6117336" y="8255000"/>
            <a:ext cx="411480" cy="792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228600" y="396240"/>
            <a:ext cx="4229100" cy="9139936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572250" y="0"/>
            <a:ext cx="0" cy="9906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円/楕円 12"/>
          <p:cNvSpPr/>
          <p:nvPr/>
        </p:nvSpPr>
        <p:spPr>
          <a:xfrm>
            <a:off x="6117336" y="8255000"/>
            <a:ext cx="411480" cy="792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21850" y="4781550"/>
            <a:ext cx="911352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906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74349" y="382482"/>
            <a:ext cx="1143000" cy="71587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674370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6629400" y="0"/>
            <a:ext cx="228600" cy="9906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668655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4686300" y="0"/>
            <a:ext cx="0" cy="9906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4644222" y="0"/>
            <a:ext cx="0" cy="9906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6572250" y="0"/>
            <a:ext cx="0" cy="9906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600700" cy="1651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600700" cy="70398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4993640" y="1696024"/>
            <a:ext cx="290576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A10697-D85D-4C7D-B053-4B5D58DC4BB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4131390" y="5525236"/>
            <a:ext cx="46228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7150" y="0"/>
            <a:ext cx="0" cy="9906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743700" y="0"/>
            <a:ext cx="0" cy="9906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6629400" y="0"/>
            <a:ext cx="228600" cy="9906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6686550" y="0"/>
            <a:ext cx="0" cy="9906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円/楕円 11"/>
          <p:cNvSpPr/>
          <p:nvPr/>
        </p:nvSpPr>
        <p:spPr>
          <a:xfrm>
            <a:off x="6117336" y="8255000"/>
            <a:ext cx="411480" cy="792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096762" y="8282517"/>
            <a:ext cx="457200" cy="75285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FB015D-151C-4474-BA94-2C075C4D8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1884" y="508906"/>
            <a:ext cx="6352812" cy="127422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 b="1" dirty="0">
              <a:solidFill>
                <a:prstClr val="white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97186" y="8586713"/>
            <a:ext cx="4902278" cy="1304077"/>
          </a:xfrm>
          <a:prstGeom prst="rect">
            <a:avLst/>
          </a:prstGeom>
          <a:solidFill>
            <a:schemeClr val="bg1">
              <a:alpha val="63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422041"/>
            <a:endParaRPr kumimoji="0" lang="en-US" altLang="ja-JP" sz="1100" dirty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kumimoji="0" lang="en-US" altLang="ja-JP" sz="1100" dirty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お問合せ先 ： 浜松医科大学医学部附属病院　医事課医事係</a:t>
            </a:r>
            <a:endParaRPr kumimoji="0" lang="en-US" altLang="ja-JP" sz="1300" dirty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 </a:t>
            </a:r>
            <a:r>
              <a:rPr kumimoji="0" lang="en-US" altLang="ja-JP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TEL</a:t>
            </a:r>
            <a:r>
              <a:rPr kumimoji="0" lang="ja-JP" altLang="en-US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kumimoji="0" lang="en-US" altLang="ja-JP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053-435-2072</a:t>
            </a:r>
          </a:p>
          <a:p>
            <a:pPr defTabSz="422041"/>
            <a:r>
              <a:rPr kumimoji="0" lang="ja-JP" altLang="en-US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 </a:t>
            </a:r>
            <a:r>
              <a:rPr kumimoji="0" lang="en-US" altLang="ja-JP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E-mail</a:t>
            </a:r>
            <a:r>
              <a:rPr kumimoji="0" lang="ja-JP" altLang="en-US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kumimoji="0" lang="en-US" altLang="ja-JP" sz="1300" dirty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iji-syc@hama-med.ac.jp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23493" y="553549"/>
            <a:ext cx="6927336" cy="11849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 defTabSz="422041"/>
            <a:r>
              <a:rPr lang="ja-JP" altLang="en-US" sz="20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浜松医科大学医学部附属病院</a:t>
            </a:r>
            <a:br>
              <a:rPr lang="en-US" altLang="ja-JP" sz="36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</a:br>
            <a:r>
              <a:rPr lang="ja-JP" altLang="en-US" sz="28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第</a:t>
            </a:r>
            <a:r>
              <a:rPr lang="en-US" altLang="ja-JP" sz="28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28</a:t>
            </a:r>
            <a:r>
              <a:rPr lang="ja-JP" altLang="en-US" sz="28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回 腫瘍センター スキルアップセミナー</a:t>
            </a:r>
            <a:endParaRPr lang="en-US" altLang="ja-JP" sz="2800" b="1" spc="46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rgbClr val="947098">
                    <a:alpha val="40000"/>
                  </a:srgbClr>
                </a:glow>
              </a:effectLst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 defTabSz="422041"/>
            <a:r>
              <a:rPr lang="ja-JP" altLang="en-US" sz="2300" b="1" spc="46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rgbClr val="947098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　　　　　　　</a:t>
            </a:r>
            <a:endParaRPr lang="en-US" altLang="ja-JP" sz="2300" b="1" spc="46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rgbClr val="947098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0865" y="6069366"/>
            <a:ext cx="6633073" cy="27238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softEdge rad="76200"/>
          </a:effectLst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</a:t>
            </a:r>
            <a:endParaRPr lang="en-US" altLang="ja-JP" sz="1500" b="1" dirty="0">
              <a:ln/>
              <a:solidFill>
                <a:schemeClr val="accent3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5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会場での聴講をご希望の方</a:t>
            </a:r>
          </a:p>
          <a:p>
            <a:r>
              <a:rPr lang="ja-JP" altLang="en-US" sz="14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</a:t>
            </a:r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・申し込み不要です。</a:t>
            </a:r>
            <a:endParaRPr lang="en-US" altLang="ja-JP" sz="1400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　　　　・学内教職員は職員証を持参の上、ご来場ください。</a:t>
            </a:r>
            <a:endParaRPr lang="en-US" altLang="ja-JP" sz="1400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sz="1400" b="1" dirty="0">
              <a:ln/>
              <a:solidFill>
                <a:schemeClr val="accent3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</a:t>
            </a:r>
            <a:r>
              <a:rPr lang="en-US" altLang="ja-JP" sz="15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Zoom</a:t>
            </a:r>
            <a:r>
              <a:rPr lang="ja-JP" altLang="en-US" sz="15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ウェビナーでの視聴をご希望の方（院内外含む）</a:t>
            </a:r>
            <a:r>
              <a:rPr lang="ja-JP" altLang="en-US" sz="14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</a:t>
            </a:r>
            <a:endParaRPr lang="en-US" altLang="ja-JP" sz="1400" b="1" dirty="0">
              <a:ln/>
              <a:solidFill>
                <a:schemeClr val="accent3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</a:t>
            </a:r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・右の二次元コードよりお申し込みください。</a:t>
            </a:r>
            <a:endParaRPr lang="en-US" altLang="ja-JP" sz="1400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　　　　　受付完了後、参加</a:t>
            </a:r>
            <a:r>
              <a:rPr lang="en-US" altLang="ja-JP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URL</a:t>
            </a:r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をお送りいたします。</a:t>
            </a:r>
            <a:endParaRPr lang="en-US" altLang="ja-JP" sz="1400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sz="1400" dirty="0">
              <a:ln/>
              <a:solidFill>
                <a:schemeClr val="accent3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b="1" dirty="0">
                <a:ln/>
                <a:solidFill>
                  <a:schemeClr val="accent3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400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入室される際、氏名とメールアドレスの登録を求められましたら、</a:t>
            </a:r>
            <a:endParaRPr lang="en-US" altLang="ja-JP" sz="1400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1400" b="1" dirty="0">
                <a:ln/>
                <a:latin typeface="HGP明朝E" panose="02020900000000000000" pitchFamily="18" charset="-128"/>
                <a:ea typeface="HGP明朝E" panose="02020900000000000000" pitchFamily="18" charset="-128"/>
              </a:rPr>
              <a:t>　氏名の欄には「所属医療機関と名前」を必ずご記入いただきますようお願いいたします。</a:t>
            </a:r>
            <a:endParaRPr lang="en-US" altLang="ja-JP" sz="1400" b="1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kumimoji="0" lang="en-US" altLang="ja-JP" sz="1400" b="1" dirty="0">
              <a:ln/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6612" y="6158755"/>
            <a:ext cx="6546697" cy="266178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9DC2D9-9459-DE05-FBA1-276CFAE6955D}"/>
              </a:ext>
            </a:extLst>
          </p:cNvPr>
          <p:cNvSpPr/>
          <p:nvPr/>
        </p:nvSpPr>
        <p:spPr>
          <a:xfrm>
            <a:off x="427526" y="3229608"/>
            <a:ext cx="6286412" cy="218146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422041"/>
            <a:r>
              <a:rPr kumimoji="0" lang="ja-JP" altLang="en-US" sz="20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 </a:t>
            </a:r>
            <a:endParaRPr kumimoji="0" lang="en-US" altLang="ja-JP" sz="20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kumimoji="0" lang="en-US" altLang="ja-JP" sz="20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20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 </a:t>
            </a:r>
            <a:r>
              <a:rPr kumimoji="0" lang="ja-JP" altLang="ja-JP" sz="20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講演</a:t>
            </a:r>
            <a:endParaRPr kumimoji="0" lang="en-US" altLang="ja-JP" sz="2000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kumimoji="0" lang="en-US" altLang="ja-JP" sz="5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16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</a:t>
            </a:r>
            <a:r>
              <a:rPr kumimoji="0" lang="ja-JP" altLang="en-US" sz="25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「</a:t>
            </a:r>
            <a:r>
              <a:rPr kumimoji="0" lang="ja-JP" altLang="en-US" sz="24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複雑化するレジメン治療を</a:t>
            </a:r>
            <a:endParaRPr kumimoji="0" lang="en-US" altLang="ja-JP" sz="24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24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　患者に安全に届けるために</a:t>
            </a:r>
            <a:endParaRPr kumimoji="0" lang="en-US" altLang="ja-JP" sz="24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kumimoji="0" lang="ja-JP" altLang="en-US" sz="22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　　　　　　　</a:t>
            </a:r>
            <a:r>
              <a:rPr kumimoji="0" lang="en-US" altLang="ja-JP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〜</a:t>
            </a:r>
            <a:r>
              <a:rPr kumimoji="0" lang="ja-JP" altLang="en-US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チームで支えるがん薬物療法</a:t>
            </a:r>
            <a:r>
              <a:rPr kumimoji="0" lang="en-US" altLang="ja-JP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〜</a:t>
            </a:r>
            <a:r>
              <a:rPr kumimoji="0" lang="ja-JP" altLang="en-US" sz="25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」</a:t>
            </a:r>
            <a:endParaRPr kumimoji="0" lang="en-US" altLang="ja-JP" sz="25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kumimoji="0" lang="ja-JP" altLang="en-US" sz="800" b="1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>
              <a:lnSpc>
                <a:spcPct val="150000"/>
              </a:lnSpc>
            </a:pPr>
            <a:r>
              <a:rPr kumimoji="0" lang="ja-JP" altLang="en-US" sz="2200" b="1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　　　　薬剤部　薬剤師　坂口 健太先生</a:t>
            </a:r>
          </a:p>
          <a:p>
            <a:pPr defTabSz="422041"/>
            <a:endParaRPr lang="en-US" altLang="ja-JP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lang="en-US" altLang="ja-JP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r>
              <a:rPr lang="en-US" altLang="ja-JP" dirty="0">
                <a:solidFill>
                  <a:prstClr val="black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 </a:t>
            </a:r>
          </a:p>
          <a:p>
            <a:pPr defTabSz="422041"/>
            <a:endParaRPr lang="en-US" altLang="ja-JP" sz="1200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lang="en-US" altLang="ja-JP" sz="1200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defTabSz="422041"/>
            <a:endParaRPr lang="ja-JP" altLang="en-US" sz="1050" dirty="0">
              <a:solidFill>
                <a:prstClr val="black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F1621F3-ECBF-E7F3-6185-0A9730266118}"/>
              </a:ext>
            </a:extLst>
          </p:cNvPr>
          <p:cNvSpPr txBox="1"/>
          <p:nvPr/>
        </p:nvSpPr>
        <p:spPr>
          <a:xfrm>
            <a:off x="988313" y="1536373"/>
            <a:ext cx="5246903" cy="2200602"/>
          </a:xfrm>
          <a:prstGeom prst="rect">
            <a:avLst/>
          </a:prstGeom>
          <a:solidFill>
            <a:schemeClr val="bg1"/>
          </a:solidFill>
          <a:effectLst>
            <a:softEdge rad="76200"/>
          </a:effectLst>
        </p:spPr>
        <p:txBody>
          <a:bodyPr wrap="square" rtlCol="0">
            <a:spAutoFit/>
          </a:bodyPr>
          <a:lstStyle/>
          <a:p>
            <a:pPr defTabSz="422041"/>
            <a:r>
              <a:rPr lang="zh-TW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日　時 ： 令和</a:t>
            </a:r>
            <a:r>
              <a:rPr lang="en-US" altLang="ja-JP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8</a:t>
            </a:r>
            <a:r>
              <a:rPr lang="zh-TW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年</a:t>
            </a:r>
            <a:r>
              <a:rPr lang="en-US" altLang="ja-JP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6</a:t>
            </a:r>
            <a:r>
              <a:rPr lang="zh-TW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月</a:t>
            </a:r>
            <a:r>
              <a:rPr lang="en-US" altLang="ja-JP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10</a:t>
            </a:r>
            <a:r>
              <a:rPr lang="zh-TW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日（</a:t>
            </a:r>
            <a:r>
              <a:rPr lang="ja-JP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水</a:t>
            </a:r>
            <a:r>
              <a:rPr lang="zh-TW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）</a:t>
            </a:r>
          </a:p>
          <a:p>
            <a:pPr defTabSz="422041"/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　　　　　　　　</a:t>
            </a:r>
            <a:r>
              <a:rPr lang="en-US" altLang="ja-JP" sz="2400" dirty="0">
                <a:latin typeface="HGP明朝E" pitchFamily="18" charset="-128"/>
                <a:ea typeface="HGP明朝E" pitchFamily="18" charset="-128"/>
              </a:rPr>
              <a:t>17</a:t>
            </a:r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時</a:t>
            </a:r>
            <a:r>
              <a:rPr lang="en-US" altLang="ja-JP" sz="2400" dirty="0">
                <a:latin typeface="HGP明朝E" pitchFamily="18" charset="-128"/>
                <a:ea typeface="HGP明朝E" pitchFamily="18" charset="-128"/>
              </a:rPr>
              <a:t>30</a:t>
            </a:r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分～</a:t>
            </a:r>
            <a:r>
              <a:rPr lang="en-US" altLang="ja-JP" sz="2400" dirty="0">
                <a:latin typeface="HGP明朝E" pitchFamily="18" charset="-128"/>
                <a:ea typeface="HGP明朝E" pitchFamily="18" charset="-128"/>
              </a:rPr>
              <a:t>18</a:t>
            </a:r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時</a:t>
            </a:r>
            <a:r>
              <a:rPr lang="en-US" altLang="ja-JP" sz="2400" dirty="0">
                <a:latin typeface="HGP明朝E" pitchFamily="18" charset="-128"/>
                <a:ea typeface="HGP明朝E" pitchFamily="18" charset="-128"/>
              </a:rPr>
              <a:t>30</a:t>
            </a:r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分</a:t>
            </a:r>
            <a:endParaRPr lang="en-US" altLang="ja-JP" sz="2400" dirty="0">
              <a:latin typeface="HGP明朝E" pitchFamily="18" charset="-128"/>
              <a:ea typeface="HGP明朝E" pitchFamily="18" charset="-128"/>
            </a:endParaRPr>
          </a:p>
          <a:p>
            <a:pPr defTabSz="422041"/>
            <a:endParaRPr lang="en-US" altLang="ja-JP" sz="200" dirty="0">
              <a:latin typeface="HGP明朝E" pitchFamily="18" charset="-128"/>
              <a:ea typeface="HGP明朝E" pitchFamily="18" charset="-128"/>
            </a:endParaRPr>
          </a:p>
          <a:p>
            <a:pPr defTabSz="422041"/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会　場 ： 浜松医科大学</a:t>
            </a:r>
            <a:endParaRPr lang="en-US" altLang="ja-JP" sz="2400" dirty="0">
              <a:latin typeface="HGP明朝E" pitchFamily="18" charset="-128"/>
              <a:ea typeface="HGP明朝E" pitchFamily="18" charset="-128"/>
            </a:endParaRPr>
          </a:p>
          <a:p>
            <a:pPr defTabSz="422041"/>
            <a:r>
              <a:rPr lang="ja-JP" altLang="en-US" sz="2400" dirty="0">
                <a:latin typeface="HGP明朝E" pitchFamily="18" charset="-128"/>
                <a:ea typeface="HGP明朝E" pitchFamily="18" charset="-128"/>
              </a:rPr>
              <a:t>　　　　　　臨床講義棟 小講義室</a:t>
            </a:r>
            <a:endParaRPr lang="en-US" altLang="ja-JP" sz="2400" dirty="0">
              <a:latin typeface="HGP明朝E" pitchFamily="18" charset="-128"/>
              <a:ea typeface="HGP明朝E" pitchFamily="18" charset="-128"/>
            </a:endParaRPr>
          </a:p>
          <a:p>
            <a:pPr defTabSz="422041"/>
            <a:r>
              <a:rPr lang="ja-JP" altLang="en-US" sz="15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　　　　　　　　　　　　　　　　　　　　　　　　　</a:t>
            </a:r>
            <a:r>
              <a:rPr lang="ja-JP" altLang="en-US" sz="1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（ハイブリッド開催）</a:t>
            </a:r>
            <a:endParaRPr lang="en-US" altLang="ja-JP" sz="200" dirty="0">
              <a:solidFill>
                <a:prstClr val="black"/>
              </a:solidFill>
              <a:latin typeface="HGP明朝E" pitchFamily="18" charset="-128"/>
              <a:ea typeface="HGP明朝E" pitchFamily="18" charset="-128"/>
            </a:endParaRPr>
          </a:p>
          <a:p>
            <a:pPr defTabSz="422041"/>
            <a:r>
              <a:rPr lang="ja-JP" altLang="en-US" sz="2400" dirty="0">
                <a:solidFill>
                  <a:prstClr val="black"/>
                </a:solidFill>
                <a:latin typeface="HGP明朝E" pitchFamily="18" charset="-128"/>
                <a:ea typeface="HGP明朝E" pitchFamily="18" charset="-128"/>
              </a:rPr>
              <a:t>対象者 ： すべての医療従事者</a:t>
            </a:r>
            <a:endParaRPr lang="en-US" altLang="ja-JP" sz="2400" dirty="0">
              <a:solidFill>
                <a:prstClr val="black"/>
              </a:solidFill>
              <a:latin typeface="HGP明朝E" pitchFamily="18" charset="-128"/>
              <a:ea typeface="HGP明朝E" pitchFamily="18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D100687-842E-C97D-04F6-574578506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424" y="6361875"/>
            <a:ext cx="1981372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47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1799</TotalTime>
  <Words>216</Words>
  <Application>Microsoft Office PowerPoint</Application>
  <PresentationFormat>A4 210 x 297 mm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HGP明朝E</vt:lpstr>
      <vt:lpstr>Calibri</vt:lpstr>
      <vt:lpstr>Century Schoolbook</vt:lpstr>
      <vt:lpstr>Wingdings</vt:lpstr>
      <vt:lpstr>Wingdings 2</vt:lpstr>
      <vt:lpstr>スパイス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入部章(ＯＵ東海営部静岡がん専門二室)</dc:creator>
  <cp:lastModifiedBy>石津 祥子</cp:lastModifiedBy>
  <cp:revision>329</cp:revision>
  <cp:lastPrinted>2024-02-13T05:28:16Z</cp:lastPrinted>
  <dcterms:created xsi:type="dcterms:W3CDTF">2016-05-31T02:20:22Z</dcterms:created>
  <dcterms:modified xsi:type="dcterms:W3CDTF">2026-04-14T01:33:19Z</dcterms:modified>
</cp:coreProperties>
</file>