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2C7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58" d="100"/>
          <a:sy n="58" d="100"/>
        </p:scale>
        <p:origin x="21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3A14-9D03-4F14-A894-AF40D12835F7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A93D-81AA-415B-94B1-FD3749DCDD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8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3A14-9D03-4F14-A894-AF40D12835F7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A93D-81AA-415B-94B1-FD3749DCDD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27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3A14-9D03-4F14-A894-AF40D12835F7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A93D-81AA-415B-94B1-FD3749DCDD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15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3A14-9D03-4F14-A894-AF40D12835F7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A93D-81AA-415B-94B1-FD3749DCDD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012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3A14-9D03-4F14-A894-AF40D12835F7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A93D-81AA-415B-94B1-FD3749DCDD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15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3A14-9D03-4F14-A894-AF40D12835F7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A93D-81AA-415B-94B1-FD3749DCDD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648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3A14-9D03-4F14-A894-AF40D12835F7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A93D-81AA-415B-94B1-FD3749DCDD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048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3A14-9D03-4F14-A894-AF40D12835F7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A93D-81AA-415B-94B1-FD3749DCDD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320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3A14-9D03-4F14-A894-AF40D12835F7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A93D-81AA-415B-94B1-FD3749DCDD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417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3A14-9D03-4F14-A894-AF40D12835F7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A93D-81AA-415B-94B1-FD3749DCDD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744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3A14-9D03-4F14-A894-AF40D12835F7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A93D-81AA-415B-94B1-FD3749DCDD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57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23A14-9D03-4F14-A894-AF40D12835F7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1A93D-81AA-415B-94B1-FD3749DCDD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67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ennin@hama-med.ac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739" r="11980"/>
          <a:stretch/>
        </p:blipFill>
        <p:spPr>
          <a:xfrm>
            <a:off x="0" y="6830458"/>
            <a:ext cx="2162544" cy="2249627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56" y="921282"/>
            <a:ext cx="1038832" cy="862720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907394" y="385558"/>
            <a:ext cx="505779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20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20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　浜松医科大学医学部附属病院</a:t>
            </a:r>
            <a:endParaRPr kumimoji="1" lang="en-US" altLang="ja-JP" sz="2000" b="1" dirty="0" smtClean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専門・認定看護師連絡会主催</a:t>
            </a:r>
            <a:endParaRPr kumimoji="1" lang="en-US" altLang="ja-JP" sz="2400" b="1" dirty="0" smtClean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公開研修のご案内</a:t>
            </a:r>
            <a:endParaRPr kumimoji="1" lang="ja-JP" altLang="en-US" sz="24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31535" y="8484646"/>
            <a:ext cx="5468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+mn-ea"/>
              </a:rPr>
              <a:t>　　</a:t>
            </a:r>
            <a:r>
              <a:rPr kumimoji="1" lang="en-US" altLang="ja-JP" sz="1400" dirty="0" smtClean="0">
                <a:latin typeface="+mn-ea"/>
              </a:rPr>
              <a:t>【</a:t>
            </a:r>
            <a:r>
              <a:rPr kumimoji="1" lang="ja-JP" altLang="en-US" sz="1400" dirty="0" smtClean="0">
                <a:latin typeface="+mn-ea"/>
              </a:rPr>
              <a:t>問い合わせ</a:t>
            </a:r>
            <a:r>
              <a:rPr kumimoji="1" lang="en-US" altLang="ja-JP" sz="1400" dirty="0" smtClean="0">
                <a:latin typeface="+mn-ea"/>
              </a:rPr>
              <a:t>】</a:t>
            </a:r>
            <a:r>
              <a:rPr lang="en-US" altLang="ja-JP" sz="1400" dirty="0" smtClean="0">
                <a:latin typeface="+mn-ea"/>
              </a:rPr>
              <a:t>E-mail</a:t>
            </a:r>
            <a:r>
              <a:rPr lang="ja-JP" altLang="ja-JP" sz="1400" dirty="0">
                <a:latin typeface="+mn-ea"/>
              </a:rPr>
              <a:t>：</a:t>
            </a:r>
            <a:r>
              <a:rPr lang="en-US" altLang="ja-JP" sz="1400" dirty="0" smtClean="0">
                <a:latin typeface="+mn-ea"/>
                <a:hlinkClick r:id="rId4"/>
              </a:rPr>
              <a:t>sennin@hama-med.ac.jp</a:t>
            </a:r>
            <a:endParaRPr lang="en-US" altLang="ja-JP" sz="1400" dirty="0" smtClean="0">
              <a:latin typeface="+mn-ea"/>
            </a:endParaRPr>
          </a:p>
          <a:p>
            <a:pPr algn="ctr"/>
            <a:r>
              <a:rPr kumimoji="1" lang="ja-JP" altLang="en-US" sz="1400" dirty="0" smtClean="0">
                <a:latin typeface="+mn-ea"/>
              </a:rPr>
              <a:t>浜松</a:t>
            </a:r>
            <a:r>
              <a:rPr kumimoji="1" lang="ja-JP" altLang="en-US" sz="1400" dirty="0">
                <a:latin typeface="+mn-ea"/>
              </a:rPr>
              <a:t>医科大学医学部附属</a:t>
            </a:r>
            <a:r>
              <a:rPr kumimoji="1" lang="ja-JP" altLang="en-US" sz="1400" dirty="0" smtClean="0">
                <a:latin typeface="+mn-ea"/>
              </a:rPr>
              <a:t>病院　看護部　専門役割室</a:t>
            </a:r>
            <a:endParaRPr kumimoji="1" lang="en-US" altLang="ja-JP" sz="1400" dirty="0" smtClean="0">
              <a:latin typeface="+mn-ea"/>
            </a:endParaRPr>
          </a:p>
          <a:p>
            <a:pPr algn="ctr"/>
            <a:r>
              <a:rPr kumimoji="1" lang="en-US" altLang="ja-JP" sz="1200" dirty="0" smtClean="0">
                <a:latin typeface="+mn-ea"/>
              </a:rPr>
              <a:t>※</a:t>
            </a:r>
            <a:r>
              <a:rPr kumimoji="1" lang="ja-JP" altLang="en-US" sz="1200" dirty="0" smtClean="0">
                <a:latin typeface="+mn-ea"/>
              </a:rPr>
              <a:t>研修当日</a:t>
            </a:r>
            <a:r>
              <a:rPr kumimoji="1" lang="ja-JP" altLang="en-US" sz="1200" dirty="0" smtClean="0">
                <a:latin typeface="+mn-ea"/>
              </a:rPr>
              <a:t>の問い合わせや対応</a:t>
            </a:r>
            <a:r>
              <a:rPr kumimoji="1" lang="ja-JP" altLang="en-US" sz="1200" dirty="0" smtClean="0">
                <a:latin typeface="+mn-ea"/>
              </a:rPr>
              <a:t>は困難なため余裕を持ってご連絡ください</a:t>
            </a:r>
            <a:endParaRPr kumimoji="1" lang="en-US" altLang="ja-JP" sz="1200" dirty="0" smtClean="0">
              <a:latin typeface="+mn-ea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739" r="11980"/>
          <a:stretch/>
        </p:blipFill>
        <p:spPr>
          <a:xfrm rot="10800000">
            <a:off x="3879395" y="-1940"/>
            <a:ext cx="2978605" cy="2414169"/>
          </a:xfrm>
          <a:prstGeom prst="rect">
            <a:avLst/>
          </a:prstGeom>
        </p:spPr>
      </p:pic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076266"/>
              </p:ext>
            </p:extLst>
          </p:nvPr>
        </p:nvGraphicFramePr>
        <p:xfrm>
          <a:off x="115690" y="3149539"/>
          <a:ext cx="6573717" cy="4348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7280">
                  <a:extLst>
                    <a:ext uri="{9D8B030D-6E8A-4147-A177-3AD203B41FA5}">
                      <a16:colId xmlns:a16="http://schemas.microsoft.com/office/drawing/2014/main" val="3645541915"/>
                    </a:ext>
                  </a:extLst>
                </a:gridCol>
                <a:gridCol w="1212269">
                  <a:extLst>
                    <a:ext uri="{9D8B030D-6E8A-4147-A177-3AD203B41FA5}">
                      <a16:colId xmlns:a16="http://schemas.microsoft.com/office/drawing/2014/main" val="2408558946"/>
                    </a:ext>
                  </a:extLst>
                </a:gridCol>
                <a:gridCol w="2656173">
                  <a:extLst>
                    <a:ext uri="{9D8B030D-6E8A-4147-A177-3AD203B41FA5}">
                      <a16:colId xmlns:a16="http://schemas.microsoft.com/office/drawing/2014/main" val="4167567545"/>
                    </a:ext>
                  </a:extLst>
                </a:gridCol>
                <a:gridCol w="1917995">
                  <a:extLst>
                    <a:ext uri="{9D8B030D-6E8A-4147-A177-3AD203B41FA5}">
                      <a16:colId xmlns:a16="http://schemas.microsoft.com/office/drawing/2014/main" val="2213171753"/>
                    </a:ext>
                  </a:extLst>
                </a:gridCol>
              </a:tblGrid>
              <a:tr h="5013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研修日</a:t>
                      </a:r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申込み期間</a:t>
                      </a:r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研修名</a:t>
                      </a:r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担当講師</a:t>
                      </a:r>
                      <a:endParaRPr kumimoji="1" lang="ja-JP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9763866"/>
                  </a:ext>
                </a:extLst>
              </a:tr>
              <a:tr h="5960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／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5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10</a:t>
                      </a:r>
                      <a:r>
                        <a:rPr kumimoji="1" lang="ja-JP" altLang="en-US" sz="1200" dirty="0" smtClean="0"/>
                        <a:t>～</a:t>
                      </a:r>
                      <a:r>
                        <a:rPr kumimoji="1" lang="en-US" altLang="ja-JP" sz="1200" dirty="0" smtClean="0"/>
                        <a:t>5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医療者のメンタルヘルス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～ストレス対処法～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精神</a:t>
                      </a:r>
                      <a:r>
                        <a:rPr kumimoji="1" lang="ja-JP" altLang="en-US" sz="1400" dirty="0" smtClean="0"/>
                        <a:t>看護</a:t>
                      </a:r>
                      <a:r>
                        <a:rPr kumimoji="1" lang="en-US" altLang="ja-JP" sz="1400" dirty="0" smtClean="0"/>
                        <a:t>CNS</a:t>
                      </a:r>
                    </a:p>
                    <a:p>
                      <a:pPr algn="ctr"/>
                      <a:r>
                        <a:rPr kumimoji="1" lang="ja-JP" altLang="en-US" sz="1600" dirty="0" smtClean="0"/>
                        <a:t>花田 敦子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0994633"/>
                  </a:ext>
                </a:extLst>
              </a:tr>
              <a:tr h="5960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6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25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6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7</a:t>
                      </a:r>
                      <a:r>
                        <a:rPr kumimoji="1" lang="ja-JP" altLang="en-US" sz="1200" dirty="0" smtClean="0"/>
                        <a:t>～</a:t>
                      </a:r>
                      <a:r>
                        <a:rPr kumimoji="1" lang="en-US" altLang="ja-JP" sz="1200" dirty="0" smtClean="0"/>
                        <a:t>6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23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NPPV</a:t>
                      </a:r>
                      <a:r>
                        <a:rPr kumimoji="1" lang="ja-JP" altLang="en-US" sz="1600" dirty="0" err="1" smtClean="0"/>
                        <a:t>って</a:t>
                      </a:r>
                      <a:r>
                        <a:rPr kumimoji="1" lang="ja-JP" altLang="en-US" sz="1600" dirty="0" smtClean="0"/>
                        <a:t>何？～基礎編～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慢性呼吸器疾患看護</a:t>
                      </a:r>
                      <a:r>
                        <a:rPr kumimoji="1" lang="en-US" altLang="ja-JP" sz="1200" dirty="0" smtClean="0"/>
                        <a:t>CN</a:t>
                      </a:r>
                    </a:p>
                    <a:p>
                      <a:pPr algn="ctr"/>
                      <a:r>
                        <a:rPr kumimoji="1" lang="ja-JP" altLang="en-US" sz="1400" dirty="0" smtClean="0"/>
                        <a:t>鈴木 麻希子</a:t>
                      </a:r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ja-JP" altLang="en-US" sz="1400" dirty="0" smtClean="0"/>
                        <a:t>村松 聡子</a:t>
                      </a:r>
                      <a:endParaRPr kumimoji="1" lang="en-US" altLang="ja-JP" sz="14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7635914"/>
                  </a:ext>
                </a:extLst>
              </a:tr>
              <a:tr h="5960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8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27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8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9</a:t>
                      </a:r>
                      <a:r>
                        <a:rPr kumimoji="1" lang="ja-JP" altLang="en-US" sz="1200" dirty="0" smtClean="0"/>
                        <a:t>～</a:t>
                      </a:r>
                      <a:r>
                        <a:rPr kumimoji="1" lang="en-US" altLang="ja-JP" sz="1200" dirty="0" smtClean="0"/>
                        <a:t>8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25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脳卒中予防指導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100" dirty="0" smtClean="0"/>
                        <a:t>～生活習慣を変えてもらいたいなぁ～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脳卒中リハビリ看護</a:t>
                      </a:r>
                      <a:r>
                        <a:rPr kumimoji="1" lang="en-US" altLang="ja-JP" sz="1400" dirty="0" smtClean="0"/>
                        <a:t>CN</a:t>
                      </a:r>
                    </a:p>
                    <a:p>
                      <a:pPr algn="ctr"/>
                      <a:r>
                        <a:rPr kumimoji="1" lang="ja-JP" altLang="en-US" sz="1600" dirty="0" smtClean="0"/>
                        <a:t>望月</a:t>
                      </a:r>
                      <a:r>
                        <a:rPr kumimoji="1" lang="ja-JP" altLang="en-US" sz="1600" baseline="0" dirty="0" smtClean="0"/>
                        <a:t> 敦美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1179080"/>
                  </a:ext>
                </a:extLst>
              </a:tr>
              <a:tr h="5960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10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15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9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27</a:t>
                      </a:r>
                      <a:r>
                        <a:rPr kumimoji="1" lang="ja-JP" altLang="en-US" sz="1200" dirty="0" smtClean="0"/>
                        <a:t>～</a:t>
                      </a:r>
                      <a:r>
                        <a:rPr kumimoji="1" lang="en-US" altLang="ja-JP" sz="1200" dirty="0" smtClean="0"/>
                        <a:t>10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8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/>
                        <a:t>せん妄ハイリスク患者ってどんな人？</a:t>
                      </a:r>
                      <a:endParaRPr kumimoji="1" lang="en-US" altLang="ja-JP" sz="1600" b="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～せん妄予防からせん妄ケアまで～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認知症看護</a:t>
                      </a:r>
                      <a:r>
                        <a:rPr kumimoji="1" lang="en-US" altLang="ja-JP" sz="1400" dirty="0" smtClean="0"/>
                        <a:t>CN</a:t>
                      </a:r>
                    </a:p>
                    <a:p>
                      <a:pPr algn="ctr"/>
                      <a:r>
                        <a:rPr kumimoji="1" lang="ja-JP" altLang="en-US" sz="1600" dirty="0" smtClean="0"/>
                        <a:t>池本 理恵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4023917"/>
                  </a:ext>
                </a:extLst>
              </a:tr>
              <a:tr h="5960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12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7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11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23</a:t>
                      </a:r>
                      <a:r>
                        <a:rPr kumimoji="1" lang="ja-JP" altLang="en-US" sz="1200" dirty="0" smtClean="0"/>
                        <a:t>～</a:t>
                      </a:r>
                      <a:r>
                        <a:rPr kumimoji="1" lang="en-US" altLang="ja-JP" sz="1200" dirty="0" smtClean="0"/>
                        <a:t>12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5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透析患者さんの「食べる！」</a:t>
                      </a:r>
                      <a:endParaRPr kumimoji="1" lang="en-US" altLang="ja-JP" sz="1400" dirty="0" smtClean="0"/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～栄養はとった方がえー</a:t>
                      </a:r>
                      <a:r>
                        <a:rPr kumimoji="1" lang="ja-JP" altLang="en-US" sz="1200" dirty="0" err="1" smtClean="0"/>
                        <a:t>よ</a:t>
                      </a:r>
                      <a:r>
                        <a:rPr kumimoji="1" lang="ja-JP" altLang="en-US" sz="1200" dirty="0" smtClean="0"/>
                        <a:t>ー～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透析看護</a:t>
                      </a:r>
                      <a:r>
                        <a:rPr kumimoji="1" lang="en-US" altLang="ja-JP" sz="1200" dirty="0" smtClean="0"/>
                        <a:t>CN</a:t>
                      </a:r>
                    </a:p>
                    <a:p>
                      <a:pPr algn="ctr"/>
                      <a:r>
                        <a:rPr kumimoji="1" lang="ja-JP" altLang="en-US" sz="1600" dirty="0" smtClean="0"/>
                        <a:t>石川</a:t>
                      </a:r>
                      <a:r>
                        <a:rPr kumimoji="1" lang="ja-JP" altLang="en-US" sz="1600" baseline="0" dirty="0" smtClean="0"/>
                        <a:t> 敬子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557113"/>
                  </a:ext>
                </a:extLst>
              </a:tr>
              <a:tr h="5960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25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10</a:t>
                      </a:r>
                      <a:r>
                        <a:rPr kumimoji="1" lang="ja-JP" altLang="en-US" sz="1200" dirty="0" smtClean="0"/>
                        <a:t>～</a:t>
                      </a:r>
                      <a:r>
                        <a:rPr kumimoji="1" lang="en-US" altLang="ja-JP" sz="1200" dirty="0" smtClean="0"/>
                        <a:t>1</a:t>
                      </a:r>
                      <a:r>
                        <a:rPr kumimoji="1" lang="ja-JP" altLang="en-US" sz="1200" dirty="0" smtClean="0"/>
                        <a:t>／</a:t>
                      </a:r>
                      <a:r>
                        <a:rPr kumimoji="1" lang="en-US" altLang="ja-JP" sz="1200" dirty="0" smtClean="0"/>
                        <a:t>23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急変の予兆</a:t>
                      </a:r>
                      <a:endParaRPr kumimoji="1" lang="en-US" altLang="ja-JP" sz="1400" dirty="0" smtClean="0"/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～いち早くショックに気づくために～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救急看護</a:t>
                      </a:r>
                      <a:r>
                        <a:rPr kumimoji="1" lang="en-US" altLang="ja-JP" sz="1200" dirty="0" smtClean="0"/>
                        <a:t>CN</a:t>
                      </a:r>
                    </a:p>
                    <a:p>
                      <a:pPr algn="ctr"/>
                      <a:r>
                        <a:rPr kumimoji="1" lang="ja-JP" altLang="en-US" sz="1600" dirty="0" smtClean="0"/>
                        <a:t>長谷川</a:t>
                      </a:r>
                      <a:r>
                        <a:rPr kumimoji="1" lang="ja-JP" altLang="en-US" sz="1600" baseline="0" dirty="0" smtClean="0"/>
                        <a:t> 桃子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0160377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295925" y="7725869"/>
            <a:ext cx="4562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dirty="0" smtClean="0">
                <a:solidFill>
                  <a:srgbClr val="FF0000"/>
                </a:solidFill>
              </a:rPr>
              <a:t>各研修時間は</a:t>
            </a:r>
            <a:r>
              <a:rPr kumimoji="1" lang="en-US" altLang="ja-JP" dirty="0" smtClean="0">
                <a:solidFill>
                  <a:srgbClr val="FF0000"/>
                </a:solidFill>
              </a:rPr>
              <a:t>17</a:t>
            </a:r>
            <a:r>
              <a:rPr kumimoji="1" lang="ja-JP" altLang="en-US" dirty="0">
                <a:solidFill>
                  <a:srgbClr val="FF0000"/>
                </a:solidFill>
              </a:rPr>
              <a:t>：</a:t>
            </a:r>
            <a:r>
              <a:rPr kumimoji="1" lang="en-US" altLang="ja-JP" dirty="0">
                <a:solidFill>
                  <a:srgbClr val="FF0000"/>
                </a:solidFill>
              </a:rPr>
              <a:t>30</a:t>
            </a:r>
            <a:r>
              <a:rPr kumimoji="1" lang="ja-JP" altLang="en-US" dirty="0">
                <a:solidFill>
                  <a:srgbClr val="FF0000"/>
                </a:solidFill>
              </a:rPr>
              <a:t>～</a:t>
            </a:r>
            <a:r>
              <a:rPr kumimoji="1" lang="en-US" altLang="ja-JP" dirty="0">
                <a:solidFill>
                  <a:srgbClr val="FF0000"/>
                </a:solidFill>
              </a:rPr>
              <a:t>18</a:t>
            </a:r>
            <a:r>
              <a:rPr kumimoji="1" lang="ja-JP" altLang="en-US" dirty="0">
                <a:solidFill>
                  <a:srgbClr val="FF0000"/>
                </a:solidFill>
              </a:rPr>
              <a:t>：</a:t>
            </a:r>
            <a:r>
              <a:rPr kumimoji="1" lang="en-US" altLang="ja-JP" dirty="0" smtClean="0">
                <a:solidFill>
                  <a:srgbClr val="FF0000"/>
                </a:solidFill>
              </a:rPr>
              <a:t>30</a:t>
            </a:r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dirty="0" smtClean="0">
                <a:solidFill>
                  <a:srgbClr val="FF0000"/>
                </a:solidFill>
              </a:rPr>
              <a:t>申込み期限は各締め切り日の</a:t>
            </a:r>
            <a:r>
              <a:rPr kumimoji="1" lang="en-US" altLang="ja-JP" dirty="0" smtClean="0">
                <a:solidFill>
                  <a:srgbClr val="FF0000"/>
                </a:solidFill>
              </a:rPr>
              <a:t>8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：</a:t>
            </a:r>
            <a:r>
              <a:rPr kumimoji="1" lang="en-US" altLang="ja-JP" dirty="0" smtClean="0">
                <a:solidFill>
                  <a:srgbClr val="FF0000"/>
                </a:solidFill>
              </a:rPr>
              <a:t>00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まで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9656" y="2134805"/>
            <a:ext cx="62707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今年度の研修は</a:t>
            </a:r>
            <a:r>
              <a:rPr kumimoji="1" lang="en-US" altLang="ja-JP" dirty="0" smtClean="0"/>
              <a:t>ZOOM</a:t>
            </a:r>
            <a:r>
              <a:rPr kumimoji="1" lang="ja-JP" altLang="en-US" dirty="0" smtClean="0"/>
              <a:t>を利用した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配信とします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詳細については、各施設に送付した「申込み手順・方法」又は当院ホームページをご確認ください</a:t>
            </a:r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272095" y="2059931"/>
            <a:ext cx="6260905" cy="996269"/>
          </a:xfrm>
          <a:prstGeom prst="round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619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797</TotalTime>
  <Words>238</Words>
  <Application>Microsoft Office PowerPoint</Application>
  <PresentationFormat>画面に合わせる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浜松医科大学医学部附属病院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huh</dc:creator>
  <cp:lastModifiedBy>huh</cp:lastModifiedBy>
  <cp:revision>125</cp:revision>
  <cp:lastPrinted>2021-04-01T06:54:54Z</cp:lastPrinted>
  <dcterms:created xsi:type="dcterms:W3CDTF">2018-03-14T07:34:50Z</dcterms:created>
  <dcterms:modified xsi:type="dcterms:W3CDTF">2021-04-01T06:58:55Z</dcterms:modified>
</cp:coreProperties>
</file>