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4"/>
    <p:sldMasterId id="2147483858" r:id="rId5"/>
    <p:sldMasterId id="2147483870" r:id="rId6"/>
    <p:sldMasterId id="2147483882" r:id="rId7"/>
  </p:sldMasterIdLst>
  <p:notesMasterIdLst>
    <p:notesMasterId r:id="rId9"/>
  </p:notesMasterIdLst>
  <p:sldIdLst>
    <p:sldId id="262" r:id="rId8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FAC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/>
    <p:restoredTop sz="96296"/>
  </p:normalViewPr>
  <p:slideViewPr>
    <p:cSldViewPr snapToGrid="0" snapToObjects="1">
      <p:cViewPr varScale="1">
        <p:scale>
          <a:sx n="123" d="100"/>
          <a:sy n="123" d="100"/>
        </p:scale>
        <p:origin x="12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91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E3361-2692-3943-826C-5DA8398E09FE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D7A28-9A31-7B4F-8D61-44779364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47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83968" y="2629568"/>
            <a:ext cx="7624064" cy="1067816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正方形/長方形 7"/>
          <p:cNvSpPr/>
          <p:nvPr userDrawn="1"/>
        </p:nvSpPr>
        <p:spPr>
          <a:xfrm flipV="1">
            <a:off x="0" y="6572992"/>
            <a:ext cx="12192000" cy="285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3CA379-8B88-4586-81D7-3FA5E4192C4F}"/>
              </a:ext>
            </a:extLst>
          </p:cNvPr>
          <p:cNvSpPr txBox="1"/>
          <p:nvPr userDrawn="1"/>
        </p:nvSpPr>
        <p:spPr>
          <a:xfrm>
            <a:off x="77893" y="6706769"/>
            <a:ext cx="5889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/>
            <a:r>
              <a:rPr kumimoji="1" lang="ja-JP" altLang="en-US" sz="900" b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アムジェン株式会社／アステラス製薬株式会社 </a:t>
            </a:r>
            <a:r>
              <a:rPr lang="ja-JP" altLang="en-US" sz="900" b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作成</a:t>
            </a:r>
            <a:endParaRPr lang="en-US" altLang="ja-JP" sz="900" b="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版管理番号ラベル">
            <a:extLst>
              <a:ext uri="{FF2B5EF4-FFF2-40B4-BE49-F238E27FC236}">
                <a16:creationId xmlns:a16="http://schemas.microsoft.com/office/drawing/2014/main" id="{74E5B33E-B5A7-4F75-9E67-5097D090CF2D}"/>
              </a:ext>
            </a:extLst>
          </p:cNvPr>
          <p:cNvSpPr txBox="1"/>
          <p:nvPr userDrawn="1"/>
        </p:nvSpPr>
        <p:spPr>
          <a:xfrm>
            <a:off x="9942475" y="0"/>
            <a:ext cx="2249525" cy="159018"/>
          </a:xfrm>
          <a:prstGeom prst="rect">
            <a:avLst/>
          </a:prstGeom>
          <a:noFill/>
          <a:ln>
            <a:noFill/>
            <a:prstDash val="sysDash"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25400" tIns="25400" rIns="25400" bIns="25400" rtlCol="0">
            <a:spAutoFit/>
          </a:bodyPr>
          <a:lstStyle/>
          <a:p>
            <a:pPr algn="ctr"/>
            <a:r>
              <a:rPr lang="en-US" altLang="ja-JP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ROM213038IS1</a:t>
            </a:r>
            <a:r>
              <a:rPr lang="ja-JP" altLang="en-US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（</a:t>
            </a:r>
            <a:r>
              <a:rPr lang="en-US" altLang="ja-JP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2021</a:t>
            </a:r>
            <a:r>
              <a:rPr lang="ja-JP" altLang="en-US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年</a:t>
            </a:r>
            <a:r>
              <a:rPr lang="en-US" altLang="ja-JP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9</a:t>
            </a:r>
            <a:r>
              <a:rPr lang="ja-JP" altLang="en-US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月作成）</a:t>
            </a:r>
          </a:p>
        </p:txBody>
      </p:sp>
    </p:spTree>
    <p:extLst>
      <p:ext uri="{BB962C8B-B14F-4D97-AF65-F5344CB8AC3E}">
        <p14:creationId xmlns:p14="http://schemas.microsoft.com/office/powerpoint/2010/main" val="114382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52078"/>
            <a:ext cx="11176000" cy="49439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>
          <a:xfrm>
            <a:off x="593344" y="6437377"/>
            <a:ext cx="2844800" cy="320675"/>
          </a:xfrm>
          <a:prstGeom prst="rect">
            <a:avLst/>
          </a:prstGeom>
        </p:spPr>
        <p:txBody>
          <a:bodyPr/>
          <a:lstStyle/>
          <a:p>
            <a:fld id="{ECB0CF9A-434B-4094-9FF7-BB31218417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3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99" y="2438400"/>
            <a:ext cx="7924801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C07168-72E5-4FED-8628-523F8E91D9D4}"/>
              </a:ext>
            </a:extLst>
          </p:cNvPr>
          <p:cNvSpPr txBox="1"/>
          <p:nvPr userDrawn="1"/>
        </p:nvSpPr>
        <p:spPr>
          <a:xfrm>
            <a:off x="77893" y="6706769"/>
            <a:ext cx="5889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/>
            <a:r>
              <a:rPr kumimoji="1" lang="ja-JP" altLang="en-US" sz="900" b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アムジェン株式会社／アステラス製薬株式会社 </a:t>
            </a:r>
            <a:r>
              <a:rPr lang="ja-JP" altLang="en-US" sz="900" b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作成</a:t>
            </a:r>
            <a:endParaRPr lang="en-US" altLang="ja-JP" sz="900" b="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版管理番号ラベル">
            <a:extLst>
              <a:ext uri="{FF2B5EF4-FFF2-40B4-BE49-F238E27FC236}">
                <a16:creationId xmlns:a16="http://schemas.microsoft.com/office/drawing/2014/main" id="{7B0089BF-9919-4F61-8B28-FAB3D60D43EC}"/>
              </a:ext>
            </a:extLst>
          </p:cNvPr>
          <p:cNvSpPr txBox="1"/>
          <p:nvPr userDrawn="1"/>
        </p:nvSpPr>
        <p:spPr>
          <a:xfrm>
            <a:off x="9942475" y="0"/>
            <a:ext cx="2249525" cy="159018"/>
          </a:xfrm>
          <a:prstGeom prst="rect">
            <a:avLst/>
          </a:prstGeom>
          <a:noFill/>
          <a:ln>
            <a:noFill/>
            <a:prstDash val="sysDash"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25400" tIns="25400" rIns="25400" bIns="25400" rtlCol="0">
            <a:spAutoFit/>
          </a:bodyPr>
          <a:lstStyle/>
          <a:p>
            <a:pPr algn="ctr"/>
            <a:r>
              <a:rPr lang="en-US" altLang="ja-JP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ROM213038IS1</a:t>
            </a:r>
            <a:r>
              <a:rPr lang="ja-JP" altLang="en-US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（</a:t>
            </a:r>
            <a:r>
              <a:rPr lang="en-US" altLang="ja-JP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2021</a:t>
            </a:r>
            <a:r>
              <a:rPr lang="ja-JP" altLang="en-US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年</a:t>
            </a:r>
            <a:r>
              <a:rPr lang="en-US" altLang="ja-JP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9</a:t>
            </a:r>
            <a:r>
              <a:rPr lang="ja-JP" altLang="en-US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月作成）</a:t>
            </a:r>
          </a:p>
        </p:txBody>
      </p:sp>
    </p:spTree>
    <p:extLst>
      <p:ext uri="{BB962C8B-B14F-4D97-AF65-F5344CB8AC3E}">
        <p14:creationId xmlns:p14="http://schemas.microsoft.com/office/powerpoint/2010/main" val="3210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0D88B-1414-234C-8FE2-9C3B6A353646}" type="datetime1">
              <a:rPr lang="ja-JP" altLang="en-US" smtClean="0"/>
              <a:t>2025/6/12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2014.4.17 JSR in 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7C29BA-07DA-7A45-96FE-2FEB6FB8948E}" type="datetime1">
              <a:rPr lang="ja-JP" altLang="en-US" smtClean="0"/>
              <a:t>2025/6/12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2014.4.17 JSR in 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EED0-E69D-4036-95DD-2158ECAA483A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5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5E01BF-7F4B-B842-BD11-E99DD58871DB}" type="datetime1">
              <a:rPr lang="ja-JP" altLang="en-US" smtClean="0"/>
              <a:t>2025/6/12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2014.4.17 JSR in 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63D29-EC60-4F56-B1A1-A0BEC2D47A79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480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88095-C7EF-F641-B275-A60D72AF2631}" type="datetime1">
              <a:rPr lang="ja-JP" altLang="en-US" smtClean="0"/>
              <a:t>2025/6/12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2014.4.17 JSR in Kyoto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3A183-BD56-42FA-A56D-6C75F0A60D56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2360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A59C5-61C6-014F-BAE4-3C5101834A8E}" type="datetime1">
              <a:rPr lang="ja-JP" altLang="en-US" smtClean="0"/>
              <a:t>2025/6/12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2014.4.17 JSR in Kyoto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B6A2-2C8A-4B90-82C3-F9F393BE1A79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900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FFF19-915B-E54C-AB85-6B4A4026BDBE}" type="datetime1">
              <a:rPr lang="ja-JP" altLang="en-US" smtClean="0"/>
              <a:t>2025/6/12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2014.4.17 JSR in Kyoto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EED0-E69D-4036-95DD-2158ECAA483A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9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3FAC5-2A89-A041-80D5-79A0D1A14FB2}" type="datetime1">
              <a:rPr lang="ja-JP" altLang="en-US" smtClean="0"/>
              <a:t>2025/6/12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2014.4.17 JSR in Kyoto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EED0-E69D-4036-95DD-2158ECAA483A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77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E9FE5-EC9A-2C48-9365-D196F5AD363B}" type="datetime1">
              <a:rPr lang="ja-JP" altLang="en-US" smtClean="0"/>
              <a:t>2025/6/12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2014.4.17 JSR in Kyoto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6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435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83968" y="2629568"/>
            <a:ext cx="7624064" cy="1067816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正方形/長方形 7"/>
          <p:cNvSpPr/>
          <p:nvPr userDrawn="1"/>
        </p:nvSpPr>
        <p:spPr>
          <a:xfrm flipV="1">
            <a:off x="0" y="6572992"/>
            <a:ext cx="12192000" cy="285008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BE4477-42E5-457F-9F7D-43E5DC1869FC}"/>
              </a:ext>
            </a:extLst>
          </p:cNvPr>
          <p:cNvSpPr txBox="1"/>
          <p:nvPr userDrawn="1"/>
        </p:nvSpPr>
        <p:spPr>
          <a:xfrm>
            <a:off x="77893" y="6706769"/>
            <a:ext cx="5889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/>
            <a:r>
              <a:rPr kumimoji="1" lang="ja-JP" altLang="en-US" sz="900" b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アムジェン株式会社／アステラス製薬株式会社 </a:t>
            </a:r>
            <a:r>
              <a:rPr lang="ja-JP" altLang="en-US" sz="900" b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作成</a:t>
            </a:r>
            <a:endParaRPr lang="en-US" altLang="ja-JP" sz="900" b="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版管理番号ラベル">
            <a:extLst>
              <a:ext uri="{FF2B5EF4-FFF2-40B4-BE49-F238E27FC236}">
                <a16:creationId xmlns:a16="http://schemas.microsoft.com/office/drawing/2014/main" id="{BB7896E3-8271-4A36-B980-1DC7C82CD24B}"/>
              </a:ext>
            </a:extLst>
          </p:cNvPr>
          <p:cNvSpPr txBox="1"/>
          <p:nvPr userDrawn="1"/>
        </p:nvSpPr>
        <p:spPr>
          <a:xfrm>
            <a:off x="9942475" y="0"/>
            <a:ext cx="2249525" cy="159018"/>
          </a:xfrm>
          <a:prstGeom prst="rect">
            <a:avLst/>
          </a:prstGeom>
          <a:noFill/>
          <a:ln>
            <a:noFill/>
            <a:prstDash val="sysDash"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25400" tIns="25400" rIns="25400" bIns="25400" rtlCol="0">
            <a:spAutoFit/>
          </a:bodyPr>
          <a:lstStyle/>
          <a:p>
            <a:pPr algn="ctr"/>
            <a:r>
              <a:rPr lang="en-US" altLang="ja-JP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ROM213038IS1</a:t>
            </a:r>
            <a:r>
              <a:rPr lang="ja-JP" altLang="en-US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（</a:t>
            </a:r>
            <a:r>
              <a:rPr lang="en-US" altLang="ja-JP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2021</a:t>
            </a:r>
            <a:r>
              <a:rPr lang="ja-JP" altLang="en-US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年</a:t>
            </a:r>
            <a:r>
              <a:rPr lang="en-US" altLang="ja-JP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9</a:t>
            </a:r>
            <a:r>
              <a:rPr lang="ja-JP" altLang="en-US" sz="700" dirty="0">
                <a:solidFill>
                  <a:schemeClr val="bg1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月作成）</a:t>
            </a:r>
          </a:p>
        </p:txBody>
      </p:sp>
    </p:spTree>
    <p:extLst>
      <p:ext uri="{BB962C8B-B14F-4D97-AF65-F5344CB8AC3E}">
        <p14:creationId xmlns:p14="http://schemas.microsoft.com/office/powerpoint/2010/main" val="1207579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DF96A-DABC-6342-B42D-F7231D7CED63}" type="datetime1">
              <a:rPr lang="ja-JP" altLang="en-US" smtClean="0"/>
              <a:t>2025/6/12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2014.4.17 JSR in Kyoto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CFEA5-F2A7-4CE5-BB65-FFA7BB9B84CA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5604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55F0D-DD8B-7840-9CBB-4EDB91587FB0}" type="datetime1">
              <a:rPr lang="ja-JP" altLang="en-US" smtClean="0"/>
              <a:t>2025/6/12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2014.4.17 JSR in 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0D776-671A-414A-BAF8-3D9F834DDFBC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679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BA3E1-D03C-6E4D-8A8C-B074BC19FAF5}" type="datetime1">
              <a:rPr lang="ja-JP" altLang="en-US" smtClean="0"/>
              <a:t>2025/6/12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2014.4.17 JSR in 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0D776-671A-414A-BAF8-3D9F834DDFBC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4790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0D88B-1414-234C-8FE2-9C3B6A3536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2014.4.17 JSR in Kyoto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84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7C29BA-07DA-7A45-96FE-2FEB6FB8948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2014.4.17 JSR in Kyoto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FDD73-2807-4240-A97D-6E85EDD4146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40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5E01BF-7F4B-B842-BD11-E99DD58871D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2014.4.17 JSR in Kyoto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63D29-EC60-4F56-B1A1-A0BEC2D47A7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27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88095-C7EF-F641-B275-A60D72AF263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2014.4.17 JSR in Kyoto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3A183-BD56-42FA-A56D-6C75F0A60D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7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A59C5-61C6-014F-BAE4-3C5101834A8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2014.4.17 JSR in Kyoto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B6A2-2C8A-4B90-82C3-F9F393BE1A7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25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FFF19-915B-E54C-AB85-6B4A4026BDB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2014.4.17 JSR in Kyoto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FE0D9-EA08-49CA-B4BC-696E6399803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50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3FAC5-2A89-A041-80D5-79A0D1A14FB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2014.4.17 JSR in Kyoto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A3D32-0459-4041-A756-4A7C2E37DF3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9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93344" y="6437377"/>
            <a:ext cx="2844800" cy="320675"/>
          </a:xfrm>
          <a:prstGeom prst="rect">
            <a:avLst/>
          </a:prstGeom>
        </p:spPr>
        <p:txBody>
          <a:bodyPr/>
          <a:lstStyle/>
          <a:p>
            <a:fld id="{39EAEED0-E69D-4036-95DD-2158ECAA483A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04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E9FE5-EC9A-2C48-9365-D196F5AD363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2014.4.17 JSR in Kyoto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37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DF96A-DABC-6342-B42D-F7231D7CED6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2014.4.17 JSR in Kyoto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CFEA5-F2A7-4CE5-BB65-FFA7BB9B84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06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55F0D-DD8B-7840-9CBB-4EDB91587FB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2014.4.17 JSR in Kyoto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0D776-671A-414A-BAF8-3D9F834DDFB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14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BA3E1-D03C-6E4D-8A8C-B074BC19FAF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2014.4.17 JSR in Kyoto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0D776-671A-414A-BAF8-3D9F834DDFB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24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DDBD7-CC90-4540-ABDA-8D5CDEC0D839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6FCC-BBEC-45B5-90D3-31330917AFA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9541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75054-FAB1-9A42-ACEF-C00B583625E7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FDD73-2807-4240-A97D-6E85EDD4146D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709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2EE16-91D3-124A-8BA1-7BDD13B49DA7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63D29-EC60-4F56-B1A1-A0BEC2D47A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25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4691B-CA4F-964F-9246-5EF5611E046D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3A183-BD56-42FA-A56D-6C75F0A60D5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114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5E14E7-E0F8-574C-9DFD-518FFFC4B8A4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B6A2-2C8A-4B90-82C3-F9F393BE1A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573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7777D-0356-DC47-9DE5-D288DF1A5E46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FE0D9-EA08-49CA-B4BC-696E6399803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638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593344" y="6437377"/>
            <a:ext cx="2844800" cy="320675"/>
          </a:xfrm>
          <a:prstGeom prst="rect">
            <a:avLst/>
          </a:prstGeom>
        </p:spPr>
        <p:txBody>
          <a:bodyPr/>
          <a:lstStyle/>
          <a:p>
            <a:fld id="{39EAEED0-E69D-4036-95DD-2158ECAA483A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00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5DE00D-A086-8049-8F34-7C140D28CF21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A3D32-0459-4041-A756-4A7C2E37DF3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759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CF790-DC1B-E044-B747-1882FD3DAF3D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0D776-671A-414A-BAF8-3D9F834DD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743994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pPr>
              <a:defRPr/>
            </a:pPr>
            <a:fld id="{34BBBC57-6DA4-4447-A52A-6C8273BDEA8B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pPr>
              <a:defRPr/>
            </a:pPr>
            <a:fld id="{4A9CFEA5-F2A7-4CE5-BB65-FFA7BB9B84CA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313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CF790-DC1B-E044-B747-1882FD3DAF3D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0D776-671A-414A-BAF8-3D9F834DD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645102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CF790-DC1B-E044-B747-1882FD3DAF3D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0D776-671A-414A-BAF8-3D9F834DD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5661121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CF790-DC1B-E044-B747-1882FD3DAF3D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0D776-671A-414A-BAF8-3D9F834DD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126390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CF790-DC1B-E044-B747-1882FD3DAF3D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0D776-671A-414A-BAF8-3D9F834DD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560742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CF790-DC1B-E044-B747-1882FD3DAF3D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0D776-671A-414A-BAF8-3D9F834DD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189700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CF790-DC1B-E044-B747-1882FD3DAF3D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0D776-671A-414A-BAF8-3D9F834DD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71396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CF790-DC1B-E044-B747-1882FD3DAF3D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0D776-671A-414A-BAF8-3D9F834DDFB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524106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593344" y="6437377"/>
            <a:ext cx="2844800" cy="320675"/>
          </a:xfrm>
          <a:prstGeom prst="rect">
            <a:avLst/>
          </a:prstGeom>
        </p:spPr>
        <p:txBody>
          <a:bodyPr/>
          <a:lstStyle/>
          <a:p>
            <a:fld id="{39EAEED0-E69D-4036-95DD-2158ECAA483A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99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4EF80-5E53-3346-895A-030C9B3FCC33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</a:rPr>
              <a:t>H. Arima                                                                      Hamamatsu University School of Medicine 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4D331-A690-4E9F-BA3F-5DCE776BEC15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10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8769F5-3A75-4506-9A54-BB719BD009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78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363200" cy="69805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400">
                <a:latin typeface="+mn-ea"/>
                <a:ea typeface="+mn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" y="6583680"/>
            <a:ext cx="2844800" cy="274320"/>
          </a:xfrm>
          <a:prstGeom prst="rect">
            <a:avLst/>
          </a:prstGeom>
        </p:spPr>
        <p:txBody>
          <a:bodyPr/>
          <a:lstStyle/>
          <a:p>
            <a:fld id="{6BC7FEB3-BFB7-44CA-B4F0-1FFC6991CB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8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93344" y="6437377"/>
            <a:ext cx="2844800" cy="320675"/>
          </a:xfrm>
          <a:prstGeom prst="rect">
            <a:avLst/>
          </a:prstGeom>
        </p:spPr>
        <p:txBody>
          <a:bodyPr/>
          <a:lstStyle/>
          <a:p>
            <a:fld id="{ECB0CF9A-434B-4094-9FF7-BB312184179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1"/>
          </p:nvPr>
        </p:nvSpPr>
        <p:spPr>
          <a:xfrm>
            <a:off x="863600" y="1066800"/>
            <a:ext cx="10464800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15900" indent="-215900">
              <a:spcBef>
                <a:spcPts val="25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n"/>
              <a:defRPr sz="15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047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943798"/>
            <a:ext cx="12192000" cy="72000"/>
          </a:xfrm>
          <a:prstGeom prst="rect">
            <a:avLst/>
          </a:prstGeom>
          <a:solidFill>
            <a:srgbClr val="425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69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2885" y="1133856"/>
            <a:ext cx="10949515" cy="53177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7" name="Straight Connector 10"/>
          <p:cNvCxnSpPr/>
          <p:nvPr/>
        </p:nvCxnSpPr>
        <p:spPr>
          <a:xfrm flipH="1">
            <a:off x="0" y="943798"/>
            <a:ext cx="12192003" cy="0"/>
          </a:xfrm>
          <a:prstGeom prst="line">
            <a:avLst/>
          </a:prstGeom>
          <a:ln w="28575">
            <a:solidFill>
              <a:srgbClr val="FF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3450FA-EEBE-45FC-9BD5-DC1A26443E2B}"/>
              </a:ext>
            </a:extLst>
          </p:cNvPr>
          <p:cNvSpPr txBox="1"/>
          <p:nvPr userDrawn="1"/>
        </p:nvSpPr>
        <p:spPr>
          <a:xfrm>
            <a:off x="77893" y="6706769"/>
            <a:ext cx="5889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/>
            <a:r>
              <a:rPr kumimoji="1" lang="ja-JP" altLang="en-US" sz="900" b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アムジェン株式会社／</a:t>
            </a:r>
            <a:r>
              <a:rPr kumimoji="1" lang="ja-JP" altLang="en-US" sz="900" b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アステラス製薬株式会社 </a:t>
            </a:r>
            <a:r>
              <a:rPr lang="ja-JP" altLang="en-US" sz="900" b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作成</a:t>
            </a:r>
            <a:endParaRPr lang="en-US" altLang="ja-JP" sz="900" b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版管理番号ラベル">
            <a:extLst>
              <a:ext uri="{FF2B5EF4-FFF2-40B4-BE49-F238E27FC236}">
                <a16:creationId xmlns:a16="http://schemas.microsoft.com/office/drawing/2014/main" id="{0C42CDEF-1A01-4A46-B05E-7BF459E8FAF8}"/>
              </a:ext>
            </a:extLst>
          </p:cNvPr>
          <p:cNvSpPr txBox="1"/>
          <p:nvPr userDrawn="1"/>
        </p:nvSpPr>
        <p:spPr>
          <a:xfrm>
            <a:off x="9942475" y="0"/>
            <a:ext cx="2249525" cy="159018"/>
          </a:xfrm>
          <a:prstGeom prst="rect">
            <a:avLst/>
          </a:prstGeom>
          <a:noFill/>
          <a:ln>
            <a:noFill/>
            <a:prstDash val="sysDash"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25400" tIns="25400" rIns="25400" bIns="25400" rtlCol="0">
            <a:spAutoFit/>
          </a:bodyPr>
          <a:lstStyle/>
          <a:p>
            <a:pPr algn="ctr"/>
            <a:r>
              <a:rPr lang="en-US" altLang="ja-JP" sz="700" dirty="0">
                <a:solidFill>
                  <a:srgbClr val="000000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ROM213038IS1</a:t>
            </a:r>
            <a:r>
              <a:rPr lang="ja-JP" altLang="en-US" sz="700" dirty="0">
                <a:solidFill>
                  <a:srgbClr val="000000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（</a:t>
            </a:r>
            <a:r>
              <a:rPr lang="en-US" altLang="ja-JP" sz="700" dirty="0">
                <a:solidFill>
                  <a:srgbClr val="000000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2021</a:t>
            </a:r>
            <a:r>
              <a:rPr lang="ja-JP" altLang="nl-NL" sz="700" dirty="0">
                <a:solidFill>
                  <a:srgbClr val="000000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年</a:t>
            </a:r>
            <a:r>
              <a:rPr lang="nl-NL" altLang="ja-JP" sz="700" dirty="0">
                <a:solidFill>
                  <a:srgbClr val="000000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9</a:t>
            </a:r>
            <a:r>
              <a:rPr lang="ja-JP" altLang="nl-NL" sz="700" dirty="0">
                <a:solidFill>
                  <a:srgbClr val="000000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月作成</a:t>
            </a:r>
            <a:r>
              <a:rPr lang="ja-JP" altLang="en-US" sz="700" dirty="0">
                <a:solidFill>
                  <a:srgbClr val="000000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）</a:t>
            </a:r>
            <a:endParaRPr kumimoji="1" lang="ja-JP" altLang="en-US" sz="700" dirty="0">
              <a:solidFill>
                <a:srgbClr val="000000"/>
              </a:solidFill>
              <a:latin typeface="Arial" panose="020B0604020202020204" pitchFamily="34" charset="0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26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C75B68-EDA9-894F-AA13-94674FC1143A}" type="datetime1">
              <a:rPr lang="ja-JP" altLang="en-US" smtClean="0"/>
              <a:t>2025/6/12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2014.4.17 JSR in 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10D776-671A-414A-BAF8-3D9F834DDFBC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66BA85-75C2-2405-16C1-EF83F3951BF7}"/>
              </a:ext>
            </a:extLst>
          </p:cNvPr>
          <p:cNvSpPr txBox="1"/>
          <p:nvPr userDrawn="1"/>
        </p:nvSpPr>
        <p:spPr>
          <a:xfrm>
            <a:off x="77893" y="6706769"/>
            <a:ext cx="5889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/>
            <a:r>
              <a:rPr kumimoji="1" lang="ja-JP" altLang="en-US" sz="900" b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アムジェン株式会社／</a:t>
            </a:r>
            <a:r>
              <a:rPr kumimoji="1" lang="ja-JP" altLang="en-US" sz="900" b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アステラス製薬株式会社 </a:t>
            </a:r>
            <a:r>
              <a:rPr lang="ja-JP" altLang="en-US" sz="900" b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作成</a:t>
            </a:r>
            <a:endParaRPr lang="en-US" altLang="ja-JP" sz="900" b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版管理番号ラベル">
            <a:extLst>
              <a:ext uri="{FF2B5EF4-FFF2-40B4-BE49-F238E27FC236}">
                <a16:creationId xmlns:a16="http://schemas.microsoft.com/office/drawing/2014/main" id="{BC2040DE-4B1C-E03C-F8CA-A606FAF3F8DD}"/>
              </a:ext>
            </a:extLst>
          </p:cNvPr>
          <p:cNvSpPr txBox="1"/>
          <p:nvPr userDrawn="1"/>
        </p:nvSpPr>
        <p:spPr>
          <a:xfrm>
            <a:off x="9942475" y="0"/>
            <a:ext cx="2249525" cy="159018"/>
          </a:xfrm>
          <a:prstGeom prst="rect">
            <a:avLst/>
          </a:prstGeom>
          <a:noFill/>
          <a:ln>
            <a:noFill/>
            <a:prstDash val="sysDash"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25400" tIns="25400" rIns="25400" bIns="25400" rtlCol="0">
            <a:spAutoFit/>
          </a:bodyPr>
          <a:lstStyle/>
          <a:p>
            <a:pPr algn="ctr"/>
            <a:r>
              <a:rPr lang="en-US" altLang="ja-JP" sz="700" dirty="0">
                <a:solidFill>
                  <a:srgbClr val="000000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ROM213038IS1</a:t>
            </a:r>
            <a:r>
              <a:rPr lang="ja-JP" altLang="en-US" sz="700" dirty="0">
                <a:solidFill>
                  <a:srgbClr val="000000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（</a:t>
            </a:r>
            <a:r>
              <a:rPr lang="en-US" altLang="ja-JP" sz="700" dirty="0">
                <a:solidFill>
                  <a:srgbClr val="000000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2021</a:t>
            </a:r>
            <a:r>
              <a:rPr lang="ja-JP" altLang="nl-NL" sz="700" dirty="0">
                <a:solidFill>
                  <a:srgbClr val="000000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年</a:t>
            </a:r>
            <a:r>
              <a:rPr lang="nl-NL" altLang="ja-JP" sz="700" dirty="0">
                <a:solidFill>
                  <a:srgbClr val="000000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9</a:t>
            </a:r>
            <a:r>
              <a:rPr lang="ja-JP" altLang="nl-NL" sz="700" dirty="0">
                <a:solidFill>
                  <a:srgbClr val="000000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月作成</a:t>
            </a:r>
            <a:r>
              <a:rPr lang="ja-JP" altLang="en-US" sz="700" dirty="0">
                <a:solidFill>
                  <a:srgbClr val="000000"/>
                </a:solidFill>
                <a:latin typeface="Arial" panose="020B0604020202020204" pitchFamily="34" charset="0"/>
                <a:ea typeface="HGPｺﾞｼｯｸM" panose="020B0600000000000000" pitchFamily="50" charset="-128"/>
              </a:rPr>
              <a:t>）</a:t>
            </a:r>
            <a:endParaRPr kumimoji="1" lang="ja-JP" altLang="en-US" sz="700" dirty="0">
              <a:solidFill>
                <a:srgbClr val="000000"/>
              </a:solidFill>
              <a:latin typeface="Arial" panose="020B0604020202020204" pitchFamily="34" charset="0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653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C75B68-EDA9-894F-AA13-94674FC1143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2014.4.17 JSR in Kyoto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10D776-671A-414A-BAF8-3D9F834DDFB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1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2C75B68-EDA9-894F-AA13-94674FC1143A}" type="datetime1">
              <a:rPr lang="ja-JP" altLang="en-US" smtClean="0"/>
              <a:t>2025/6/12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altLang="ja-JP"/>
              <a:t>2014.4.17 JSR in Kyoto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810D776-671A-414A-BAF8-3D9F834DDFBC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5140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kumimoji="1"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kumimoji="1"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kumimoji="1"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kumimoji="1"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kumimoji="1"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kumimoji="1"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kumimoji="1"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kumimoji="1"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kumimoji="1"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4D1040-ACE5-5B4F-9536-498B47CB24E1}"/>
              </a:ext>
            </a:extLst>
          </p:cNvPr>
          <p:cNvSpPr txBox="1"/>
          <p:nvPr/>
        </p:nvSpPr>
        <p:spPr>
          <a:xfrm>
            <a:off x="67591" y="145783"/>
            <a:ext cx="842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浜松椎体骨折地域連携</a:t>
            </a:r>
            <a:r>
              <a:rPr kumimoji="1" lang="ja-JP" alt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パスフローチャート</a:t>
            </a:r>
            <a:r>
              <a:rPr kumimoji="1" lang="ja-JP" altLang="en-US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（保存・</a:t>
            </a:r>
            <a:r>
              <a:rPr kumimoji="1"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BKP</a:t>
            </a:r>
            <a:r>
              <a:rPr kumimoji="1" lang="ja-JP" altLang="en-US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186833" y="775277"/>
            <a:ext cx="2441857" cy="771152"/>
            <a:chOff x="193498" y="847091"/>
            <a:chExt cx="2441857" cy="771152"/>
          </a:xfrm>
        </p:grpSpPr>
        <p:pic>
          <p:nvPicPr>
            <p:cNvPr id="72" name="Picture 6" descr="http://kids.wanpug.com/illust/illust1407.png">
              <a:extLst>
                <a:ext uri="{FF2B5EF4-FFF2-40B4-BE49-F238E27FC236}">
                  <a16:creationId xmlns:a16="http://schemas.microsoft.com/office/drawing/2014/main" id="{35D6AD05-A9C5-642D-4008-E43B2FEDA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46" y="932551"/>
              <a:ext cx="485003" cy="64855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F243E06B-FE5B-FB86-12D4-E1E9D3F5B7EF}"/>
                </a:ext>
              </a:extLst>
            </p:cNvPr>
            <p:cNvSpPr txBox="1"/>
            <p:nvPr/>
          </p:nvSpPr>
          <p:spPr>
            <a:xfrm>
              <a:off x="806829" y="995217"/>
              <a:ext cx="18285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400" b="1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浜松椎体骨折</a:t>
              </a:r>
              <a:endParaRPr kumimoji="1" lang="en-US" altLang="ja-JP" sz="1400" b="1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algn="ctr"/>
              <a:r>
                <a:rPr kumimoji="1" lang="ja-JP" altLang="en-US" sz="1400" b="1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地域連携パス事務局</a:t>
              </a:r>
              <a:endParaRPr kumimoji="1" lang="en-US" altLang="ja-JP" sz="1400" b="1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89B0D4D7-EE64-FD67-8B05-A08C6A7C1D59}"/>
                </a:ext>
              </a:extLst>
            </p:cNvPr>
            <p:cNvSpPr/>
            <p:nvPr/>
          </p:nvSpPr>
          <p:spPr>
            <a:xfrm>
              <a:off x="193498" y="847091"/>
              <a:ext cx="2411403" cy="771152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838094" y="2412450"/>
            <a:ext cx="2767574" cy="1958072"/>
            <a:chOff x="5499946" y="1839105"/>
            <a:chExt cx="2767574" cy="1680328"/>
          </a:xfrm>
        </p:grpSpPr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165C2B66-9554-EB4A-9DB1-9EE0F171B1E0}"/>
                </a:ext>
              </a:extLst>
            </p:cNvPr>
            <p:cNvSpPr/>
            <p:nvPr/>
          </p:nvSpPr>
          <p:spPr>
            <a:xfrm>
              <a:off x="5499946" y="1839105"/>
              <a:ext cx="2767574" cy="168032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C861138-0B41-F64B-B2BF-6FAB09147EA2}"/>
                </a:ext>
              </a:extLst>
            </p:cNvPr>
            <p:cNvSpPr txBox="1"/>
            <p:nvPr/>
          </p:nvSpPr>
          <p:spPr>
            <a:xfrm>
              <a:off x="5630690" y="2134590"/>
              <a:ext cx="2506373" cy="89255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432F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  連携病院</a:t>
              </a:r>
              <a:endParaRPr kumimoji="1" lang="en-US" altLang="ja-JP" b="1" dirty="0">
                <a:solidFill>
                  <a:srgbClr val="0432FF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1600" dirty="0">
                  <a:solidFill>
                    <a:srgbClr val="0432F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（回復期リハビリ病院）</a:t>
              </a:r>
              <a:endParaRPr kumimoji="1" lang="en-US" altLang="ja-JP" sz="1600" dirty="0">
                <a:solidFill>
                  <a:srgbClr val="0432FF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1600" dirty="0">
                  <a:solidFill>
                    <a:srgbClr val="0432F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（慢性期病院）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9807859" y="2416155"/>
            <a:ext cx="2152014" cy="1949158"/>
            <a:chOff x="9681654" y="1856450"/>
            <a:chExt cx="2152014" cy="1683083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F9B31817-A475-3F1F-3BD8-EF3CA639511F}"/>
                </a:ext>
              </a:extLst>
            </p:cNvPr>
            <p:cNvSpPr/>
            <p:nvPr/>
          </p:nvSpPr>
          <p:spPr>
            <a:xfrm>
              <a:off x="9681654" y="1856450"/>
              <a:ext cx="2152014" cy="168308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C0B9C344-E6E1-6B44-8F83-5351CB374F02}"/>
                </a:ext>
              </a:extLst>
            </p:cNvPr>
            <p:cNvSpPr txBox="1"/>
            <p:nvPr/>
          </p:nvSpPr>
          <p:spPr>
            <a:xfrm>
              <a:off x="9811648" y="2149372"/>
              <a:ext cx="1930409" cy="61555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連携診療所</a:t>
              </a:r>
              <a:endParaRPr kumimoji="1" lang="en-US" altLang="ja-JP" b="1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algn="ctr"/>
              <a:r>
                <a:rPr kumimoji="1" lang="ja-JP" altLang="en-US" sz="16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（かかりつけ医）</a:t>
              </a:r>
            </a:p>
          </p:txBody>
        </p:sp>
      </p:grp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B0ED1F1-0DB6-4E7E-0313-BEE150D95424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10898428" y="1708975"/>
            <a:ext cx="0" cy="69124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FE3E4420-665D-2C48-B239-9C52F630B7E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78990" y="1717939"/>
            <a:ext cx="8524068" cy="704408"/>
          </a:xfrm>
          <a:prstGeom prst="bentConnector3">
            <a:avLst>
              <a:gd name="adj1" fmla="val 100091"/>
            </a:avLst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4831388" y="4673266"/>
            <a:ext cx="2767574" cy="1084349"/>
            <a:chOff x="5499172" y="4435083"/>
            <a:chExt cx="2767574" cy="1084349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165C2B66-9554-EB4A-9DB1-9EE0F171B1E0}"/>
                </a:ext>
              </a:extLst>
            </p:cNvPr>
            <p:cNvSpPr/>
            <p:nvPr/>
          </p:nvSpPr>
          <p:spPr>
            <a:xfrm>
              <a:off x="5499172" y="4435083"/>
              <a:ext cx="2767574" cy="108434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5C861138-0B41-F64B-B2BF-6FAB09147EA2}"/>
                </a:ext>
              </a:extLst>
            </p:cNvPr>
            <p:cNvSpPr txBox="1"/>
            <p:nvPr/>
          </p:nvSpPr>
          <p:spPr>
            <a:xfrm>
              <a:off x="5636622" y="4527324"/>
              <a:ext cx="2506373" cy="892552"/>
            </a:xfrm>
            <a:prstGeom prst="rect">
              <a:avLst/>
            </a:prstGeom>
            <a:noFill/>
            <a:ln w="25400">
              <a:solidFill>
                <a:srgbClr val="0432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432F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  </a:t>
              </a:r>
              <a:r>
                <a:rPr kumimoji="1" lang="ja-JP" altLang="en-US" b="1" dirty="0" smtClean="0">
                  <a:solidFill>
                    <a:srgbClr val="0432F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連携外病院</a:t>
              </a:r>
              <a:endParaRPr kumimoji="1" lang="en-US" altLang="ja-JP" b="1" dirty="0">
                <a:solidFill>
                  <a:srgbClr val="0432FF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1600" dirty="0">
                  <a:solidFill>
                    <a:srgbClr val="0432F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（回復期リハビリ病院）</a:t>
              </a:r>
              <a:endParaRPr kumimoji="1" lang="en-US" altLang="ja-JP" sz="1600" dirty="0">
                <a:solidFill>
                  <a:srgbClr val="0432FF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1600" dirty="0">
                  <a:solidFill>
                    <a:srgbClr val="0432F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（慢性期病院）</a:t>
              </a:r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9825434" y="4691639"/>
            <a:ext cx="2155247" cy="1065976"/>
            <a:chOff x="9830063" y="4498138"/>
            <a:chExt cx="2155247" cy="1065976"/>
          </a:xfrm>
        </p:grpSpPr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F9B31817-A475-3F1F-3BD8-EF3CA639511F}"/>
                </a:ext>
              </a:extLst>
            </p:cNvPr>
            <p:cNvSpPr/>
            <p:nvPr/>
          </p:nvSpPr>
          <p:spPr>
            <a:xfrm>
              <a:off x="9830063" y="4498138"/>
              <a:ext cx="2155247" cy="106597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C0B9C344-E6E1-6B44-8F83-5351CB374F02}"/>
                </a:ext>
              </a:extLst>
            </p:cNvPr>
            <p:cNvSpPr txBox="1"/>
            <p:nvPr/>
          </p:nvSpPr>
          <p:spPr>
            <a:xfrm>
              <a:off x="9937853" y="4727590"/>
              <a:ext cx="1930409" cy="61555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>
                  <a:latin typeface="Yu Gothic" panose="020B0400000000000000" pitchFamily="34" charset="-128"/>
                  <a:ea typeface="Yu Gothic" panose="020B0400000000000000" pitchFamily="34" charset="-128"/>
                </a:rPr>
                <a:t>連携外診療所</a:t>
              </a:r>
              <a:endParaRPr kumimoji="1" lang="en-US" altLang="ja-JP" b="1" dirty="0" smtClean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algn="ctr"/>
              <a:r>
                <a:rPr kumimoji="1" lang="ja-JP" altLang="en-US" sz="1600" dirty="0" smtClean="0">
                  <a:latin typeface="Yu Gothic" panose="020B0400000000000000" pitchFamily="34" charset="-128"/>
                  <a:ea typeface="Yu Gothic" panose="020B0400000000000000" pitchFamily="34" charset="-128"/>
                </a:rPr>
                <a:t>（</a:t>
              </a:r>
              <a:r>
                <a:rPr kumimoji="1" lang="ja-JP" altLang="en-US" sz="16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かかりつけ医）</a:t>
              </a:r>
            </a:p>
          </p:txBody>
        </p:sp>
      </p:grp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4F1621F2-6062-4547-8F5F-0A4C3FD7CBD8}"/>
              </a:ext>
            </a:extLst>
          </p:cNvPr>
          <p:cNvCxnSpPr>
            <a:cxnSpLocks/>
          </p:cNvCxnSpPr>
          <p:nvPr/>
        </p:nvCxnSpPr>
        <p:spPr>
          <a:xfrm flipV="1">
            <a:off x="2590731" y="2624917"/>
            <a:ext cx="2225403" cy="6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角丸四角形吹き出し 105"/>
          <p:cNvSpPr/>
          <p:nvPr/>
        </p:nvSpPr>
        <p:spPr>
          <a:xfrm>
            <a:off x="2827331" y="1956654"/>
            <a:ext cx="1798214" cy="546123"/>
          </a:xfrm>
          <a:prstGeom prst="wedgeRoundRectCallout">
            <a:avLst>
              <a:gd name="adj1" fmla="val -3165"/>
              <a:gd name="adj2" fmla="val 7122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・パス診療情報提供書</a:t>
            </a:r>
            <a:endParaRPr kumimoji="1" lang="en-US" altLang="ja-JP" sz="105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kumimoji="1" lang="en-US" altLang="ja-JP" sz="105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ADL</a:t>
            </a:r>
            <a:r>
              <a:rPr kumimoji="1" lang="ja-JP" altLang="en-US" sz="105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表</a:t>
            </a:r>
            <a:endParaRPr kumimoji="1" lang="en-US" altLang="ja-JP" sz="105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・連携表</a:t>
            </a:r>
          </a:p>
        </p:txBody>
      </p: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4F1621F2-6062-4547-8F5F-0A4C3FD7CBD8}"/>
              </a:ext>
            </a:extLst>
          </p:cNvPr>
          <p:cNvCxnSpPr>
            <a:cxnSpLocks/>
          </p:cNvCxnSpPr>
          <p:nvPr/>
        </p:nvCxnSpPr>
        <p:spPr>
          <a:xfrm flipH="1">
            <a:off x="2593430" y="3358479"/>
            <a:ext cx="2228482" cy="114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角丸四角形吹き出し 128"/>
          <p:cNvSpPr/>
          <p:nvPr/>
        </p:nvSpPr>
        <p:spPr>
          <a:xfrm>
            <a:off x="3116286" y="4731836"/>
            <a:ext cx="1244903" cy="323379"/>
          </a:xfrm>
          <a:prstGeom prst="wedgeRoundRectCallout">
            <a:avLst>
              <a:gd name="adj1" fmla="val -5049"/>
              <a:gd name="adj2" fmla="val 949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・診療情報提供書</a:t>
            </a:r>
            <a:endParaRPr kumimoji="1" lang="ja-JP" altLang="en-US" sz="10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34" name="直線矢印コネクタ 102">
            <a:extLst>
              <a:ext uri="{FF2B5EF4-FFF2-40B4-BE49-F238E27FC236}">
                <a16:creationId xmlns:a16="http://schemas.microsoft.com/office/drawing/2014/main" id="{1905A44C-9734-6D7F-1C8C-87965A0CCA0C}"/>
              </a:ext>
            </a:extLst>
          </p:cNvPr>
          <p:cNvCxnSpPr>
            <a:cxnSpLocks/>
            <a:endCxn id="65" idx="1"/>
          </p:cNvCxnSpPr>
          <p:nvPr/>
        </p:nvCxnSpPr>
        <p:spPr>
          <a:xfrm rot="16200000" flipH="1">
            <a:off x="7592885" y="2992078"/>
            <a:ext cx="2596328" cy="1868770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角丸四角形吹き出し 53"/>
          <p:cNvSpPr/>
          <p:nvPr/>
        </p:nvSpPr>
        <p:spPr>
          <a:xfrm>
            <a:off x="9127577" y="1065156"/>
            <a:ext cx="2853104" cy="462412"/>
          </a:xfrm>
          <a:prstGeom prst="wedgeRoundRectCallout">
            <a:avLst>
              <a:gd name="adj1" fmla="val -2692"/>
              <a:gd name="adj2" fmla="val 8845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経過報告書（受診時、受診後</a:t>
            </a:r>
            <a:r>
              <a:rPr kumimoji="1"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kumimoji="1"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kumimoji="1" lang="ja-JP" altLang="en-US" sz="1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  <a:endParaRPr kumimoji="1" lang="en-US" altLang="ja-JP" sz="12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1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・連携表</a:t>
            </a:r>
            <a:endParaRPr kumimoji="1" lang="ja-JP" altLang="en-US" sz="1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FE3E4420-665D-2C48-B239-9C52F630B7EC}"/>
              </a:ext>
            </a:extLst>
          </p:cNvPr>
          <p:cNvCxnSpPr>
            <a:cxnSpLocks/>
          </p:cNvCxnSpPr>
          <p:nvPr/>
        </p:nvCxnSpPr>
        <p:spPr>
          <a:xfrm>
            <a:off x="6208374" y="1705239"/>
            <a:ext cx="2676" cy="7138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4F1621F2-6062-4547-8F5F-0A4C3FD7CBD8}"/>
              </a:ext>
            </a:extLst>
          </p:cNvPr>
          <p:cNvCxnSpPr>
            <a:cxnSpLocks/>
          </p:cNvCxnSpPr>
          <p:nvPr/>
        </p:nvCxnSpPr>
        <p:spPr>
          <a:xfrm flipV="1">
            <a:off x="7613409" y="2639337"/>
            <a:ext cx="2212025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角丸四角形吹き出し 67"/>
          <p:cNvSpPr/>
          <p:nvPr/>
        </p:nvSpPr>
        <p:spPr>
          <a:xfrm>
            <a:off x="7815507" y="1956654"/>
            <a:ext cx="1798214" cy="546123"/>
          </a:xfrm>
          <a:prstGeom prst="wedgeRoundRectCallout">
            <a:avLst>
              <a:gd name="adj1" fmla="val -3165"/>
              <a:gd name="adj2" fmla="val 7122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・パス診療情報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提供書</a:t>
            </a:r>
            <a:endParaRPr kumimoji="1" lang="en-US" altLang="ja-JP" sz="105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・連携表</a:t>
            </a:r>
          </a:p>
        </p:txBody>
      </p: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4F1621F2-6062-4547-8F5F-0A4C3FD7CBD8}"/>
              </a:ext>
            </a:extLst>
          </p:cNvPr>
          <p:cNvCxnSpPr>
            <a:cxnSpLocks/>
          </p:cNvCxnSpPr>
          <p:nvPr/>
        </p:nvCxnSpPr>
        <p:spPr>
          <a:xfrm flipV="1">
            <a:off x="2596509" y="5217723"/>
            <a:ext cx="2225403" cy="6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FE3E4420-665D-2C48-B239-9C52F630B7EC}"/>
              </a:ext>
            </a:extLst>
          </p:cNvPr>
          <p:cNvCxnSpPr>
            <a:cxnSpLocks/>
          </p:cNvCxnSpPr>
          <p:nvPr/>
        </p:nvCxnSpPr>
        <p:spPr>
          <a:xfrm flipV="1">
            <a:off x="480911" y="1586424"/>
            <a:ext cx="0" cy="8249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>
            <a:extLst>
              <a:ext uri="{FF2B5EF4-FFF2-40B4-BE49-F238E27FC236}">
                <a16:creationId xmlns:a16="http://schemas.microsoft.com/office/drawing/2014/main" id="{FE3E4420-665D-2C48-B239-9C52F630B7EC}"/>
              </a:ext>
            </a:extLst>
          </p:cNvPr>
          <p:cNvCxnSpPr>
            <a:cxnSpLocks/>
          </p:cNvCxnSpPr>
          <p:nvPr/>
        </p:nvCxnSpPr>
        <p:spPr>
          <a:xfrm flipV="1">
            <a:off x="328511" y="1581979"/>
            <a:ext cx="0" cy="82492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FE3E4420-665D-2C48-B239-9C52F630B7EC}"/>
              </a:ext>
            </a:extLst>
          </p:cNvPr>
          <p:cNvCxnSpPr>
            <a:cxnSpLocks/>
          </p:cNvCxnSpPr>
          <p:nvPr/>
        </p:nvCxnSpPr>
        <p:spPr>
          <a:xfrm flipV="1">
            <a:off x="630728" y="1588103"/>
            <a:ext cx="0" cy="8249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角丸四角形吹き出し 111"/>
          <p:cNvSpPr/>
          <p:nvPr/>
        </p:nvSpPr>
        <p:spPr>
          <a:xfrm>
            <a:off x="710007" y="1722167"/>
            <a:ext cx="1578199" cy="548561"/>
          </a:xfrm>
          <a:prstGeom prst="wedgeRoundRectCallout">
            <a:avLst>
              <a:gd name="adj1" fmla="val -65229"/>
              <a:gd name="adj2" fmla="val -252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・パス診療情報提供書</a:t>
            </a:r>
            <a:endParaRPr kumimoji="1" lang="en-US" altLang="ja-JP" sz="105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05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経過報告書</a:t>
            </a:r>
            <a:endParaRPr kumimoji="1" lang="en-US" altLang="ja-JP" sz="10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・連携表</a:t>
            </a:r>
          </a:p>
        </p:txBody>
      </p:sp>
      <p:sp>
        <p:nvSpPr>
          <p:cNvPr id="123" name="角丸四角形吹き出し 122"/>
          <p:cNvSpPr/>
          <p:nvPr/>
        </p:nvSpPr>
        <p:spPr>
          <a:xfrm>
            <a:off x="8268596" y="4729347"/>
            <a:ext cx="1244903" cy="323379"/>
          </a:xfrm>
          <a:prstGeom prst="wedgeRoundRectCallout">
            <a:avLst>
              <a:gd name="adj1" fmla="val -5049"/>
              <a:gd name="adj2" fmla="val 949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・診療情報提供書</a:t>
            </a:r>
            <a:endParaRPr kumimoji="1" lang="ja-JP" altLang="en-US" sz="10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角丸四角形吹き出し 51"/>
          <p:cNvSpPr/>
          <p:nvPr/>
        </p:nvSpPr>
        <p:spPr>
          <a:xfrm>
            <a:off x="3339948" y="2875075"/>
            <a:ext cx="729068" cy="323379"/>
          </a:xfrm>
          <a:prstGeom prst="wedgeRoundRectCallout">
            <a:avLst>
              <a:gd name="adj1" fmla="val -5049"/>
              <a:gd name="adj2" fmla="val 949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・連携</a:t>
            </a:r>
            <a:r>
              <a:rPr kumimoji="1" lang="ja-JP" altLang="en-US" sz="1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表</a:t>
            </a:r>
          </a:p>
        </p:txBody>
      </p:sp>
      <p:cxnSp>
        <p:nvCxnSpPr>
          <p:cNvPr id="47" name="直線矢印コネクタ 37">
            <a:extLst>
              <a:ext uri="{FF2B5EF4-FFF2-40B4-BE49-F238E27FC236}">
                <a16:creationId xmlns:a16="http://schemas.microsoft.com/office/drawing/2014/main" id="{FE3E4420-665D-2C48-B239-9C52F630B7EC}"/>
              </a:ext>
            </a:extLst>
          </p:cNvPr>
          <p:cNvCxnSpPr>
            <a:cxnSpLocks/>
            <a:stCxn id="46" idx="1"/>
            <a:endCxn id="56" idx="2"/>
          </p:cNvCxnSpPr>
          <p:nvPr/>
        </p:nvCxnSpPr>
        <p:spPr>
          <a:xfrm rot="10800000">
            <a:off x="1392536" y="5771637"/>
            <a:ext cx="3451805" cy="544961"/>
          </a:xfrm>
          <a:prstGeom prst="bentConnector2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/>
          <p:cNvGrpSpPr/>
          <p:nvPr/>
        </p:nvGrpSpPr>
        <p:grpSpPr>
          <a:xfrm>
            <a:off x="4844340" y="5987067"/>
            <a:ext cx="7136341" cy="659059"/>
            <a:chOff x="4844340" y="5987067"/>
            <a:chExt cx="7136341" cy="659059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4A8EEC21-ED4E-4840-AF24-590EA21DE6C7}"/>
                </a:ext>
              </a:extLst>
            </p:cNvPr>
            <p:cNvSpPr txBox="1"/>
            <p:nvPr/>
          </p:nvSpPr>
          <p:spPr>
            <a:xfrm>
              <a:off x="4844340" y="5987067"/>
              <a:ext cx="7136341" cy="6590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kumimoji="1" lang="ja-JP" altLang="en-US" sz="14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神経症状</a:t>
              </a:r>
              <a:endParaRPr kumimoji="1"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marL="285750" indent="-285750">
                <a:buFont typeface="Wingdings" pitchFamily="2" charset="2"/>
                <a:buChar char="p"/>
              </a:pPr>
              <a:r>
                <a:rPr kumimoji="1" lang="ja-JP" altLang="en-US" sz="14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疼痛の継続</a:t>
              </a:r>
              <a:r>
                <a:rPr kumimoji="1" lang="en-US" altLang="ja-JP" sz="14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 </a:t>
              </a:r>
            </a:p>
            <a:p>
              <a:pPr marL="285750" indent="-285750">
                <a:buFont typeface="Wingdings" pitchFamily="2" charset="2"/>
                <a:buChar char="p"/>
              </a:pPr>
              <a:r>
                <a:rPr kumimoji="1" lang="ja-JP" altLang="en-US" sz="14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新規椎体骨折（体動困難）</a:t>
              </a:r>
              <a:endParaRPr kumimoji="1"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09145D47-0507-274F-892B-BDBAE4330894}"/>
                </a:ext>
              </a:extLst>
            </p:cNvPr>
            <p:cNvSpPr txBox="1"/>
            <p:nvPr/>
          </p:nvSpPr>
          <p:spPr>
            <a:xfrm>
              <a:off x="8551041" y="6147322"/>
              <a:ext cx="2125359" cy="3385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１つ</a:t>
              </a:r>
              <a:r>
                <a:rPr kumimoji="1" lang="ja-JP" altLang="en-US" sz="1600" b="1" dirty="0" smtClean="0">
                  <a:latin typeface="Yu Gothic" panose="020B0400000000000000" pitchFamily="34" charset="-128"/>
                  <a:ea typeface="Yu Gothic" panose="020B0400000000000000" pitchFamily="34" charset="-128"/>
                </a:rPr>
                <a:t>でも</a:t>
              </a:r>
              <a:r>
                <a:rPr kumimoji="1" lang="ja-JP" altLang="en-US" sz="1600" b="1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該当</a:t>
              </a:r>
              <a:r>
                <a:rPr kumimoji="1" lang="ja-JP" altLang="en-US" sz="1600" b="1" dirty="0" smtClean="0">
                  <a:latin typeface="Yu Gothic" panose="020B0400000000000000" pitchFamily="34" charset="-128"/>
                  <a:ea typeface="Yu Gothic" panose="020B0400000000000000" pitchFamily="34" charset="-128"/>
                </a:rPr>
                <a:t>逆紹介</a:t>
              </a:r>
              <a:endPara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86833" y="2420926"/>
            <a:ext cx="2411403" cy="3350710"/>
            <a:chOff x="186833" y="2420926"/>
            <a:chExt cx="2411403" cy="3350710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86833" y="2420926"/>
              <a:ext cx="2411403" cy="3350710"/>
              <a:chOff x="206086" y="1803239"/>
              <a:chExt cx="2411403" cy="3086477"/>
            </a:xfrm>
          </p:grpSpPr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DE18F498-470A-5DA3-84E2-AEB511CFBFCC}"/>
                  </a:ext>
                </a:extLst>
              </p:cNvPr>
              <p:cNvSpPr/>
              <p:nvPr/>
            </p:nvSpPr>
            <p:spPr>
              <a:xfrm>
                <a:off x="206086" y="1803239"/>
                <a:ext cx="2411403" cy="3086477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E545B5F-7744-2543-A14A-1C9A38E02B58}"/>
                  </a:ext>
                </a:extLst>
              </p:cNvPr>
              <p:cNvSpPr txBox="1"/>
              <p:nvPr/>
            </p:nvSpPr>
            <p:spPr>
              <a:xfrm>
                <a:off x="335956" y="2109883"/>
                <a:ext cx="2151662" cy="240979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000" b="1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計画管理病院</a:t>
                </a:r>
                <a:endParaRPr kumimoji="1" lang="en-US" altLang="ja-JP" sz="2000" b="1" dirty="0">
                  <a:solidFill>
                    <a:srgbClr val="FF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pPr algn="ctr"/>
                <a:r>
                  <a:rPr kumimoji="1" lang="ja-JP" altLang="en-US" sz="1600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（急性期病院</a:t>
                </a:r>
                <a:r>
                  <a:rPr kumimoji="1" lang="ja-JP" altLang="en-US" sz="1600" dirty="0" smtClean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）</a:t>
                </a:r>
                <a:endParaRPr kumimoji="1" lang="en-US" altLang="ja-JP" sz="1600" dirty="0" smtClean="0">
                  <a:solidFill>
                    <a:srgbClr val="FF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pPr algn="ctr"/>
                <a:endParaRPr kumimoji="1" lang="en-US" altLang="ja-JP" sz="1600" dirty="0" smtClean="0">
                  <a:solidFill>
                    <a:srgbClr val="FF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pPr algn="ctr"/>
                <a:endParaRPr kumimoji="1" lang="en-US" altLang="ja-JP" sz="1600" dirty="0">
                  <a:solidFill>
                    <a:srgbClr val="FF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pPr algn="ctr"/>
                <a:endParaRPr kumimoji="1" lang="en-US" altLang="ja-JP" sz="1600" dirty="0" smtClean="0">
                  <a:solidFill>
                    <a:srgbClr val="FF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kumimoji="1" lang="ja-JP" altLang="en-US" sz="1600" dirty="0" smtClean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パス対象：保存加療　　　</a:t>
                </a:r>
                <a:endParaRPr kumimoji="1" lang="en-US" altLang="ja-JP" sz="1600" dirty="0" smtClean="0">
                  <a:solidFill>
                    <a:srgbClr val="FF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kumimoji="1" lang="ja-JP" altLang="en-US" sz="1600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kumimoji="1" lang="ja-JP" altLang="en-US" sz="1600" dirty="0" smtClean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　　　</a:t>
                </a:r>
                <a:r>
                  <a:rPr kumimoji="1" lang="en-US" altLang="ja-JP" sz="1600" dirty="0" smtClean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BKP</a:t>
                </a:r>
                <a:r>
                  <a:rPr kumimoji="1" lang="ja-JP" altLang="en-US" sz="1600" dirty="0" smtClean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のみ</a:t>
                </a:r>
                <a:endParaRPr kumimoji="1" lang="en-US" altLang="ja-JP" sz="1600" dirty="0" smtClean="0">
                  <a:solidFill>
                    <a:srgbClr val="FF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pPr algn="ctr"/>
                <a:endParaRPr kumimoji="1" lang="en-US" altLang="ja-JP" sz="1600" dirty="0" smtClean="0">
                  <a:solidFill>
                    <a:srgbClr val="FF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pPr algn="ctr"/>
                <a:r>
                  <a:rPr kumimoji="1" lang="ja-JP" altLang="en-US" sz="1600" dirty="0">
                    <a:solidFill>
                      <a:schemeClr val="tx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㊟</a:t>
                </a:r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BKP</a:t>
                </a:r>
                <a:r>
                  <a:rPr kumimoji="1" lang="ja-JP" altLang="en-US" sz="1600" dirty="0" smtClean="0">
                    <a:solidFill>
                      <a:schemeClr val="tx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以外の手術はパスから除外</a:t>
                </a:r>
                <a:endParaRPr kumimoji="1" lang="ja-JP" altLang="en-US" sz="1600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</p:grp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5ACC947D-D8F1-5448-AC57-74681422E859}"/>
                </a:ext>
              </a:extLst>
            </p:cNvPr>
            <p:cNvSpPr txBox="1"/>
            <p:nvPr/>
          </p:nvSpPr>
          <p:spPr>
            <a:xfrm>
              <a:off x="1095016" y="3468248"/>
              <a:ext cx="595035" cy="36753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診断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7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デザインの設定">
  <a:themeElements>
    <a:clrScheme name="ROM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800"/>
      </a:accent1>
      <a:accent2>
        <a:srgbClr val="425563"/>
      </a:accent2>
      <a:accent3>
        <a:srgbClr val="D86018"/>
      </a:accent3>
      <a:accent4>
        <a:srgbClr val="D1CCBD"/>
      </a:accent4>
      <a:accent5>
        <a:srgbClr val="768692"/>
      </a:accent5>
      <a:accent6>
        <a:srgbClr val="888D30"/>
      </a:accent6>
      <a:hlink>
        <a:srgbClr val="009999"/>
      </a:hlink>
      <a:folHlink>
        <a:srgbClr val="99CC00"/>
      </a:folHlink>
    </a:clrScheme>
    <a:fontScheme name="ユーザー定義 5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テーマ1" id="{F7E8981A-E4E8-5A46-AFA6-947F5BA97BDA}" vid="{258DB205-85BD-8146-A6B0-B2D90171F0B4}"/>
    </a:ext>
  </a:extLst>
</a:theme>
</file>

<file path=ppt/theme/theme3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メッシュ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メッシ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E1DE8E4495F46A6E4F91D2280317A" ma:contentTypeVersion="14" ma:contentTypeDescription="Create a new document." ma:contentTypeScope="" ma:versionID="d69440af2e2ffa56ad3f6432cbffc7ff">
  <xsd:schema xmlns:xsd="http://www.w3.org/2001/XMLSchema" xmlns:xs="http://www.w3.org/2001/XMLSchema" xmlns:p="http://schemas.microsoft.com/office/2006/metadata/properties" xmlns:ns3="f40c4b03-dc25-4f1a-8d02-d759d9eb7a3f" xmlns:ns4="5636c915-bd4f-44b4-b3a0-9d950a573a14" targetNamespace="http://schemas.microsoft.com/office/2006/metadata/properties" ma:root="true" ma:fieldsID="545632e589a9afccd0331e1a03e5edce" ns3:_="" ns4:_="">
    <xsd:import namespace="f40c4b03-dc25-4f1a-8d02-d759d9eb7a3f"/>
    <xsd:import namespace="5636c915-bd4f-44b4-b3a0-9d950a573a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c4b03-dc25-4f1a-8d02-d759d9eb7a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6c915-bd4f-44b4-b3a0-9d950a573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C90C9B-150D-4BD5-8CA5-3619ABAA06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42A2AB-7F6A-44A2-A620-CBB3BECCA0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c4b03-dc25-4f1a-8d02-d759d9eb7a3f"/>
    <ds:schemaRef ds:uri="5636c915-bd4f-44b4-b3a0-9d950a573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192BA8-2B51-4B12-89D9-7C86FDDC7D42}">
  <ds:schemaRefs>
    <ds:schemaRef ds:uri="http://purl.org/dc/dcmitype/"/>
    <ds:schemaRef ds:uri="5636c915-bd4f-44b4-b3a0-9d950a573a1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40c4b03-dc25-4f1a-8d02-d759d9eb7a3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16575</TotalTime>
  <Words>134</Words>
  <Application>Microsoft Office PowerPoint</Application>
  <PresentationFormat>ワイド画面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HGPｺﾞｼｯｸE</vt:lpstr>
      <vt:lpstr>HGPｺﾞｼｯｸM</vt:lpstr>
      <vt:lpstr>ＭＳ Ｐゴシック</vt:lpstr>
      <vt:lpstr>游ゴシック</vt:lpstr>
      <vt:lpstr>游ゴシック</vt:lpstr>
      <vt:lpstr>游ゴシック Light</vt:lpstr>
      <vt:lpstr>Arial</vt:lpstr>
      <vt:lpstr>Calibri</vt:lpstr>
      <vt:lpstr>Wingdings</vt:lpstr>
      <vt:lpstr>デザインの設定</vt:lpstr>
      <vt:lpstr>テーマ1</vt:lpstr>
      <vt:lpstr>1_ホワイト</vt:lpstr>
      <vt:lpstr>メッシュ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浜松椎体骨折地域連携パスフローチャート</dc:title>
  <dc:creator>有馬 秀幸</dc:creator>
  <cp:lastModifiedBy>鈴木 健一</cp:lastModifiedBy>
  <cp:revision>167</cp:revision>
  <cp:lastPrinted>2025-04-10T10:19:59Z</cp:lastPrinted>
  <dcterms:created xsi:type="dcterms:W3CDTF">2021-08-22T22:04:22Z</dcterms:created>
  <dcterms:modified xsi:type="dcterms:W3CDTF">2025-06-11T23:48:53Z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0x010100D82E1DE8E4495F46A6E4F91D2280317A</vt:lpwstr>
  </property>
</Properties>
</file>