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xml" ContentType="application/vnd.openxmlformats-officedocument.themeOverride+xml"/>
  <Override PartName="/ppt/charts/chart22.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charts/chart23.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3.xml" ContentType="application/vnd.openxmlformats-officedocument.themeOverride+xml"/>
  <Override PartName="/ppt/drawings/drawing2.xml" ContentType="application/vnd.openxmlformats-officedocument.drawingml.chartshapes+xml"/>
  <Override PartName="/ppt/charts/chart24.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5.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6.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7.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30.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31.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2.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3.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4.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5.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6.xml" ContentType="application/vnd.openxmlformats-officedocument.drawingml.chart+xml"/>
  <Override PartName="/ppt/charts/style34.xml" ContentType="application/vnd.ms-office.chartstyle+xml"/>
  <Override PartName="/ppt/charts/colors34.xml" ContentType="application/vnd.ms-office.chartcolorstyle+xml"/>
  <Override PartName="/ppt/theme/themeOverride4.xml" ContentType="application/vnd.openxmlformats-officedocument.themeOverride+xml"/>
  <Override PartName="/ppt/charts/chart37.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8.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9.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40.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41.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2.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3.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4.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6.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7.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8.xml" ContentType="application/vnd.openxmlformats-officedocument.drawingml.chart+xml"/>
  <Override PartName="/ppt/charts/style46.xml" ContentType="application/vnd.ms-office.chartstyle+xml"/>
  <Override PartName="/ppt/charts/colors4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76" r:id="rId2"/>
    <p:sldId id="354" r:id="rId3"/>
    <p:sldId id="263" r:id="rId4"/>
    <p:sldId id="284" r:id="rId5"/>
    <p:sldId id="262" r:id="rId6"/>
    <p:sldId id="285" r:id="rId7"/>
    <p:sldId id="372" r:id="rId8"/>
    <p:sldId id="291" r:id="rId9"/>
    <p:sldId id="292" r:id="rId10"/>
    <p:sldId id="260" r:id="rId11"/>
    <p:sldId id="286" r:id="rId12"/>
    <p:sldId id="288" r:id="rId13"/>
    <p:sldId id="373" r:id="rId14"/>
    <p:sldId id="298" r:id="rId15"/>
    <p:sldId id="293" r:id="rId16"/>
    <p:sldId id="294" r:id="rId17"/>
    <p:sldId id="295" r:id="rId18"/>
    <p:sldId id="296" r:id="rId19"/>
    <p:sldId id="297" r:id="rId20"/>
    <p:sldId id="299" r:id="rId21"/>
    <p:sldId id="300" r:id="rId22"/>
    <p:sldId id="301" r:id="rId23"/>
    <p:sldId id="302" r:id="rId24"/>
    <p:sldId id="303" r:id="rId25"/>
    <p:sldId id="304" r:id="rId26"/>
    <p:sldId id="305" r:id="rId27"/>
    <p:sldId id="346" r:id="rId28"/>
    <p:sldId id="347" r:id="rId29"/>
    <p:sldId id="348" r:id="rId30"/>
    <p:sldId id="349" r:id="rId31"/>
    <p:sldId id="350" r:id="rId32"/>
    <p:sldId id="351" r:id="rId33"/>
    <p:sldId id="352" r:id="rId34"/>
    <p:sldId id="353" r:id="rId35"/>
    <p:sldId id="314" r:id="rId36"/>
    <p:sldId id="315" r:id="rId37"/>
    <p:sldId id="316" r:id="rId38"/>
    <p:sldId id="317" r:id="rId39"/>
    <p:sldId id="319" r:id="rId40"/>
    <p:sldId id="320" r:id="rId41"/>
    <p:sldId id="321" r:id="rId42"/>
    <p:sldId id="322" r:id="rId43"/>
    <p:sldId id="323" r:id="rId44"/>
    <p:sldId id="324" r:id="rId45"/>
    <p:sldId id="325" r:id="rId46"/>
    <p:sldId id="327" r:id="rId47"/>
    <p:sldId id="328" r:id="rId48"/>
    <p:sldId id="374" r:id="rId49"/>
    <p:sldId id="375" r:id="rId50"/>
    <p:sldId id="357" r:id="rId51"/>
    <p:sldId id="358" r:id="rId52"/>
    <p:sldId id="359" r:id="rId53"/>
    <p:sldId id="360" r:id="rId54"/>
    <p:sldId id="361" r:id="rId55"/>
    <p:sldId id="362" r:id="rId56"/>
    <p:sldId id="363" r:id="rId57"/>
    <p:sldId id="364" r:id="rId58"/>
    <p:sldId id="365" r:id="rId59"/>
    <p:sldId id="366" r:id="rId60"/>
    <p:sldId id="367" r:id="rId61"/>
    <p:sldId id="368" r:id="rId62"/>
    <p:sldId id="369" r:id="rId63"/>
    <p:sldId id="370" r:id="rId64"/>
    <p:sldId id="345" r:id="rId65"/>
    <p:sldId id="276" r:id="rId66"/>
    <p:sldId id="371" r:id="rId67"/>
    <p:sldId id="264" r:id="rId68"/>
  </p:sldIdLst>
  <p:sldSz cx="9144000" cy="5143500" type="screen16x9"/>
  <p:notesSz cx="6802438" cy="9934575"/>
  <p:custDataLst>
    <p:tags r:id="rId69"/>
  </p:custData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FF9CD56F-6390-4058-A4A1-36445CAE5BF1}">
          <p14:sldIdLst>
            <p14:sldId id="376"/>
            <p14:sldId id="354"/>
            <p14:sldId id="263"/>
            <p14:sldId id="284"/>
            <p14:sldId id="262"/>
            <p14:sldId id="285"/>
            <p14:sldId id="372"/>
            <p14:sldId id="291"/>
            <p14:sldId id="292"/>
            <p14:sldId id="260"/>
            <p14:sldId id="286"/>
            <p14:sldId id="288"/>
            <p14:sldId id="373"/>
            <p14:sldId id="298"/>
            <p14:sldId id="293"/>
            <p14:sldId id="294"/>
            <p14:sldId id="295"/>
            <p14:sldId id="296"/>
            <p14:sldId id="297"/>
            <p14:sldId id="299"/>
            <p14:sldId id="300"/>
          </p14:sldIdLst>
        </p14:section>
        <p14:section name="タイトルなしのセクション" id="{0851BC4D-9473-4AE7-AC70-45D3427A1D81}">
          <p14:sldIdLst>
            <p14:sldId id="301"/>
            <p14:sldId id="302"/>
            <p14:sldId id="303"/>
            <p14:sldId id="304"/>
            <p14:sldId id="305"/>
            <p14:sldId id="346"/>
            <p14:sldId id="347"/>
            <p14:sldId id="348"/>
            <p14:sldId id="349"/>
            <p14:sldId id="350"/>
            <p14:sldId id="351"/>
            <p14:sldId id="352"/>
            <p14:sldId id="353"/>
            <p14:sldId id="314"/>
            <p14:sldId id="315"/>
            <p14:sldId id="316"/>
            <p14:sldId id="317"/>
            <p14:sldId id="319"/>
            <p14:sldId id="320"/>
            <p14:sldId id="321"/>
            <p14:sldId id="322"/>
            <p14:sldId id="323"/>
            <p14:sldId id="324"/>
            <p14:sldId id="325"/>
            <p14:sldId id="327"/>
            <p14:sldId id="328"/>
            <p14:sldId id="374"/>
            <p14:sldId id="375"/>
            <p14:sldId id="357"/>
            <p14:sldId id="358"/>
            <p14:sldId id="359"/>
            <p14:sldId id="360"/>
            <p14:sldId id="361"/>
            <p14:sldId id="362"/>
            <p14:sldId id="363"/>
            <p14:sldId id="364"/>
            <p14:sldId id="365"/>
            <p14:sldId id="366"/>
            <p14:sldId id="367"/>
            <p14:sldId id="368"/>
            <p14:sldId id="369"/>
            <p14:sldId id="370"/>
            <p14:sldId id="345"/>
            <p14:sldId id="276"/>
            <p14:sldId id="371"/>
            <p14:sldId id="264"/>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guide id="3" pos="159" userDrawn="1">
          <p15:clr>
            <a:srgbClr val="A4A3A4"/>
          </p15:clr>
        </p15:guide>
        <p15:guide id="4" pos="5603" userDrawn="1">
          <p15:clr>
            <a:srgbClr val="A4A3A4"/>
          </p15:clr>
        </p15:guide>
        <p15:guide id="5" pos="61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021"/>
    <a:srgbClr val="5B8CC7"/>
    <a:srgbClr val="FB8C2F"/>
    <a:srgbClr val="FF66FF"/>
    <a:srgbClr val="CC0000"/>
    <a:srgbClr val="155193"/>
    <a:srgbClr val="FD5D00"/>
    <a:srgbClr val="B054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4" autoAdjust="0"/>
    <p:restoredTop sz="94280" autoAdjust="0"/>
  </p:normalViewPr>
  <p:slideViewPr>
    <p:cSldViewPr>
      <p:cViewPr varScale="1">
        <p:scale>
          <a:sx n="95" d="100"/>
          <a:sy n="95" d="100"/>
        </p:scale>
        <p:origin x="606" y="78"/>
      </p:cViewPr>
      <p:guideLst>
        <p:guide orient="horz" pos="1620"/>
        <p:guide pos="2880"/>
        <p:guide pos="159"/>
        <p:guide pos="5603"/>
        <p:guide pos="619"/>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oleObject" Target="file:///C:\Users\suzut\Documents\MSW.Suzuki\ANNUAL%20REPORT\&#20196;&#21644;3&#24180;&#24230;\&#12364;&#12435;\&#24180;&#22577;&#36039;&#26009;.xlsx" TargetMode="External"/></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1.xml"/><Relationship Id="rId1" Type="http://schemas.microsoft.com/office/2011/relationships/chartStyle" Target="style21.xml"/><Relationship Id="rId5" Type="http://schemas.openxmlformats.org/officeDocument/2006/relationships/chartUserShapes" Target="../drawings/drawing1.xml"/><Relationship Id="rId4" Type="http://schemas.openxmlformats.org/officeDocument/2006/relationships/package" Target="../embeddings/Microsoft_Excel_Worksheet17.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2.xml"/><Relationship Id="rId1" Type="http://schemas.microsoft.com/office/2011/relationships/chartStyle" Target="style22.xml"/><Relationship Id="rId5" Type="http://schemas.openxmlformats.org/officeDocument/2006/relationships/chartUserShapes" Target="../drawings/drawing2.xml"/><Relationship Id="rId4" Type="http://schemas.openxmlformats.org/officeDocument/2006/relationships/package" Target="../embeddings/Microsoft_Excel_Worksheet18.xlsx"/></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3.xml"/><Relationship Id="rId1" Type="http://schemas.microsoft.com/office/2011/relationships/chartStyle" Target="style23.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4.xml"/><Relationship Id="rId1" Type="http://schemas.microsoft.com/office/2011/relationships/chartStyle" Target="style24.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7.xml"/><Relationship Id="rId1" Type="http://schemas.microsoft.com/office/2011/relationships/chartStyle" Target="style27.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8.xml"/><Relationship Id="rId1" Type="http://schemas.microsoft.com/office/2011/relationships/chartStyle" Target="style28.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9.xml"/><Relationship Id="rId1" Type="http://schemas.microsoft.com/office/2011/relationships/chartStyle" Target="style29.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0.xml"/><Relationship Id="rId1" Type="http://schemas.microsoft.com/office/2011/relationships/chartStyle" Target="style30.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1.xml"/><Relationship Id="rId1" Type="http://schemas.microsoft.com/office/2011/relationships/chartStyle" Target="style31.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2.xml"/><Relationship Id="rId1" Type="http://schemas.microsoft.com/office/2011/relationships/chartStyle" Target="style32.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3.xml"/><Relationship Id="rId1" Type="http://schemas.microsoft.com/office/2011/relationships/chartStyle" Target="style33.xml"/></Relationships>
</file>

<file path=ppt/charts/_rels/chart3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34.xml"/><Relationship Id="rId1" Type="http://schemas.microsoft.com/office/2011/relationships/chartStyle" Target="style34.xml"/><Relationship Id="rId4" Type="http://schemas.openxmlformats.org/officeDocument/2006/relationships/oleObject" Target="../embeddings/oleObject1.bin"/></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5.xml.rels><?xml version="1.0" encoding="UTF-8" standalone="yes"?>
<Relationships xmlns="http://schemas.openxmlformats.org/package/2006/relationships"><Relationship Id="rId3" Type="http://schemas.openxmlformats.org/officeDocument/2006/relationships/oleObject" Target="file:///C:\Users\User\Desktop\&#24180;&#22577;.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suzut\Documents\MSW.Suzuki\ANNUAL%20REPORT\&#20196;&#21644;3&#24180;&#24230;\MSW\&#24180;&#22577;.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suzut\Documents\MSW.Suzuki\ANNUAL%20REPORT\&#20196;&#21644;3&#24180;&#24230;\MSW\&#24180;&#22577;.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7"/>
          <c:order val="4"/>
          <c:tx>
            <c:strRef>
              <c:f>受付件数!$A$10</c:f>
              <c:strCache>
                <c:ptCount val="1"/>
                <c:pt idx="0">
                  <c:v>H30年度総数</c:v>
                </c:pt>
              </c:strCache>
            </c:strRef>
          </c:tx>
          <c:spPr>
            <a:solidFill>
              <a:schemeClr val="accent2">
                <a:lumMod val="60000"/>
              </a:schemeClr>
            </a:solidFill>
            <a:ln>
              <a:noFill/>
            </a:ln>
            <a:effectLst/>
          </c:spPr>
          <c:invertIfNegative val="0"/>
          <c:cat>
            <c:strRef>
              <c:f>受付件数!$B$2:$M$2</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受付件数!$B$10:$M$10</c:f>
              <c:numCache>
                <c:formatCode>#,##0_);[Red]\(#,##0\)</c:formatCode>
                <c:ptCount val="12"/>
                <c:pt idx="0">
                  <c:v>1457</c:v>
                </c:pt>
                <c:pt idx="1">
                  <c:v>1447</c:v>
                </c:pt>
                <c:pt idx="2">
                  <c:v>1456</c:v>
                </c:pt>
                <c:pt idx="3">
                  <c:v>1484</c:v>
                </c:pt>
                <c:pt idx="4">
                  <c:v>1567</c:v>
                </c:pt>
                <c:pt idx="5">
                  <c:v>1271</c:v>
                </c:pt>
                <c:pt idx="6">
                  <c:v>1566</c:v>
                </c:pt>
                <c:pt idx="7">
                  <c:v>1571</c:v>
                </c:pt>
                <c:pt idx="8">
                  <c:v>1382</c:v>
                </c:pt>
                <c:pt idx="9">
                  <c:v>1343</c:v>
                </c:pt>
                <c:pt idx="10">
                  <c:v>1311</c:v>
                </c:pt>
                <c:pt idx="11">
                  <c:v>1407</c:v>
                </c:pt>
              </c:numCache>
            </c:numRef>
          </c:val>
          <c:extLst>
            <c:ext xmlns:c16="http://schemas.microsoft.com/office/drawing/2014/chart" uri="{C3380CC4-5D6E-409C-BE32-E72D297353CC}">
              <c16:uniqueId val="{00000000-9E6A-4961-9D2D-6E6C42D83689}"/>
            </c:ext>
          </c:extLst>
        </c:ser>
        <c:ser>
          <c:idx val="10"/>
          <c:order val="6"/>
          <c:tx>
            <c:strRef>
              <c:f>受付件数!$A$13</c:f>
              <c:strCache>
                <c:ptCount val="1"/>
                <c:pt idx="0">
                  <c:v>R1年度総数</c:v>
                </c:pt>
              </c:strCache>
            </c:strRef>
          </c:tx>
          <c:spPr>
            <a:solidFill>
              <a:schemeClr val="accent5">
                <a:lumMod val="60000"/>
              </a:schemeClr>
            </a:solidFill>
            <a:ln>
              <a:noFill/>
            </a:ln>
            <a:effectLst/>
          </c:spPr>
          <c:invertIfNegative val="0"/>
          <c:cat>
            <c:strRef>
              <c:f>受付件数!$B$2:$M$2</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受付件数!$B$13:$M$13</c:f>
              <c:numCache>
                <c:formatCode>#,##0_);[Red]\(#,##0\)</c:formatCode>
                <c:ptCount val="12"/>
                <c:pt idx="0">
                  <c:v>1571</c:v>
                </c:pt>
                <c:pt idx="1">
                  <c:v>1482</c:v>
                </c:pt>
                <c:pt idx="2">
                  <c:v>1494</c:v>
                </c:pt>
                <c:pt idx="3">
                  <c:v>1712</c:v>
                </c:pt>
                <c:pt idx="4">
                  <c:v>1514</c:v>
                </c:pt>
                <c:pt idx="5">
                  <c:v>1433</c:v>
                </c:pt>
                <c:pt idx="6">
                  <c:v>1552</c:v>
                </c:pt>
                <c:pt idx="7">
                  <c:v>1443</c:v>
                </c:pt>
                <c:pt idx="8">
                  <c:v>1459</c:v>
                </c:pt>
                <c:pt idx="9">
                  <c:v>1331</c:v>
                </c:pt>
                <c:pt idx="10">
                  <c:v>1221</c:v>
                </c:pt>
                <c:pt idx="11">
                  <c:v>1375</c:v>
                </c:pt>
              </c:numCache>
            </c:numRef>
          </c:val>
          <c:extLst>
            <c:ext xmlns:c16="http://schemas.microsoft.com/office/drawing/2014/chart" uri="{C3380CC4-5D6E-409C-BE32-E72D297353CC}">
              <c16:uniqueId val="{00000001-9E6A-4961-9D2D-6E6C42D83689}"/>
            </c:ext>
          </c:extLst>
        </c:ser>
        <c:ser>
          <c:idx val="13"/>
          <c:order val="8"/>
          <c:tx>
            <c:strRef>
              <c:f>受付件数!$A$16</c:f>
              <c:strCache>
                <c:ptCount val="1"/>
                <c:pt idx="0">
                  <c:v>R2年度総数</c:v>
                </c:pt>
              </c:strCache>
            </c:strRef>
          </c:tx>
          <c:spPr>
            <a:solidFill>
              <a:schemeClr val="accent2">
                <a:lumMod val="80000"/>
                <a:lumOff val="20000"/>
              </a:schemeClr>
            </a:solidFill>
            <a:ln>
              <a:noFill/>
            </a:ln>
            <a:effectLst/>
          </c:spPr>
          <c:invertIfNegative val="0"/>
          <c:cat>
            <c:strRef>
              <c:f>受付件数!$B$2:$M$2</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受付件数!$B$16:$M$16</c:f>
              <c:numCache>
                <c:formatCode>#,##0_);[Red]\(#,##0\)</c:formatCode>
                <c:ptCount val="12"/>
                <c:pt idx="0">
                  <c:v>1122</c:v>
                </c:pt>
                <c:pt idx="1">
                  <c:v>971</c:v>
                </c:pt>
                <c:pt idx="2">
                  <c:v>1413</c:v>
                </c:pt>
                <c:pt idx="3">
                  <c:v>1378</c:v>
                </c:pt>
                <c:pt idx="4">
                  <c:v>1277</c:v>
                </c:pt>
                <c:pt idx="5">
                  <c:v>1375</c:v>
                </c:pt>
                <c:pt idx="6">
                  <c:v>1519</c:v>
                </c:pt>
                <c:pt idx="7">
                  <c:v>1306</c:v>
                </c:pt>
                <c:pt idx="8">
                  <c:v>1326</c:v>
                </c:pt>
                <c:pt idx="9">
                  <c:v>1276</c:v>
                </c:pt>
                <c:pt idx="10">
                  <c:v>1185</c:v>
                </c:pt>
                <c:pt idx="11">
                  <c:v>1549</c:v>
                </c:pt>
              </c:numCache>
            </c:numRef>
          </c:val>
          <c:extLst>
            <c:ext xmlns:c16="http://schemas.microsoft.com/office/drawing/2014/chart" uri="{C3380CC4-5D6E-409C-BE32-E72D297353CC}">
              <c16:uniqueId val="{00000002-9E6A-4961-9D2D-6E6C42D83689}"/>
            </c:ext>
          </c:extLst>
        </c:ser>
        <c:dLbls>
          <c:showLegendKey val="0"/>
          <c:showVal val="0"/>
          <c:showCatName val="0"/>
          <c:showSerName val="0"/>
          <c:showPercent val="0"/>
          <c:showBubbleSize val="0"/>
        </c:dLbls>
        <c:gapWidth val="247"/>
        <c:overlap val="-27"/>
        <c:axId val="832436880"/>
        <c:axId val="832437864"/>
        <c:extLst>
          <c:ext xmlns:c15="http://schemas.microsoft.com/office/drawing/2012/chart" uri="{02D57815-91ED-43cb-92C2-25804820EDAC}">
            <c15:filteredBarSeries>
              <c15:ser>
                <c:idx val="1"/>
                <c:order val="0"/>
                <c:tx>
                  <c:strRef>
                    <c:extLst>
                      <c:ext uri="{02D57815-91ED-43cb-92C2-25804820EDAC}">
                        <c15:formulaRef>
                          <c15:sqref>受付件数!$A$4</c15:sqref>
                        </c15:formulaRef>
                      </c:ext>
                    </c:extLst>
                    <c:strCache>
                      <c:ptCount val="1"/>
                      <c:pt idx="0">
                        <c:v>H28年度総数</c:v>
                      </c:pt>
                    </c:strCache>
                  </c:strRef>
                </c:tx>
                <c:spPr>
                  <a:solidFill>
                    <a:schemeClr val="accent2"/>
                  </a:solidFill>
                  <a:ln>
                    <a:noFill/>
                  </a:ln>
                  <a:effectLst/>
                </c:spPr>
                <c:invertIfNegative val="0"/>
                <c:cat>
                  <c:strRef>
                    <c:extLst>
                      <c:ext uri="{02D57815-91ED-43cb-92C2-25804820EDAC}">
                        <c15:formulaRef>
                          <c15:sqref>受付件数!$B$2:$M$2</c15:sqref>
                        </c15:formulaRef>
                      </c:ext>
                    </c:extLst>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extLst>
                      <c:ext uri="{02D57815-91ED-43cb-92C2-25804820EDAC}">
                        <c15:formulaRef>
                          <c15:sqref>受付件数!$B$4:$M$4</c15:sqref>
                        </c15:formulaRef>
                      </c:ext>
                    </c:extLst>
                    <c:numCache>
                      <c:formatCode>#,##0_);[Red]\(#,##0\)</c:formatCode>
                      <c:ptCount val="12"/>
                      <c:pt idx="0">
                        <c:v>1388</c:v>
                      </c:pt>
                      <c:pt idx="1">
                        <c:v>1423</c:v>
                      </c:pt>
                      <c:pt idx="2">
                        <c:v>1555</c:v>
                      </c:pt>
                      <c:pt idx="3">
                        <c:v>1366</c:v>
                      </c:pt>
                      <c:pt idx="4">
                        <c:v>1443</c:v>
                      </c:pt>
                      <c:pt idx="5">
                        <c:v>1253</c:v>
                      </c:pt>
                      <c:pt idx="6">
                        <c:v>1344</c:v>
                      </c:pt>
                      <c:pt idx="7">
                        <c:v>1235</c:v>
                      </c:pt>
                      <c:pt idx="8">
                        <c:v>1184</c:v>
                      </c:pt>
                      <c:pt idx="9">
                        <c:v>1237</c:v>
                      </c:pt>
                      <c:pt idx="10">
                        <c:v>1262</c:v>
                      </c:pt>
                      <c:pt idx="11">
                        <c:v>1399</c:v>
                      </c:pt>
                    </c:numCache>
                  </c:numRef>
                </c:val>
                <c:extLst>
                  <c:ext xmlns:c16="http://schemas.microsoft.com/office/drawing/2014/chart" uri="{C3380CC4-5D6E-409C-BE32-E72D297353CC}">
                    <c16:uniqueId val="{00000006-9E6A-4961-9D2D-6E6C42D83689}"/>
                  </c:ext>
                </c:extLst>
              </c15:ser>
            </c15:filteredBarSeries>
            <c15:filteredBarSeries>
              <c15:ser>
                <c:idx val="4"/>
                <c:order val="2"/>
                <c:tx>
                  <c:strRef>
                    <c:extLst xmlns:c15="http://schemas.microsoft.com/office/drawing/2012/chart">
                      <c:ext xmlns:c15="http://schemas.microsoft.com/office/drawing/2012/chart" uri="{02D57815-91ED-43cb-92C2-25804820EDAC}">
                        <c15:formulaRef>
                          <c15:sqref>受付件数!$A$7</c15:sqref>
                        </c15:formulaRef>
                      </c:ext>
                    </c:extLst>
                    <c:strCache>
                      <c:ptCount val="1"/>
                      <c:pt idx="0">
                        <c:v>H29年度総数</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受付件数!$B$2:$M$2</c15:sqref>
                        </c15:formulaRef>
                      </c:ext>
                    </c:extLst>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extLst xmlns:c15="http://schemas.microsoft.com/office/drawing/2012/chart">
                      <c:ext xmlns:c15="http://schemas.microsoft.com/office/drawing/2012/chart" uri="{02D57815-91ED-43cb-92C2-25804820EDAC}">
                        <c15:formulaRef>
                          <c15:sqref>受付件数!$B$7:$M$7</c15:sqref>
                        </c15:formulaRef>
                      </c:ext>
                    </c:extLst>
                    <c:numCache>
                      <c:formatCode>#,##0_);[Red]\(#,##0\)</c:formatCode>
                      <c:ptCount val="12"/>
                      <c:pt idx="0">
                        <c:v>1379</c:v>
                      </c:pt>
                      <c:pt idx="1">
                        <c:v>1476</c:v>
                      </c:pt>
                      <c:pt idx="2">
                        <c:v>1574</c:v>
                      </c:pt>
                      <c:pt idx="3">
                        <c:v>1416</c:v>
                      </c:pt>
                      <c:pt idx="4">
                        <c:v>1476</c:v>
                      </c:pt>
                      <c:pt idx="5">
                        <c:v>1349</c:v>
                      </c:pt>
                      <c:pt idx="6">
                        <c:v>1489</c:v>
                      </c:pt>
                      <c:pt idx="7">
                        <c:v>1365</c:v>
                      </c:pt>
                      <c:pt idx="8">
                        <c:v>1336</c:v>
                      </c:pt>
                      <c:pt idx="9">
                        <c:v>1297</c:v>
                      </c:pt>
                      <c:pt idx="10">
                        <c:v>1276</c:v>
                      </c:pt>
                      <c:pt idx="11">
                        <c:v>1370</c:v>
                      </c:pt>
                    </c:numCache>
                  </c:numRef>
                </c:val>
                <c:extLst xmlns:c15="http://schemas.microsoft.com/office/drawing/2012/chart">
                  <c:ext xmlns:c16="http://schemas.microsoft.com/office/drawing/2014/chart" uri="{C3380CC4-5D6E-409C-BE32-E72D297353CC}">
                    <c16:uniqueId val="{00000008-9E6A-4961-9D2D-6E6C42D83689}"/>
                  </c:ext>
                </c:extLst>
              </c15:ser>
            </c15:filteredBarSeries>
          </c:ext>
        </c:extLst>
      </c:barChart>
      <c:lineChart>
        <c:grouping val="standard"/>
        <c:varyColors val="0"/>
        <c:ser>
          <c:idx val="8"/>
          <c:order val="5"/>
          <c:tx>
            <c:strRef>
              <c:f>受付件数!$A$11</c:f>
              <c:strCache>
                <c:ptCount val="1"/>
                <c:pt idx="0">
                  <c:v>H30年度連携室受付％</c:v>
                </c:pt>
              </c:strCache>
            </c:strRef>
          </c:tx>
          <c:spPr>
            <a:ln w="22225" cap="rnd">
              <a:solidFill>
                <a:schemeClr val="accent3">
                  <a:lumMod val="60000"/>
                </a:schemeClr>
              </a:solidFill>
              <a:round/>
            </a:ln>
            <a:effectLst/>
          </c:spPr>
          <c:marker>
            <c:symbol val="circle"/>
            <c:size val="6"/>
            <c:spPr>
              <a:solidFill>
                <a:schemeClr val="lt1"/>
              </a:solidFill>
              <a:ln w="15875">
                <a:solidFill>
                  <a:schemeClr val="accent3">
                    <a:lumMod val="60000"/>
                  </a:schemeClr>
                </a:solidFill>
                <a:round/>
              </a:ln>
              <a:effectLst/>
            </c:spPr>
          </c:marker>
          <c:val>
            <c:numRef>
              <c:f>受付件数!$B$11:$M$11</c:f>
              <c:numCache>
                <c:formatCode>0.0%</c:formatCode>
                <c:ptCount val="12"/>
                <c:pt idx="0">
                  <c:v>0.96019217570350035</c:v>
                </c:pt>
                <c:pt idx="1">
                  <c:v>0.96751900483759501</c:v>
                </c:pt>
                <c:pt idx="2">
                  <c:v>0.95947802197802201</c:v>
                </c:pt>
                <c:pt idx="3">
                  <c:v>0.95687331536388143</c:v>
                </c:pt>
                <c:pt idx="4">
                  <c:v>0.95788130185067011</c:v>
                </c:pt>
                <c:pt idx="5">
                  <c:v>0.93391030684500398</c:v>
                </c:pt>
                <c:pt idx="6">
                  <c:v>0.95593869731800762</c:v>
                </c:pt>
                <c:pt idx="7">
                  <c:v>0.95035009548058558</c:v>
                </c:pt>
                <c:pt idx="8">
                  <c:v>0.95224312590448623</c:v>
                </c:pt>
                <c:pt idx="9">
                  <c:v>0.95457930007446012</c:v>
                </c:pt>
                <c:pt idx="10">
                  <c:v>0.98093058733790994</c:v>
                </c:pt>
                <c:pt idx="11">
                  <c:v>0.98294243070362475</c:v>
                </c:pt>
              </c:numCache>
            </c:numRef>
          </c:val>
          <c:smooth val="0"/>
          <c:extLst>
            <c:ext xmlns:c16="http://schemas.microsoft.com/office/drawing/2014/chart" uri="{C3380CC4-5D6E-409C-BE32-E72D297353CC}">
              <c16:uniqueId val="{00000003-9E6A-4961-9D2D-6E6C42D83689}"/>
            </c:ext>
          </c:extLst>
        </c:ser>
        <c:ser>
          <c:idx val="11"/>
          <c:order val="7"/>
          <c:tx>
            <c:strRef>
              <c:f>受付件数!$A$14</c:f>
              <c:strCache>
                <c:ptCount val="1"/>
                <c:pt idx="0">
                  <c:v>R1年度連携室受付％</c:v>
                </c:pt>
              </c:strCache>
            </c:strRef>
          </c:tx>
          <c:spPr>
            <a:ln w="22225" cap="rnd">
              <a:solidFill>
                <a:schemeClr val="accent6">
                  <a:lumMod val="60000"/>
                </a:schemeClr>
              </a:solidFill>
              <a:round/>
            </a:ln>
            <a:effectLst/>
          </c:spPr>
          <c:marker>
            <c:symbol val="circle"/>
            <c:size val="6"/>
            <c:spPr>
              <a:solidFill>
                <a:schemeClr val="lt1"/>
              </a:solidFill>
              <a:ln w="15875">
                <a:solidFill>
                  <a:schemeClr val="accent6">
                    <a:lumMod val="60000"/>
                  </a:schemeClr>
                </a:solidFill>
                <a:round/>
              </a:ln>
              <a:effectLst/>
            </c:spPr>
          </c:marker>
          <c:val>
            <c:numRef>
              <c:f>受付件数!$B$14:$M$14</c:f>
              <c:numCache>
                <c:formatCode>0.0%</c:formatCode>
                <c:ptCount val="12"/>
                <c:pt idx="0">
                  <c:v>0.98217695735200505</c:v>
                </c:pt>
                <c:pt idx="1">
                  <c:v>0.97098515519568152</c:v>
                </c:pt>
                <c:pt idx="2">
                  <c:v>0.9718875502008032</c:v>
                </c:pt>
                <c:pt idx="3">
                  <c:v>0.98014018691588789</c:v>
                </c:pt>
                <c:pt idx="4">
                  <c:v>0.98084544253632766</c:v>
                </c:pt>
                <c:pt idx="5">
                  <c:v>0.97418004187020235</c:v>
                </c:pt>
                <c:pt idx="6">
                  <c:v>0.98711340206185572</c:v>
                </c:pt>
                <c:pt idx="7">
                  <c:v>0.98059598059598063</c:v>
                </c:pt>
                <c:pt idx="8">
                  <c:v>0.9842357779300891</c:v>
                </c:pt>
                <c:pt idx="9">
                  <c:v>0.99098422238918105</c:v>
                </c:pt>
                <c:pt idx="10">
                  <c:v>0.9901719901719902</c:v>
                </c:pt>
                <c:pt idx="11">
                  <c:v>0.99272727272727268</c:v>
                </c:pt>
              </c:numCache>
            </c:numRef>
          </c:val>
          <c:smooth val="0"/>
          <c:extLst>
            <c:ext xmlns:c16="http://schemas.microsoft.com/office/drawing/2014/chart" uri="{C3380CC4-5D6E-409C-BE32-E72D297353CC}">
              <c16:uniqueId val="{00000004-9E6A-4961-9D2D-6E6C42D83689}"/>
            </c:ext>
          </c:extLst>
        </c:ser>
        <c:ser>
          <c:idx val="14"/>
          <c:order val="9"/>
          <c:tx>
            <c:strRef>
              <c:f>受付件数!$A$17</c:f>
              <c:strCache>
                <c:ptCount val="1"/>
                <c:pt idx="0">
                  <c:v>R2年度連携室受付％</c:v>
                </c:pt>
              </c:strCache>
            </c:strRef>
          </c:tx>
          <c:spPr>
            <a:ln w="22225" cap="rnd">
              <a:solidFill>
                <a:srgbClr val="00B050"/>
              </a:solidFill>
              <a:round/>
            </a:ln>
            <a:effectLst/>
          </c:spPr>
          <c:marker>
            <c:symbol val="circle"/>
            <c:size val="6"/>
            <c:spPr>
              <a:solidFill>
                <a:schemeClr val="lt1"/>
              </a:solidFill>
              <a:ln w="15875">
                <a:solidFill>
                  <a:srgbClr val="00B050"/>
                </a:solidFill>
                <a:round/>
              </a:ln>
              <a:effectLst/>
            </c:spPr>
          </c:marker>
          <c:val>
            <c:numRef>
              <c:f>受付件数!$B$17:$M$17</c:f>
              <c:numCache>
                <c:formatCode>0.0%</c:formatCode>
                <c:ptCount val="12"/>
                <c:pt idx="0">
                  <c:v>0.98930481283422456</c:v>
                </c:pt>
                <c:pt idx="1">
                  <c:v>0.98558187435633371</c:v>
                </c:pt>
                <c:pt idx="2">
                  <c:v>0.9900920028308563</c:v>
                </c:pt>
                <c:pt idx="3">
                  <c:v>0.99056603773584906</c:v>
                </c:pt>
                <c:pt idx="4">
                  <c:v>0.99138606108065774</c:v>
                </c:pt>
                <c:pt idx="5">
                  <c:v>0.99127272727272731</c:v>
                </c:pt>
                <c:pt idx="6">
                  <c:v>0.99341672152732063</c:v>
                </c:pt>
                <c:pt idx="7">
                  <c:v>0.99310872894333846</c:v>
                </c:pt>
                <c:pt idx="8">
                  <c:v>0.99396681749622928</c:v>
                </c:pt>
                <c:pt idx="9">
                  <c:v>0.99059561128526641</c:v>
                </c:pt>
                <c:pt idx="10">
                  <c:v>0.99409282700421941</c:v>
                </c:pt>
                <c:pt idx="11">
                  <c:v>0.98902517753389285</c:v>
                </c:pt>
              </c:numCache>
            </c:numRef>
          </c:val>
          <c:smooth val="0"/>
          <c:extLst>
            <c:ext xmlns:c16="http://schemas.microsoft.com/office/drawing/2014/chart" uri="{C3380CC4-5D6E-409C-BE32-E72D297353CC}">
              <c16:uniqueId val="{00000005-9E6A-4961-9D2D-6E6C42D83689}"/>
            </c:ext>
          </c:extLst>
        </c:ser>
        <c:dLbls>
          <c:showLegendKey val="0"/>
          <c:showVal val="0"/>
          <c:showCatName val="0"/>
          <c:showSerName val="0"/>
          <c:showPercent val="0"/>
          <c:showBubbleSize val="0"/>
        </c:dLbls>
        <c:marker val="1"/>
        <c:smooth val="0"/>
        <c:axId val="832438520"/>
        <c:axId val="832438192"/>
        <c:extLst>
          <c:ext xmlns:c15="http://schemas.microsoft.com/office/drawing/2012/chart" uri="{02D57815-91ED-43cb-92C2-25804820EDAC}">
            <c15:filteredLineSeries>
              <c15:ser>
                <c:idx val="2"/>
                <c:order val="1"/>
                <c:tx>
                  <c:strRef>
                    <c:extLst>
                      <c:ext uri="{02D57815-91ED-43cb-92C2-25804820EDAC}">
                        <c15:formulaRef>
                          <c15:sqref>受付件数!$A$5</c15:sqref>
                        </c15:formulaRef>
                      </c:ext>
                    </c:extLst>
                    <c:strCache>
                      <c:ptCount val="1"/>
                      <c:pt idx="0">
                        <c:v>H28年度連携室受付％</c:v>
                      </c:pt>
                    </c:strCache>
                  </c:strRef>
                </c:tx>
                <c:spPr>
                  <a:ln w="22225" cap="rnd">
                    <a:solidFill>
                      <a:schemeClr val="accent3"/>
                    </a:solidFill>
                    <a:round/>
                  </a:ln>
                  <a:effectLst/>
                </c:spPr>
                <c:marker>
                  <c:symbol val="circle"/>
                  <c:size val="6"/>
                  <c:spPr>
                    <a:solidFill>
                      <a:schemeClr val="lt1"/>
                    </a:solidFill>
                    <a:ln w="15875">
                      <a:solidFill>
                        <a:schemeClr val="accent3"/>
                      </a:solidFill>
                      <a:round/>
                    </a:ln>
                    <a:effectLst/>
                  </c:spPr>
                </c:marker>
                <c:val>
                  <c:numRef>
                    <c:extLst>
                      <c:ext uri="{02D57815-91ED-43cb-92C2-25804820EDAC}">
                        <c15:formulaRef>
                          <c15:sqref>受付件数!$B$5:$M$5</c15:sqref>
                        </c15:formulaRef>
                      </c:ext>
                    </c:extLst>
                    <c:numCache>
                      <c:formatCode>0.0%</c:formatCode>
                      <c:ptCount val="12"/>
                      <c:pt idx="0">
                        <c:v>0.92579250720461093</c:v>
                      </c:pt>
                      <c:pt idx="1">
                        <c:v>0.92269852424455379</c:v>
                      </c:pt>
                      <c:pt idx="2">
                        <c:v>0.93183279742765268</c:v>
                      </c:pt>
                      <c:pt idx="3">
                        <c:v>0.94655929721815524</c:v>
                      </c:pt>
                      <c:pt idx="4">
                        <c:v>0.95980595980595984</c:v>
                      </c:pt>
                      <c:pt idx="5">
                        <c:v>0.94094173982442142</c:v>
                      </c:pt>
                      <c:pt idx="6">
                        <c:v>0.96502976190476186</c:v>
                      </c:pt>
                      <c:pt idx="7">
                        <c:v>0.98137651821862348</c:v>
                      </c:pt>
                      <c:pt idx="8">
                        <c:v>0.93496621621621623</c:v>
                      </c:pt>
                      <c:pt idx="9">
                        <c:v>0.95149555375909456</c:v>
                      </c:pt>
                      <c:pt idx="10">
                        <c:v>0.95087163232963545</c:v>
                      </c:pt>
                      <c:pt idx="11">
                        <c:v>0.94781987133666901</c:v>
                      </c:pt>
                    </c:numCache>
                  </c:numRef>
                </c:val>
                <c:smooth val="0"/>
                <c:extLst>
                  <c:ext xmlns:c16="http://schemas.microsoft.com/office/drawing/2014/chart" uri="{C3380CC4-5D6E-409C-BE32-E72D297353CC}">
                    <c16:uniqueId val="{00000007-9E6A-4961-9D2D-6E6C42D83689}"/>
                  </c:ext>
                </c:extLst>
              </c15:ser>
            </c15:filteredLineSeries>
            <c15:filteredLineSeries>
              <c15:ser>
                <c:idx val="5"/>
                <c:order val="3"/>
                <c:tx>
                  <c:strRef>
                    <c:extLst xmlns:c15="http://schemas.microsoft.com/office/drawing/2012/chart">
                      <c:ext xmlns:c15="http://schemas.microsoft.com/office/drawing/2012/chart" uri="{02D57815-91ED-43cb-92C2-25804820EDAC}">
                        <c15:formulaRef>
                          <c15:sqref>受付件数!$A$8</c15:sqref>
                        </c15:formulaRef>
                      </c:ext>
                    </c:extLst>
                    <c:strCache>
                      <c:ptCount val="1"/>
                      <c:pt idx="0">
                        <c:v>H29年度連携室受付％</c:v>
                      </c:pt>
                    </c:strCache>
                  </c:strRef>
                </c:tx>
                <c:spPr>
                  <a:ln w="22225" cap="rnd">
                    <a:solidFill>
                      <a:schemeClr val="accent6"/>
                    </a:solidFill>
                    <a:round/>
                  </a:ln>
                  <a:effectLst/>
                </c:spPr>
                <c:marker>
                  <c:symbol val="circle"/>
                  <c:size val="6"/>
                  <c:spPr>
                    <a:solidFill>
                      <a:schemeClr val="lt1"/>
                    </a:solidFill>
                    <a:ln w="15875">
                      <a:solidFill>
                        <a:schemeClr val="accent6"/>
                      </a:solidFill>
                      <a:round/>
                    </a:ln>
                    <a:effectLst/>
                  </c:spPr>
                </c:marker>
                <c:val>
                  <c:numRef>
                    <c:extLst xmlns:c15="http://schemas.microsoft.com/office/drawing/2012/chart">
                      <c:ext xmlns:c15="http://schemas.microsoft.com/office/drawing/2012/chart" uri="{02D57815-91ED-43cb-92C2-25804820EDAC}">
                        <c15:formulaRef>
                          <c15:sqref>受付件数!$B$8:$M$8</c15:sqref>
                        </c15:formulaRef>
                      </c:ext>
                    </c:extLst>
                    <c:numCache>
                      <c:formatCode>0.0%</c:formatCode>
                      <c:ptCount val="12"/>
                      <c:pt idx="0">
                        <c:v>0.94851341551849166</c:v>
                      </c:pt>
                      <c:pt idx="1">
                        <c:v>0.93699186991869921</c:v>
                      </c:pt>
                      <c:pt idx="2">
                        <c:v>0.94536213468869124</c:v>
                      </c:pt>
                      <c:pt idx="3">
                        <c:v>0.9442090395480226</c:v>
                      </c:pt>
                      <c:pt idx="4">
                        <c:v>0.9532520325203252</c:v>
                      </c:pt>
                      <c:pt idx="5">
                        <c:v>0.95626389918458121</c:v>
                      </c:pt>
                      <c:pt idx="6">
                        <c:v>0.95366017461383479</c:v>
                      </c:pt>
                      <c:pt idx="7">
                        <c:v>0.93553113553113554</c:v>
                      </c:pt>
                      <c:pt idx="8">
                        <c:v>0.96182634730538918</c:v>
                      </c:pt>
                      <c:pt idx="9">
                        <c:v>0.95913646877409409</c:v>
                      </c:pt>
                      <c:pt idx="10">
                        <c:v>0.95297805642633227</c:v>
                      </c:pt>
                      <c:pt idx="11">
                        <c:v>0.94598540145985399</c:v>
                      </c:pt>
                    </c:numCache>
                  </c:numRef>
                </c:val>
                <c:smooth val="0"/>
                <c:extLst xmlns:c15="http://schemas.microsoft.com/office/drawing/2012/chart">
                  <c:ext xmlns:c16="http://schemas.microsoft.com/office/drawing/2014/chart" uri="{C3380CC4-5D6E-409C-BE32-E72D297353CC}">
                    <c16:uniqueId val="{00000009-9E6A-4961-9D2D-6E6C42D83689}"/>
                  </c:ext>
                </c:extLst>
              </c15:ser>
            </c15:filteredLineSeries>
          </c:ext>
        </c:extLst>
      </c:lineChart>
      <c:catAx>
        <c:axId val="832436880"/>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ja-JP"/>
          </a:p>
        </c:txPr>
        <c:crossAx val="832437864"/>
        <c:crosses val="autoZero"/>
        <c:auto val="1"/>
        <c:lblAlgn val="ctr"/>
        <c:lblOffset val="100"/>
        <c:noMultiLvlLbl val="0"/>
      </c:catAx>
      <c:valAx>
        <c:axId val="832437864"/>
        <c:scaling>
          <c:orientation val="minMax"/>
        </c:scaling>
        <c:delete val="0"/>
        <c:axPos val="l"/>
        <c:majorGridlines>
          <c:spPr>
            <a:ln w="9525" cap="flat" cmpd="sng" algn="ctr">
              <a:solidFill>
                <a:schemeClr val="dk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ja-JP"/>
          </a:p>
        </c:txPr>
        <c:crossAx val="832436880"/>
        <c:crosses val="autoZero"/>
        <c:crossBetween val="between"/>
        <c:majorUnit val="300"/>
      </c:valAx>
      <c:valAx>
        <c:axId val="832438192"/>
        <c:scaling>
          <c:orientation val="minMax"/>
        </c:scaling>
        <c:delete val="0"/>
        <c:axPos val="r"/>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ja-JP"/>
          </a:p>
        </c:txPr>
        <c:crossAx val="832438520"/>
        <c:crosses val="max"/>
        <c:crossBetween val="between"/>
        <c:majorUnit val="2.0000000000000004E-2"/>
      </c:valAx>
      <c:catAx>
        <c:axId val="832438520"/>
        <c:scaling>
          <c:orientation val="minMax"/>
        </c:scaling>
        <c:delete val="1"/>
        <c:axPos val="b"/>
        <c:majorTickMark val="out"/>
        <c:minorTickMark val="none"/>
        <c:tickLblPos val="nextTo"/>
        <c:crossAx val="832438192"/>
        <c:crosses val="autoZero"/>
        <c:auto val="1"/>
        <c:lblAlgn val="ctr"/>
        <c:lblOffset val="100"/>
        <c:noMultiLvlLbl val="0"/>
      </c:catAx>
      <c:dTable>
        <c:showHorzBorder val="1"/>
        <c:showVertBorder val="1"/>
        <c:showOutline val="1"/>
        <c:showKeys val="1"/>
        <c:spPr>
          <a:noFill/>
          <a:ln w="9525" cap="flat" cmpd="sng" algn="ctr">
            <a:solidFill>
              <a:schemeClr val="dk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dk1">
                    <a:lumMod val="65000"/>
                    <a:lumOff val="35000"/>
                  </a:schemeClr>
                </a:solidFill>
                <a:latin typeface="+mn-lt"/>
                <a:ea typeface="+mn-ea"/>
                <a:cs typeface="+mn-cs"/>
              </a:defRPr>
            </a:pPr>
            <a:endParaRPr lang="ja-JP"/>
          </a:p>
        </c:txPr>
      </c:dTable>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accent5">
        <a:lumMod val="20000"/>
        <a:lumOff val="80000"/>
      </a:schemeClr>
    </a:solidFill>
    <a:ln w="9525" cap="flat" cmpd="sng" algn="ctr">
      <a:solidFill>
        <a:schemeClr val="dk1">
          <a:lumMod val="15000"/>
          <a:lumOff val="85000"/>
        </a:schemeClr>
      </a:solidFill>
      <a:round/>
    </a:ln>
    <a:effectLst/>
  </c:spPr>
  <c:txPr>
    <a:bodyPr/>
    <a:lstStyle/>
    <a:p>
      <a:pPr>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1393462180863759E-2"/>
          <c:y val="0.13731796770436808"/>
          <c:w val="0.75534423581667676"/>
          <c:h val="0.70250508421546642"/>
        </c:manualLayout>
      </c:layout>
      <c:lineChart>
        <c:grouping val="standard"/>
        <c:varyColors val="0"/>
        <c:ser>
          <c:idx val="0"/>
          <c:order val="0"/>
          <c:tx>
            <c:strRef>
              <c:f>'2020年報原稿　入退院支援'!$A$25</c:f>
              <c:strCache>
                <c:ptCount val="1"/>
                <c:pt idx="0">
                  <c:v>在宅</c:v>
                </c:pt>
              </c:strCache>
            </c:strRef>
          </c:tx>
          <c:cat>
            <c:strRef>
              <c:f>'2020年報原稿　入退院支援'!$B$24:$M$24</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'2020年報原稿　入退院支援'!$B$25:$M$25</c:f>
              <c:numCache>
                <c:formatCode>General</c:formatCode>
                <c:ptCount val="12"/>
                <c:pt idx="0">
                  <c:v>25</c:v>
                </c:pt>
                <c:pt idx="1">
                  <c:v>15</c:v>
                </c:pt>
                <c:pt idx="2">
                  <c:v>25</c:v>
                </c:pt>
                <c:pt idx="3">
                  <c:v>24</c:v>
                </c:pt>
                <c:pt idx="4">
                  <c:v>24</c:v>
                </c:pt>
                <c:pt idx="5">
                  <c:v>18</c:v>
                </c:pt>
                <c:pt idx="6">
                  <c:v>27</c:v>
                </c:pt>
                <c:pt idx="7">
                  <c:v>26</c:v>
                </c:pt>
                <c:pt idx="8">
                  <c:v>22</c:v>
                </c:pt>
                <c:pt idx="9">
                  <c:v>25</c:v>
                </c:pt>
                <c:pt idx="10">
                  <c:v>17</c:v>
                </c:pt>
                <c:pt idx="11">
                  <c:v>17</c:v>
                </c:pt>
              </c:numCache>
            </c:numRef>
          </c:val>
          <c:smooth val="0"/>
          <c:extLst>
            <c:ext xmlns:c16="http://schemas.microsoft.com/office/drawing/2014/chart" uri="{C3380CC4-5D6E-409C-BE32-E72D297353CC}">
              <c16:uniqueId val="{00000000-9D5A-48AF-9ABF-00CBB351B837}"/>
            </c:ext>
          </c:extLst>
        </c:ser>
        <c:ser>
          <c:idx val="1"/>
          <c:order val="1"/>
          <c:tx>
            <c:strRef>
              <c:f>'2020年報原稿　入退院支援'!$A$26</c:f>
              <c:strCache>
                <c:ptCount val="1"/>
                <c:pt idx="0">
                  <c:v>転院</c:v>
                </c:pt>
              </c:strCache>
            </c:strRef>
          </c:tx>
          <c:cat>
            <c:strRef>
              <c:f>'2020年報原稿　入退院支援'!$B$24:$M$24</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'2020年報原稿　入退院支援'!$B$26:$M$26</c:f>
              <c:numCache>
                <c:formatCode>General</c:formatCode>
                <c:ptCount val="12"/>
                <c:pt idx="0">
                  <c:v>52</c:v>
                </c:pt>
                <c:pt idx="1">
                  <c:v>46</c:v>
                </c:pt>
                <c:pt idx="2">
                  <c:v>63</c:v>
                </c:pt>
                <c:pt idx="3">
                  <c:v>60</c:v>
                </c:pt>
                <c:pt idx="4">
                  <c:v>66</c:v>
                </c:pt>
                <c:pt idx="5">
                  <c:v>58</c:v>
                </c:pt>
                <c:pt idx="6">
                  <c:v>73</c:v>
                </c:pt>
                <c:pt idx="7">
                  <c:v>64</c:v>
                </c:pt>
                <c:pt idx="8">
                  <c:v>54</c:v>
                </c:pt>
                <c:pt idx="9">
                  <c:v>57</c:v>
                </c:pt>
                <c:pt idx="10">
                  <c:v>53</c:v>
                </c:pt>
                <c:pt idx="11">
                  <c:v>72</c:v>
                </c:pt>
              </c:numCache>
            </c:numRef>
          </c:val>
          <c:smooth val="0"/>
          <c:extLst>
            <c:ext xmlns:c16="http://schemas.microsoft.com/office/drawing/2014/chart" uri="{C3380CC4-5D6E-409C-BE32-E72D297353CC}">
              <c16:uniqueId val="{00000001-9D5A-48AF-9ABF-00CBB351B837}"/>
            </c:ext>
          </c:extLst>
        </c:ser>
        <c:ser>
          <c:idx val="2"/>
          <c:order val="2"/>
          <c:tx>
            <c:strRef>
              <c:f>'2020年報原稿　入退院支援'!$A$27</c:f>
              <c:strCache>
                <c:ptCount val="1"/>
                <c:pt idx="0">
                  <c:v>その他</c:v>
                </c:pt>
              </c:strCache>
            </c:strRef>
          </c:tx>
          <c:cat>
            <c:strRef>
              <c:f>'2020年報原稿　入退院支援'!$B$24:$M$24</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'2020年報原稿　入退院支援'!$B$27:$M$27</c:f>
              <c:numCache>
                <c:formatCode>General</c:formatCode>
                <c:ptCount val="12"/>
                <c:pt idx="0">
                  <c:v>2</c:v>
                </c:pt>
                <c:pt idx="1">
                  <c:v>6</c:v>
                </c:pt>
                <c:pt idx="2">
                  <c:v>5</c:v>
                </c:pt>
                <c:pt idx="3">
                  <c:v>7</c:v>
                </c:pt>
                <c:pt idx="4">
                  <c:v>5</c:v>
                </c:pt>
                <c:pt idx="5">
                  <c:v>5</c:v>
                </c:pt>
                <c:pt idx="6">
                  <c:v>6</c:v>
                </c:pt>
                <c:pt idx="7">
                  <c:v>4</c:v>
                </c:pt>
                <c:pt idx="8">
                  <c:v>2</c:v>
                </c:pt>
                <c:pt idx="9">
                  <c:v>4</c:v>
                </c:pt>
                <c:pt idx="10">
                  <c:v>5</c:v>
                </c:pt>
                <c:pt idx="11">
                  <c:v>2</c:v>
                </c:pt>
              </c:numCache>
            </c:numRef>
          </c:val>
          <c:smooth val="0"/>
          <c:extLst>
            <c:ext xmlns:c16="http://schemas.microsoft.com/office/drawing/2014/chart" uri="{C3380CC4-5D6E-409C-BE32-E72D297353CC}">
              <c16:uniqueId val="{00000002-9D5A-48AF-9ABF-00CBB351B837}"/>
            </c:ext>
          </c:extLst>
        </c:ser>
        <c:dLbls>
          <c:showLegendKey val="0"/>
          <c:showVal val="0"/>
          <c:showCatName val="0"/>
          <c:showSerName val="0"/>
          <c:showPercent val="0"/>
          <c:showBubbleSize val="0"/>
        </c:dLbls>
        <c:marker val="1"/>
        <c:smooth val="0"/>
        <c:axId val="326182040"/>
        <c:axId val="326183216"/>
      </c:lineChart>
      <c:catAx>
        <c:axId val="326182040"/>
        <c:scaling>
          <c:orientation val="minMax"/>
        </c:scaling>
        <c:delete val="0"/>
        <c:axPos val="b"/>
        <c:numFmt formatCode="General" sourceLinked="0"/>
        <c:majorTickMark val="out"/>
        <c:minorTickMark val="none"/>
        <c:tickLblPos val="nextTo"/>
        <c:crossAx val="326183216"/>
        <c:crosses val="autoZero"/>
        <c:auto val="1"/>
        <c:lblAlgn val="ctr"/>
        <c:lblOffset val="100"/>
        <c:noMultiLvlLbl val="0"/>
      </c:catAx>
      <c:valAx>
        <c:axId val="326183216"/>
        <c:scaling>
          <c:orientation val="minMax"/>
        </c:scaling>
        <c:delete val="0"/>
        <c:axPos val="l"/>
        <c:majorGridlines/>
        <c:numFmt formatCode="General" sourceLinked="1"/>
        <c:majorTickMark val="out"/>
        <c:minorTickMark val="none"/>
        <c:tickLblPos val="nextTo"/>
        <c:crossAx val="326182040"/>
        <c:crosses val="autoZero"/>
        <c:crossBetween val="between"/>
      </c:valAx>
    </c:plotArea>
    <c:legend>
      <c:legendPos val="r"/>
      <c:layout>
        <c:manualLayout>
          <c:xMode val="edge"/>
          <c:yMode val="edge"/>
          <c:x val="0.81532428355957753"/>
          <c:y val="0.16322639422138352"/>
          <c:w val="0.16657616892911012"/>
          <c:h val="0.61845035899438194"/>
        </c:manualLayout>
      </c:layout>
      <c:overlay val="0"/>
    </c:legend>
    <c:plotVisOnly val="1"/>
    <c:dispBlanksAs val="gap"/>
    <c:showDLblsOverMax val="0"/>
  </c:chart>
  <c:txPr>
    <a:bodyPr/>
    <a:lstStyle/>
    <a:p>
      <a:pPr>
        <a:defRPr>
          <a:latin typeface="ＭＳ ゴシック" panose="020B0609070205080204" pitchFamily="49" charset="-128"/>
          <a:ea typeface="ＭＳ ゴシック" panose="020B0609070205080204" pitchFamily="49" charset="-128"/>
        </a:defRPr>
      </a:pPr>
      <a:endParaRPr lang="ja-JP"/>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ED0-45BA-878D-CB7F0E96731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ED0-45BA-878D-CB7F0E96731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ED0-45BA-878D-CB7F0E967319}"/>
              </c:ext>
            </c:extLst>
          </c:dPt>
          <c:dLbls>
            <c:dLbl>
              <c:idx val="0"/>
              <c:layout>
                <c:manualLayout>
                  <c:x val="-0.22491066079522801"/>
                  <c:y val="-0.15257492217096133"/>
                </c:manualLayout>
              </c:layout>
              <c:spPr>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22543"/>
                        <a:gd name="adj2" fmla="val 75929"/>
                      </a:avLst>
                    </a:prstGeom>
                    <a:noFill/>
                    <a:ln>
                      <a:noFill/>
                    </a:ln>
                  </c15:spPr>
                  <c15:layout>
                    <c:manualLayout>
                      <c:w val="0.17749088037670224"/>
                      <c:h val="0.21933744253987306"/>
                    </c:manualLayout>
                  </c15:layout>
                </c:ext>
                <c:ext xmlns:c16="http://schemas.microsoft.com/office/drawing/2014/chart" uri="{C3380CC4-5D6E-409C-BE32-E72D297353CC}">
                  <c16:uniqueId val="{00000001-4ED0-45BA-878D-CB7F0E967319}"/>
                </c:ext>
              </c:extLst>
            </c:dLbl>
            <c:dLbl>
              <c:idx val="1"/>
              <c:layout>
                <c:manualLayout>
                  <c:x val="0.16354943045985093"/>
                  <c:y val="0.12347112860892388"/>
                </c:manualLayout>
              </c:layout>
              <c:spPr>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6249"/>
                        <a:gd name="adj2" fmla="val 79683"/>
                      </a:avLst>
                    </a:prstGeom>
                    <a:noFill/>
                    <a:ln>
                      <a:noFill/>
                    </a:ln>
                  </c15:spPr>
                </c:ext>
                <c:ext xmlns:c16="http://schemas.microsoft.com/office/drawing/2014/chart" uri="{C3380CC4-5D6E-409C-BE32-E72D297353CC}">
                  <c16:uniqueId val="{00000003-4ED0-45BA-878D-CB7F0E967319}"/>
                </c:ext>
              </c:extLst>
            </c:dLbl>
            <c:dLbl>
              <c:idx val="2"/>
              <c:layout>
                <c:manualLayout>
                  <c:x val="7.1717783386541223E-2"/>
                  <c:y val="0.12710742699490307"/>
                </c:manualLayout>
              </c:layout>
              <c:spPr>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71032"/>
                        <a:gd name="adj2" fmla="val 103099"/>
                      </a:avLst>
                    </a:prstGeom>
                    <a:noFill/>
                    <a:ln>
                      <a:noFill/>
                    </a:ln>
                  </c15:spPr>
                </c:ext>
                <c:ext xmlns:c16="http://schemas.microsoft.com/office/drawing/2014/chart" uri="{C3380CC4-5D6E-409C-BE32-E72D297353CC}">
                  <c16:uniqueId val="{00000005-4ED0-45BA-878D-CB7F0E967319}"/>
                </c:ext>
              </c:extLst>
            </c:dLbl>
            <c:spPr>
              <a:noFill/>
              <a:ln>
                <a:noFill/>
              </a:ln>
              <a:effectLst/>
            </c:spPr>
            <c:txPr>
              <a:bodyPr rot="0" spcFirstLastPara="1" vertOverflow="clip" horzOverflow="clip"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ja-JP"/>
              </a:p>
            </c:txPr>
            <c:dLblPos val="bestFit"/>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Sheet1!$V$4:$V$6</c:f>
              <c:strCache>
                <c:ptCount val="3"/>
                <c:pt idx="0">
                  <c:v>転院</c:v>
                </c:pt>
                <c:pt idx="1">
                  <c:v>在宅</c:v>
                </c:pt>
                <c:pt idx="2">
                  <c:v>その他</c:v>
                </c:pt>
              </c:strCache>
            </c:strRef>
          </c:cat>
          <c:val>
            <c:numRef>
              <c:f>Sheet1!$W$4:$W$6</c:f>
              <c:numCache>
                <c:formatCode>General</c:formatCode>
                <c:ptCount val="3"/>
                <c:pt idx="0">
                  <c:v>718</c:v>
                </c:pt>
                <c:pt idx="1">
                  <c:v>265</c:v>
                </c:pt>
                <c:pt idx="2">
                  <c:v>53</c:v>
                </c:pt>
              </c:numCache>
            </c:numRef>
          </c:val>
          <c:extLst>
            <c:ext xmlns:c16="http://schemas.microsoft.com/office/drawing/2014/chart" uri="{C3380CC4-5D6E-409C-BE32-E72D297353CC}">
              <c16:uniqueId val="{00000006-4ED0-45BA-878D-CB7F0E967319}"/>
            </c:ext>
          </c:extLst>
        </c:ser>
        <c:dLbls>
          <c:dLblPos val="bestFit"/>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Sheet1!$Q$44</c:f>
              <c:strCache>
                <c:ptCount val="1"/>
                <c:pt idx="0">
                  <c:v>転院調整</c:v>
                </c:pt>
              </c:strCache>
            </c:strRef>
          </c:tx>
          <c:spPr>
            <a:solidFill>
              <a:schemeClr val="accent1"/>
            </a:solidFill>
            <a:ln>
              <a:noFill/>
            </a:ln>
            <a:effectLst/>
          </c:spPr>
          <c:invertIfNegative val="0"/>
          <c:cat>
            <c:strRef>
              <c:f>Sheet1!$R$43:$V$43</c:f>
              <c:strCache>
                <c:ptCount val="5"/>
                <c:pt idx="0">
                  <c:v>平成28年度</c:v>
                </c:pt>
                <c:pt idx="1">
                  <c:v>平成29年度</c:v>
                </c:pt>
                <c:pt idx="2">
                  <c:v>平成30年度</c:v>
                </c:pt>
                <c:pt idx="3">
                  <c:v>令和元年度</c:v>
                </c:pt>
                <c:pt idx="4">
                  <c:v>令和2年度</c:v>
                </c:pt>
              </c:strCache>
            </c:strRef>
          </c:cat>
          <c:val>
            <c:numRef>
              <c:f>Sheet1!$R$44:$V$44</c:f>
              <c:numCache>
                <c:formatCode>General</c:formatCode>
                <c:ptCount val="5"/>
                <c:pt idx="0">
                  <c:v>598</c:v>
                </c:pt>
                <c:pt idx="1">
                  <c:v>636</c:v>
                </c:pt>
                <c:pt idx="2">
                  <c:v>708</c:v>
                </c:pt>
                <c:pt idx="3">
                  <c:v>756</c:v>
                </c:pt>
                <c:pt idx="4">
                  <c:v>718</c:v>
                </c:pt>
              </c:numCache>
            </c:numRef>
          </c:val>
          <c:extLst>
            <c:ext xmlns:c16="http://schemas.microsoft.com/office/drawing/2014/chart" uri="{C3380CC4-5D6E-409C-BE32-E72D297353CC}">
              <c16:uniqueId val="{00000000-84E3-4D84-AD69-0ECE6C5058EB}"/>
            </c:ext>
          </c:extLst>
        </c:ser>
        <c:ser>
          <c:idx val="1"/>
          <c:order val="1"/>
          <c:tx>
            <c:strRef>
              <c:f>Sheet1!$Q$45</c:f>
              <c:strCache>
                <c:ptCount val="1"/>
                <c:pt idx="0">
                  <c:v>在宅調整</c:v>
                </c:pt>
              </c:strCache>
            </c:strRef>
          </c:tx>
          <c:spPr>
            <a:solidFill>
              <a:schemeClr val="accent2"/>
            </a:solidFill>
            <a:ln>
              <a:noFill/>
            </a:ln>
            <a:effectLst/>
          </c:spPr>
          <c:invertIfNegative val="0"/>
          <c:cat>
            <c:strRef>
              <c:f>Sheet1!$R$43:$V$43</c:f>
              <c:strCache>
                <c:ptCount val="5"/>
                <c:pt idx="0">
                  <c:v>平成28年度</c:v>
                </c:pt>
                <c:pt idx="1">
                  <c:v>平成29年度</c:v>
                </c:pt>
                <c:pt idx="2">
                  <c:v>平成30年度</c:v>
                </c:pt>
                <c:pt idx="3">
                  <c:v>令和元年度</c:v>
                </c:pt>
                <c:pt idx="4">
                  <c:v>令和2年度</c:v>
                </c:pt>
              </c:strCache>
            </c:strRef>
          </c:cat>
          <c:val>
            <c:numRef>
              <c:f>Sheet1!$R$45:$V$45</c:f>
              <c:numCache>
                <c:formatCode>General</c:formatCode>
                <c:ptCount val="5"/>
                <c:pt idx="0">
                  <c:v>209</c:v>
                </c:pt>
                <c:pt idx="1">
                  <c:v>203</c:v>
                </c:pt>
                <c:pt idx="2">
                  <c:v>262</c:v>
                </c:pt>
                <c:pt idx="3">
                  <c:v>238</c:v>
                </c:pt>
                <c:pt idx="4">
                  <c:v>265</c:v>
                </c:pt>
              </c:numCache>
            </c:numRef>
          </c:val>
          <c:extLst>
            <c:ext xmlns:c16="http://schemas.microsoft.com/office/drawing/2014/chart" uri="{C3380CC4-5D6E-409C-BE32-E72D297353CC}">
              <c16:uniqueId val="{00000001-84E3-4D84-AD69-0ECE6C5058EB}"/>
            </c:ext>
          </c:extLst>
        </c:ser>
        <c:ser>
          <c:idx val="2"/>
          <c:order val="2"/>
          <c:tx>
            <c:strRef>
              <c:f>Sheet1!$Q$46</c:f>
              <c:strCache>
                <c:ptCount val="1"/>
                <c:pt idx="0">
                  <c:v>その他</c:v>
                </c:pt>
              </c:strCache>
            </c:strRef>
          </c:tx>
          <c:spPr>
            <a:solidFill>
              <a:schemeClr val="accent3"/>
            </a:solidFill>
            <a:ln>
              <a:noFill/>
            </a:ln>
            <a:effectLst/>
          </c:spPr>
          <c:invertIfNegative val="0"/>
          <c:cat>
            <c:strRef>
              <c:f>Sheet1!$R$43:$V$43</c:f>
              <c:strCache>
                <c:ptCount val="5"/>
                <c:pt idx="0">
                  <c:v>平成28年度</c:v>
                </c:pt>
                <c:pt idx="1">
                  <c:v>平成29年度</c:v>
                </c:pt>
                <c:pt idx="2">
                  <c:v>平成30年度</c:v>
                </c:pt>
                <c:pt idx="3">
                  <c:v>令和元年度</c:v>
                </c:pt>
                <c:pt idx="4">
                  <c:v>令和2年度</c:v>
                </c:pt>
              </c:strCache>
            </c:strRef>
          </c:cat>
          <c:val>
            <c:numRef>
              <c:f>Sheet1!$R$46:$V$46</c:f>
              <c:numCache>
                <c:formatCode>General</c:formatCode>
                <c:ptCount val="5"/>
                <c:pt idx="0">
                  <c:v>25</c:v>
                </c:pt>
                <c:pt idx="1">
                  <c:v>46</c:v>
                </c:pt>
                <c:pt idx="2">
                  <c:v>56</c:v>
                </c:pt>
                <c:pt idx="3">
                  <c:v>51</c:v>
                </c:pt>
                <c:pt idx="4">
                  <c:v>53</c:v>
                </c:pt>
              </c:numCache>
            </c:numRef>
          </c:val>
          <c:extLst>
            <c:ext xmlns:c16="http://schemas.microsoft.com/office/drawing/2014/chart" uri="{C3380CC4-5D6E-409C-BE32-E72D297353CC}">
              <c16:uniqueId val="{00000002-84E3-4D84-AD69-0ECE6C5058EB}"/>
            </c:ext>
          </c:extLst>
        </c:ser>
        <c:dLbls>
          <c:showLegendKey val="0"/>
          <c:showVal val="0"/>
          <c:showCatName val="0"/>
          <c:showSerName val="0"/>
          <c:showPercent val="0"/>
          <c:showBubbleSize val="0"/>
        </c:dLbls>
        <c:gapWidth val="150"/>
        <c:overlap val="100"/>
        <c:axId val="578594216"/>
        <c:axId val="578595528"/>
      </c:barChart>
      <c:catAx>
        <c:axId val="578594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78595528"/>
        <c:crosses val="autoZero"/>
        <c:auto val="1"/>
        <c:lblAlgn val="ctr"/>
        <c:lblOffset val="100"/>
        <c:noMultiLvlLbl val="0"/>
      </c:catAx>
      <c:valAx>
        <c:axId val="5785955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7859421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ja-JP"/>
          </a:p>
        </c:txPr>
      </c:dTable>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'2020年報原稿　入退院支援'!$A$70</c:f>
              <c:strCache>
                <c:ptCount val="1"/>
                <c:pt idx="0">
                  <c:v>令和元年度</c:v>
                </c:pt>
              </c:strCache>
            </c:strRef>
          </c:tx>
          <c:spPr>
            <a:solidFill>
              <a:schemeClr val="accent1"/>
            </a:solidFill>
            <a:ln>
              <a:noFill/>
            </a:ln>
            <a:effectLst/>
            <a:sp3d/>
          </c:spPr>
          <c:invertIfNegative val="0"/>
          <c:cat>
            <c:strRef>
              <c:f>'2020年報原稿　入退院支援'!$B$69:$M$69</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'2020年報原稿　入退院支援'!$B$70:$M$70</c:f>
              <c:numCache>
                <c:formatCode>General</c:formatCode>
                <c:ptCount val="12"/>
                <c:pt idx="0">
                  <c:v>18.399999999999999</c:v>
                </c:pt>
                <c:pt idx="1">
                  <c:v>16.100000000000001</c:v>
                </c:pt>
                <c:pt idx="2">
                  <c:v>17.5</c:v>
                </c:pt>
                <c:pt idx="3">
                  <c:v>15.7</c:v>
                </c:pt>
                <c:pt idx="4">
                  <c:v>17.7</c:v>
                </c:pt>
                <c:pt idx="5">
                  <c:v>15.8</c:v>
                </c:pt>
                <c:pt idx="6">
                  <c:v>17.3</c:v>
                </c:pt>
                <c:pt idx="7">
                  <c:v>17.399999999999999</c:v>
                </c:pt>
                <c:pt idx="8">
                  <c:v>14.2</c:v>
                </c:pt>
                <c:pt idx="9">
                  <c:v>21.3</c:v>
                </c:pt>
                <c:pt idx="10">
                  <c:v>17.100000000000001</c:v>
                </c:pt>
                <c:pt idx="11">
                  <c:v>14.6</c:v>
                </c:pt>
              </c:numCache>
            </c:numRef>
          </c:val>
          <c:extLst>
            <c:ext xmlns:c16="http://schemas.microsoft.com/office/drawing/2014/chart" uri="{C3380CC4-5D6E-409C-BE32-E72D297353CC}">
              <c16:uniqueId val="{00000000-D148-49C0-B3DF-826F418AD7F2}"/>
            </c:ext>
          </c:extLst>
        </c:ser>
        <c:ser>
          <c:idx val="1"/>
          <c:order val="1"/>
          <c:tx>
            <c:strRef>
              <c:f>'2020年報原稿　入退院支援'!$A$71</c:f>
              <c:strCache>
                <c:ptCount val="1"/>
                <c:pt idx="0">
                  <c:v>令和２年度</c:v>
                </c:pt>
              </c:strCache>
            </c:strRef>
          </c:tx>
          <c:spPr>
            <a:solidFill>
              <a:schemeClr val="accent2"/>
            </a:solidFill>
            <a:ln>
              <a:noFill/>
            </a:ln>
            <a:effectLst/>
            <a:sp3d/>
          </c:spPr>
          <c:invertIfNegative val="0"/>
          <c:cat>
            <c:strRef>
              <c:f>'2020年報原稿　入退院支援'!$B$69:$M$69</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'2020年報原稿　入退院支援'!$B$71:$M$71</c:f>
              <c:numCache>
                <c:formatCode>General</c:formatCode>
                <c:ptCount val="12"/>
                <c:pt idx="0">
                  <c:v>18.7</c:v>
                </c:pt>
                <c:pt idx="1">
                  <c:v>20.7</c:v>
                </c:pt>
                <c:pt idx="2">
                  <c:v>14.7</c:v>
                </c:pt>
                <c:pt idx="3">
                  <c:v>15.1</c:v>
                </c:pt>
                <c:pt idx="4">
                  <c:v>14.7</c:v>
                </c:pt>
                <c:pt idx="5">
                  <c:v>15.4</c:v>
                </c:pt>
                <c:pt idx="6">
                  <c:v>17.600000000000001</c:v>
                </c:pt>
                <c:pt idx="7">
                  <c:v>17</c:v>
                </c:pt>
                <c:pt idx="8">
                  <c:v>15.6</c:v>
                </c:pt>
                <c:pt idx="9">
                  <c:v>19.3</c:v>
                </c:pt>
                <c:pt idx="10">
                  <c:v>18.100000000000001</c:v>
                </c:pt>
                <c:pt idx="11">
                  <c:v>17.5</c:v>
                </c:pt>
              </c:numCache>
            </c:numRef>
          </c:val>
          <c:extLst>
            <c:ext xmlns:c16="http://schemas.microsoft.com/office/drawing/2014/chart" uri="{C3380CC4-5D6E-409C-BE32-E72D297353CC}">
              <c16:uniqueId val="{00000001-D148-49C0-B3DF-826F418AD7F2}"/>
            </c:ext>
          </c:extLst>
        </c:ser>
        <c:dLbls>
          <c:showLegendKey val="0"/>
          <c:showVal val="0"/>
          <c:showCatName val="0"/>
          <c:showSerName val="0"/>
          <c:showPercent val="0"/>
          <c:showBubbleSize val="0"/>
        </c:dLbls>
        <c:gapWidth val="150"/>
        <c:shape val="box"/>
        <c:axId val="366718232"/>
        <c:axId val="366718624"/>
        <c:axId val="0"/>
      </c:bar3DChart>
      <c:catAx>
        <c:axId val="36671823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66718624"/>
        <c:crosses val="autoZero"/>
        <c:auto val="1"/>
        <c:lblAlgn val="ctr"/>
        <c:lblOffset val="100"/>
        <c:noMultiLvlLbl val="0"/>
      </c:catAx>
      <c:valAx>
        <c:axId val="3667186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667182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'2020年報原稿　入退院支援'!$A$99</c:f>
              <c:strCache>
                <c:ptCount val="1"/>
                <c:pt idx="0">
                  <c:v>令和元年度</c:v>
                </c:pt>
              </c:strCache>
            </c:strRef>
          </c:tx>
          <c:spPr>
            <a:solidFill>
              <a:schemeClr val="accent1"/>
            </a:solidFill>
            <a:ln>
              <a:noFill/>
            </a:ln>
            <a:effectLst/>
          </c:spPr>
          <c:invertIfNegative val="0"/>
          <c:cat>
            <c:strRef>
              <c:f>'2020年報原稿　入退院支援'!$B$98:$M$98</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'2020年報原稿　入退院支援'!$B$99:$M$99</c:f>
              <c:numCache>
                <c:formatCode>General</c:formatCode>
                <c:ptCount val="12"/>
                <c:pt idx="0">
                  <c:v>303</c:v>
                </c:pt>
                <c:pt idx="1">
                  <c:v>259</c:v>
                </c:pt>
                <c:pt idx="2">
                  <c:v>296</c:v>
                </c:pt>
                <c:pt idx="3">
                  <c:v>278</c:v>
                </c:pt>
                <c:pt idx="4">
                  <c:v>307</c:v>
                </c:pt>
                <c:pt idx="5">
                  <c:v>256</c:v>
                </c:pt>
                <c:pt idx="6">
                  <c:v>271</c:v>
                </c:pt>
                <c:pt idx="7">
                  <c:v>215</c:v>
                </c:pt>
                <c:pt idx="8">
                  <c:v>287</c:v>
                </c:pt>
                <c:pt idx="9">
                  <c:v>216</c:v>
                </c:pt>
                <c:pt idx="10">
                  <c:v>245</c:v>
                </c:pt>
                <c:pt idx="11">
                  <c:v>234</c:v>
                </c:pt>
              </c:numCache>
            </c:numRef>
          </c:val>
          <c:extLst>
            <c:ext xmlns:c16="http://schemas.microsoft.com/office/drawing/2014/chart" uri="{C3380CC4-5D6E-409C-BE32-E72D297353CC}">
              <c16:uniqueId val="{00000000-4016-4DFC-AACB-925C564CC997}"/>
            </c:ext>
          </c:extLst>
        </c:ser>
        <c:ser>
          <c:idx val="1"/>
          <c:order val="1"/>
          <c:tx>
            <c:strRef>
              <c:f>'2020年報原稿　入退院支援'!$A$100</c:f>
              <c:strCache>
                <c:ptCount val="1"/>
                <c:pt idx="0">
                  <c:v>令和２年度</c:v>
                </c:pt>
              </c:strCache>
            </c:strRef>
          </c:tx>
          <c:spPr>
            <a:solidFill>
              <a:schemeClr val="accent2"/>
            </a:solidFill>
            <a:ln>
              <a:noFill/>
            </a:ln>
            <a:effectLst/>
          </c:spPr>
          <c:invertIfNegative val="0"/>
          <c:cat>
            <c:strRef>
              <c:f>'2020年報原稿　入退院支援'!$B$98:$M$98</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'2020年報原稿　入退院支援'!$B$100:$M$100</c:f>
              <c:numCache>
                <c:formatCode>General</c:formatCode>
                <c:ptCount val="12"/>
                <c:pt idx="0">
                  <c:v>237</c:v>
                </c:pt>
                <c:pt idx="1">
                  <c:v>221</c:v>
                </c:pt>
                <c:pt idx="2">
                  <c:v>220</c:v>
                </c:pt>
                <c:pt idx="3">
                  <c:v>280</c:v>
                </c:pt>
                <c:pt idx="4">
                  <c:v>235</c:v>
                </c:pt>
                <c:pt idx="5">
                  <c:v>241</c:v>
                </c:pt>
                <c:pt idx="6">
                  <c:v>256</c:v>
                </c:pt>
                <c:pt idx="7">
                  <c:v>253</c:v>
                </c:pt>
                <c:pt idx="8">
                  <c:v>287</c:v>
                </c:pt>
                <c:pt idx="9">
                  <c:v>195</c:v>
                </c:pt>
                <c:pt idx="10">
                  <c:v>262</c:v>
                </c:pt>
                <c:pt idx="11">
                  <c:v>237</c:v>
                </c:pt>
              </c:numCache>
            </c:numRef>
          </c:val>
          <c:extLst>
            <c:ext xmlns:c16="http://schemas.microsoft.com/office/drawing/2014/chart" uri="{C3380CC4-5D6E-409C-BE32-E72D297353CC}">
              <c16:uniqueId val="{00000001-4016-4DFC-AACB-925C564CC997}"/>
            </c:ext>
          </c:extLst>
        </c:ser>
        <c:ser>
          <c:idx val="2"/>
          <c:order val="2"/>
          <c:tx>
            <c:strRef>
              <c:f>'2020年報原稿　入退院支援'!$A$101</c:f>
              <c:strCache>
                <c:ptCount val="1"/>
                <c:pt idx="0">
                  <c:v>入院時支援加算</c:v>
                </c:pt>
              </c:strCache>
            </c:strRef>
          </c:tx>
          <c:spPr>
            <a:solidFill>
              <a:schemeClr val="accent3"/>
            </a:solidFill>
            <a:ln>
              <a:noFill/>
            </a:ln>
            <a:effectLst/>
          </c:spPr>
          <c:invertIfNegative val="0"/>
          <c:cat>
            <c:strRef>
              <c:f>'2020年報原稿　入退院支援'!$B$98:$M$98</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'2020年報原稿　入退院支援'!$B$101:$M$101</c:f>
              <c:numCache>
                <c:formatCode>General</c:formatCode>
                <c:ptCount val="12"/>
                <c:pt idx="0">
                  <c:v>59</c:v>
                </c:pt>
                <c:pt idx="1">
                  <c:v>48</c:v>
                </c:pt>
                <c:pt idx="2">
                  <c:v>54</c:v>
                </c:pt>
                <c:pt idx="3">
                  <c:v>74</c:v>
                </c:pt>
                <c:pt idx="4">
                  <c:v>61</c:v>
                </c:pt>
                <c:pt idx="5">
                  <c:v>74</c:v>
                </c:pt>
                <c:pt idx="6">
                  <c:v>60</c:v>
                </c:pt>
                <c:pt idx="7">
                  <c:v>76</c:v>
                </c:pt>
                <c:pt idx="8">
                  <c:v>86</c:v>
                </c:pt>
                <c:pt idx="9">
                  <c:v>28</c:v>
                </c:pt>
                <c:pt idx="10">
                  <c:v>68</c:v>
                </c:pt>
                <c:pt idx="11">
                  <c:v>58</c:v>
                </c:pt>
              </c:numCache>
            </c:numRef>
          </c:val>
          <c:extLst>
            <c:ext xmlns:c16="http://schemas.microsoft.com/office/drawing/2014/chart" uri="{C3380CC4-5D6E-409C-BE32-E72D297353CC}">
              <c16:uniqueId val="{00000002-4016-4DFC-AACB-925C564CC997}"/>
            </c:ext>
          </c:extLst>
        </c:ser>
        <c:dLbls>
          <c:showLegendKey val="0"/>
          <c:showVal val="0"/>
          <c:showCatName val="0"/>
          <c:showSerName val="0"/>
          <c:showPercent val="0"/>
          <c:showBubbleSize val="0"/>
        </c:dLbls>
        <c:gapWidth val="219"/>
        <c:overlap val="-27"/>
        <c:axId val="888851904"/>
        <c:axId val="888848952"/>
      </c:barChart>
      <c:catAx>
        <c:axId val="888851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888848952"/>
        <c:crosses val="autoZero"/>
        <c:auto val="1"/>
        <c:lblAlgn val="ctr"/>
        <c:lblOffset val="100"/>
        <c:noMultiLvlLbl val="0"/>
      </c:catAx>
      <c:valAx>
        <c:axId val="8888489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888851904"/>
        <c:crosses val="autoZero"/>
        <c:crossBetween val="between"/>
      </c:valAx>
      <c:spPr>
        <a:noFill/>
        <a:ln>
          <a:noFill/>
        </a:ln>
        <a:effectLst/>
      </c:spPr>
    </c:plotArea>
    <c:legend>
      <c:legendPos val="b"/>
      <c:layout>
        <c:manualLayout>
          <c:xMode val="edge"/>
          <c:yMode val="edge"/>
          <c:x val="0.44482966380794758"/>
          <c:y val="6.6784540473443191E-2"/>
          <c:w val="0.37191166390825353"/>
          <c:h val="8.498101132722782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358705161854769E-2"/>
          <c:y val="2.5428331875182269E-2"/>
          <c:w val="0.88627055993000869"/>
          <c:h val="0.64951042578011087"/>
        </c:manualLayout>
      </c:layout>
      <c:barChart>
        <c:barDir val="col"/>
        <c:grouping val="stacked"/>
        <c:varyColors val="0"/>
        <c:ser>
          <c:idx val="0"/>
          <c:order val="0"/>
          <c:tx>
            <c:strRef>
              <c:f>Sheet2!$C$1</c:f>
              <c:strCache>
                <c:ptCount val="1"/>
                <c:pt idx="0">
                  <c:v>在宅</c:v>
                </c:pt>
              </c:strCache>
            </c:strRef>
          </c:tx>
          <c:spPr>
            <a:solidFill>
              <a:schemeClr val="accent1"/>
            </a:solidFill>
            <a:ln>
              <a:noFill/>
            </a:ln>
            <a:effectLst/>
          </c:spPr>
          <c:invertIfNegative val="0"/>
          <c:cat>
            <c:strRef>
              <c:f>Sheet2!$B$2:$B$29</c:f>
              <c:strCache>
                <c:ptCount val="28"/>
                <c:pt idx="0">
                  <c:v>整形外科</c:v>
                </c:pt>
                <c:pt idx="1">
                  <c:v>脳神経外科</c:v>
                </c:pt>
                <c:pt idx="2">
                  <c:v>呼吸器内科</c:v>
                </c:pt>
                <c:pt idx="3">
                  <c:v>神経内科</c:v>
                </c:pt>
                <c:pt idx="4">
                  <c:v>循環器内科</c:v>
                </c:pt>
                <c:pt idx="5">
                  <c:v>救急部</c:v>
                </c:pt>
                <c:pt idx="6">
                  <c:v>消化器内科</c:v>
                </c:pt>
                <c:pt idx="7">
                  <c:v>耳鼻咽喉科</c:v>
                </c:pt>
                <c:pt idx="8">
                  <c:v>上部消化管外科</c:v>
                </c:pt>
                <c:pt idx="9">
                  <c:v>心臓血管外科</c:v>
                </c:pt>
                <c:pt idx="10">
                  <c:v>泌尿器科</c:v>
                </c:pt>
                <c:pt idx="11">
                  <c:v>下部消化管外科</c:v>
                </c:pt>
                <c:pt idx="12">
                  <c:v>形成外科</c:v>
                </c:pt>
                <c:pt idx="13">
                  <c:v>肝臓内科</c:v>
                </c:pt>
                <c:pt idx="14">
                  <c:v>血管外科</c:v>
                </c:pt>
                <c:pt idx="15">
                  <c:v>腎臓内科</c:v>
                </c:pt>
                <c:pt idx="16">
                  <c:v>皮膚科</c:v>
                </c:pt>
                <c:pt idx="17">
                  <c:v>呼吸器外科</c:v>
                </c:pt>
                <c:pt idx="18">
                  <c:v>血液内科</c:v>
                </c:pt>
                <c:pt idx="19">
                  <c:v>小児科</c:v>
                </c:pt>
                <c:pt idx="20">
                  <c:v>内分泌内科</c:v>
                </c:pt>
                <c:pt idx="21">
                  <c:v>膵胆管外科</c:v>
                </c:pt>
                <c:pt idx="22">
                  <c:v>産婦人科</c:v>
                </c:pt>
                <c:pt idx="23">
                  <c:v>免疫内科</c:v>
                </c:pt>
                <c:pt idx="24">
                  <c:v>一般外科</c:v>
                </c:pt>
                <c:pt idx="25">
                  <c:v>乳腺外科</c:v>
                </c:pt>
                <c:pt idx="26">
                  <c:v>放射線治療科</c:v>
                </c:pt>
                <c:pt idx="27">
                  <c:v>口腔外科</c:v>
                </c:pt>
              </c:strCache>
            </c:strRef>
          </c:cat>
          <c:val>
            <c:numRef>
              <c:f>Sheet2!$C$2:$C$29</c:f>
              <c:numCache>
                <c:formatCode>General</c:formatCode>
                <c:ptCount val="28"/>
                <c:pt idx="0">
                  <c:v>25</c:v>
                </c:pt>
                <c:pt idx="1">
                  <c:v>12</c:v>
                </c:pt>
                <c:pt idx="2">
                  <c:v>19</c:v>
                </c:pt>
                <c:pt idx="3">
                  <c:v>19</c:v>
                </c:pt>
                <c:pt idx="4">
                  <c:v>14</c:v>
                </c:pt>
                <c:pt idx="5">
                  <c:v>3</c:v>
                </c:pt>
                <c:pt idx="6">
                  <c:v>20</c:v>
                </c:pt>
                <c:pt idx="7">
                  <c:v>17</c:v>
                </c:pt>
                <c:pt idx="8">
                  <c:v>8</c:v>
                </c:pt>
                <c:pt idx="9">
                  <c:v>3</c:v>
                </c:pt>
                <c:pt idx="10">
                  <c:v>18</c:v>
                </c:pt>
                <c:pt idx="11">
                  <c:v>9</c:v>
                </c:pt>
                <c:pt idx="12">
                  <c:v>5</c:v>
                </c:pt>
                <c:pt idx="13">
                  <c:v>11</c:v>
                </c:pt>
                <c:pt idx="14">
                  <c:v>2</c:v>
                </c:pt>
                <c:pt idx="15">
                  <c:v>7</c:v>
                </c:pt>
                <c:pt idx="16">
                  <c:v>5</c:v>
                </c:pt>
                <c:pt idx="17">
                  <c:v>6</c:v>
                </c:pt>
                <c:pt idx="18">
                  <c:v>5</c:v>
                </c:pt>
                <c:pt idx="19">
                  <c:v>25</c:v>
                </c:pt>
                <c:pt idx="20">
                  <c:v>4</c:v>
                </c:pt>
                <c:pt idx="21">
                  <c:v>7</c:v>
                </c:pt>
                <c:pt idx="22">
                  <c:v>10</c:v>
                </c:pt>
                <c:pt idx="23">
                  <c:v>5</c:v>
                </c:pt>
                <c:pt idx="24">
                  <c:v>1</c:v>
                </c:pt>
                <c:pt idx="25">
                  <c:v>9</c:v>
                </c:pt>
                <c:pt idx="27">
                  <c:v>1</c:v>
                </c:pt>
              </c:numCache>
            </c:numRef>
          </c:val>
          <c:extLst>
            <c:ext xmlns:c16="http://schemas.microsoft.com/office/drawing/2014/chart" uri="{C3380CC4-5D6E-409C-BE32-E72D297353CC}">
              <c16:uniqueId val="{00000000-47D2-444D-B095-34EA280D5E86}"/>
            </c:ext>
          </c:extLst>
        </c:ser>
        <c:ser>
          <c:idx val="1"/>
          <c:order val="1"/>
          <c:tx>
            <c:strRef>
              <c:f>Sheet2!$D$1</c:f>
              <c:strCache>
                <c:ptCount val="1"/>
                <c:pt idx="0">
                  <c:v>転院</c:v>
                </c:pt>
              </c:strCache>
            </c:strRef>
          </c:tx>
          <c:spPr>
            <a:solidFill>
              <a:schemeClr val="accent2"/>
            </a:solidFill>
            <a:ln>
              <a:noFill/>
            </a:ln>
            <a:effectLst/>
          </c:spPr>
          <c:invertIfNegative val="0"/>
          <c:cat>
            <c:strRef>
              <c:f>Sheet2!$B$2:$B$29</c:f>
              <c:strCache>
                <c:ptCount val="28"/>
                <c:pt idx="0">
                  <c:v>整形外科</c:v>
                </c:pt>
                <c:pt idx="1">
                  <c:v>脳神経外科</c:v>
                </c:pt>
                <c:pt idx="2">
                  <c:v>呼吸器内科</c:v>
                </c:pt>
                <c:pt idx="3">
                  <c:v>神経内科</c:v>
                </c:pt>
                <c:pt idx="4">
                  <c:v>循環器内科</c:v>
                </c:pt>
                <c:pt idx="5">
                  <c:v>救急部</c:v>
                </c:pt>
                <c:pt idx="6">
                  <c:v>消化器内科</c:v>
                </c:pt>
                <c:pt idx="7">
                  <c:v>耳鼻咽喉科</c:v>
                </c:pt>
                <c:pt idx="8">
                  <c:v>上部消化管外科</c:v>
                </c:pt>
                <c:pt idx="9">
                  <c:v>心臓血管外科</c:v>
                </c:pt>
                <c:pt idx="10">
                  <c:v>泌尿器科</c:v>
                </c:pt>
                <c:pt idx="11">
                  <c:v>下部消化管外科</c:v>
                </c:pt>
                <c:pt idx="12">
                  <c:v>形成外科</c:v>
                </c:pt>
                <c:pt idx="13">
                  <c:v>肝臓内科</c:v>
                </c:pt>
                <c:pt idx="14">
                  <c:v>血管外科</c:v>
                </c:pt>
                <c:pt idx="15">
                  <c:v>腎臓内科</c:v>
                </c:pt>
                <c:pt idx="16">
                  <c:v>皮膚科</c:v>
                </c:pt>
                <c:pt idx="17">
                  <c:v>呼吸器外科</c:v>
                </c:pt>
                <c:pt idx="18">
                  <c:v>血液内科</c:v>
                </c:pt>
                <c:pt idx="19">
                  <c:v>小児科</c:v>
                </c:pt>
                <c:pt idx="20">
                  <c:v>内分泌内科</c:v>
                </c:pt>
                <c:pt idx="21">
                  <c:v>膵胆管外科</c:v>
                </c:pt>
                <c:pt idx="22">
                  <c:v>産婦人科</c:v>
                </c:pt>
                <c:pt idx="23">
                  <c:v>免疫内科</c:v>
                </c:pt>
                <c:pt idx="24">
                  <c:v>一般外科</c:v>
                </c:pt>
                <c:pt idx="25">
                  <c:v>乳腺外科</c:v>
                </c:pt>
                <c:pt idx="26">
                  <c:v>放射線治療科</c:v>
                </c:pt>
                <c:pt idx="27">
                  <c:v>口腔外科</c:v>
                </c:pt>
              </c:strCache>
            </c:strRef>
          </c:cat>
          <c:val>
            <c:numRef>
              <c:f>Sheet2!$D$2:$D$29</c:f>
              <c:numCache>
                <c:formatCode>General</c:formatCode>
                <c:ptCount val="28"/>
                <c:pt idx="0">
                  <c:v>145</c:v>
                </c:pt>
                <c:pt idx="1">
                  <c:v>108</c:v>
                </c:pt>
                <c:pt idx="2">
                  <c:v>41</c:v>
                </c:pt>
                <c:pt idx="3">
                  <c:v>41</c:v>
                </c:pt>
                <c:pt idx="4">
                  <c:v>28</c:v>
                </c:pt>
                <c:pt idx="5">
                  <c:v>42</c:v>
                </c:pt>
                <c:pt idx="6">
                  <c:v>25</c:v>
                </c:pt>
                <c:pt idx="7">
                  <c:v>19</c:v>
                </c:pt>
                <c:pt idx="8">
                  <c:v>23</c:v>
                </c:pt>
                <c:pt idx="9">
                  <c:v>26</c:v>
                </c:pt>
                <c:pt idx="10">
                  <c:v>15</c:v>
                </c:pt>
                <c:pt idx="11">
                  <c:v>14</c:v>
                </c:pt>
                <c:pt idx="12">
                  <c:v>5</c:v>
                </c:pt>
                <c:pt idx="13">
                  <c:v>6</c:v>
                </c:pt>
                <c:pt idx="14">
                  <c:v>11</c:v>
                </c:pt>
                <c:pt idx="15">
                  <c:v>7</c:v>
                </c:pt>
                <c:pt idx="16">
                  <c:v>5</c:v>
                </c:pt>
                <c:pt idx="17">
                  <c:v>9</c:v>
                </c:pt>
                <c:pt idx="18">
                  <c:v>5</c:v>
                </c:pt>
                <c:pt idx="20">
                  <c:v>4</c:v>
                </c:pt>
                <c:pt idx="21">
                  <c:v>10</c:v>
                </c:pt>
                <c:pt idx="22">
                  <c:v>6</c:v>
                </c:pt>
                <c:pt idx="23">
                  <c:v>6</c:v>
                </c:pt>
                <c:pt idx="24">
                  <c:v>2</c:v>
                </c:pt>
                <c:pt idx="25">
                  <c:v>5</c:v>
                </c:pt>
                <c:pt idx="27">
                  <c:v>3</c:v>
                </c:pt>
              </c:numCache>
            </c:numRef>
          </c:val>
          <c:extLst>
            <c:ext xmlns:c16="http://schemas.microsoft.com/office/drawing/2014/chart" uri="{C3380CC4-5D6E-409C-BE32-E72D297353CC}">
              <c16:uniqueId val="{00000001-47D2-444D-B095-34EA280D5E86}"/>
            </c:ext>
          </c:extLst>
        </c:ser>
        <c:ser>
          <c:idx val="2"/>
          <c:order val="2"/>
          <c:tx>
            <c:strRef>
              <c:f>Sheet2!$E$1</c:f>
              <c:strCache>
                <c:ptCount val="1"/>
                <c:pt idx="0">
                  <c:v>施設等</c:v>
                </c:pt>
              </c:strCache>
            </c:strRef>
          </c:tx>
          <c:spPr>
            <a:solidFill>
              <a:schemeClr val="accent3"/>
            </a:solidFill>
            <a:ln>
              <a:noFill/>
            </a:ln>
            <a:effectLst/>
          </c:spPr>
          <c:invertIfNegative val="0"/>
          <c:cat>
            <c:strRef>
              <c:f>Sheet2!$B$2:$B$29</c:f>
              <c:strCache>
                <c:ptCount val="28"/>
                <c:pt idx="0">
                  <c:v>整形外科</c:v>
                </c:pt>
                <c:pt idx="1">
                  <c:v>脳神経外科</c:v>
                </c:pt>
                <c:pt idx="2">
                  <c:v>呼吸器内科</c:v>
                </c:pt>
                <c:pt idx="3">
                  <c:v>神経内科</c:v>
                </c:pt>
                <c:pt idx="4">
                  <c:v>循環器内科</c:v>
                </c:pt>
                <c:pt idx="5">
                  <c:v>救急部</c:v>
                </c:pt>
                <c:pt idx="6">
                  <c:v>消化器内科</c:v>
                </c:pt>
                <c:pt idx="7">
                  <c:v>耳鼻咽喉科</c:v>
                </c:pt>
                <c:pt idx="8">
                  <c:v>上部消化管外科</c:v>
                </c:pt>
                <c:pt idx="9">
                  <c:v>心臓血管外科</c:v>
                </c:pt>
                <c:pt idx="10">
                  <c:v>泌尿器科</c:v>
                </c:pt>
                <c:pt idx="11">
                  <c:v>下部消化管外科</c:v>
                </c:pt>
                <c:pt idx="12">
                  <c:v>形成外科</c:v>
                </c:pt>
                <c:pt idx="13">
                  <c:v>肝臓内科</c:v>
                </c:pt>
                <c:pt idx="14">
                  <c:v>血管外科</c:v>
                </c:pt>
                <c:pt idx="15">
                  <c:v>腎臓内科</c:v>
                </c:pt>
                <c:pt idx="16">
                  <c:v>皮膚科</c:v>
                </c:pt>
                <c:pt idx="17">
                  <c:v>呼吸器外科</c:v>
                </c:pt>
                <c:pt idx="18">
                  <c:v>血液内科</c:v>
                </c:pt>
                <c:pt idx="19">
                  <c:v>小児科</c:v>
                </c:pt>
                <c:pt idx="20">
                  <c:v>内分泌内科</c:v>
                </c:pt>
                <c:pt idx="21">
                  <c:v>膵胆管外科</c:v>
                </c:pt>
                <c:pt idx="22">
                  <c:v>産婦人科</c:v>
                </c:pt>
                <c:pt idx="23">
                  <c:v>免疫内科</c:v>
                </c:pt>
                <c:pt idx="24">
                  <c:v>一般外科</c:v>
                </c:pt>
                <c:pt idx="25">
                  <c:v>乳腺外科</c:v>
                </c:pt>
                <c:pt idx="26">
                  <c:v>放射線治療科</c:v>
                </c:pt>
                <c:pt idx="27">
                  <c:v>口腔外科</c:v>
                </c:pt>
              </c:strCache>
            </c:strRef>
          </c:cat>
          <c:val>
            <c:numRef>
              <c:f>Sheet2!$E$2:$E$29</c:f>
              <c:numCache>
                <c:formatCode>General</c:formatCode>
                <c:ptCount val="28"/>
                <c:pt idx="0">
                  <c:v>7</c:v>
                </c:pt>
                <c:pt idx="1">
                  <c:v>4</c:v>
                </c:pt>
                <c:pt idx="2">
                  <c:v>4</c:v>
                </c:pt>
                <c:pt idx="3">
                  <c:v>1</c:v>
                </c:pt>
                <c:pt idx="4">
                  <c:v>5</c:v>
                </c:pt>
                <c:pt idx="5">
                  <c:v>8</c:v>
                </c:pt>
                <c:pt idx="6">
                  <c:v>4</c:v>
                </c:pt>
                <c:pt idx="9">
                  <c:v>1</c:v>
                </c:pt>
                <c:pt idx="10">
                  <c:v>2</c:v>
                </c:pt>
                <c:pt idx="11">
                  <c:v>1</c:v>
                </c:pt>
                <c:pt idx="12">
                  <c:v>3</c:v>
                </c:pt>
                <c:pt idx="13">
                  <c:v>1</c:v>
                </c:pt>
                <c:pt idx="15">
                  <c:v>2</c:v>
                </c:pt>
                <c:pt idx="16">
                  <c:v>4</c:v>
                </c:pt>
                <c:pt idx="17">
                  <c:v>2</c:v>
                </c:pt>
                <c:pt idx="18">
                  <c:v>3</c:v>
                </c:pt>
                <c:pt idx="21">
                  <c:v>1</c:v>
                </c:pt>
                <c:pt idx="23">
                  <c:v>0</c:v>
                </c:pt>
                <c:pt idx="24">
                  <c:v>1</c:v>
                </c:pt>
              </c:numCache>
            </c:numRef>
          </c:val>
          <c:extLst>
            <c:ext xmlns:c16="http://schemas.microsoft.com/office/drawing/2014/chart" uri="{C3380CC4-5D6E-409C-BE32-E72D297353CC}">
              <c16:uniqueId val="{00000002-47D2-444D-B095-34EA280D5E86}"/>
            </c:ext>
          </c:extLst>
        </c:ser>
        <c:ser>
          <c:idx val="3"/>
          <c:order val="3"/>
          <c:tx>
            <c:strRef>
              <c:f>Sheet2!$F$1</c:f>
              <c:strCache>
                <c:ptCount val="1"/>
                <c:pt idx="0">
                  <c:v>中止・死亡</c:v>
                </c:pt>
              </c:strCache>
            </c:strRef>
          </c:tx>
          <c:spPr>
            <a:solidFill>
              <a:schemeClr val="accent4"/>
            </a:solidFill>
            <a:ln>
              <a:noFill/>
            </a:ln>
            <a:effectLst/>
          </c:spPr>
          <c:invertIfNegative val="0"/>
          <c:cat>
            <c:strRef>
              <c:f>Sheet2!$B$2:$B$29</c:f>
              <c:strCache>
                <c:ptCount val="28"/>
                <c:pt idx="0">
                  <c:v>整形外科</c:v>
                </c:pt>
                <c:pt idx="1">
                  <c:v>脳神経外科</c:v>
                </c:pt>
                <c:pt idx="2">
                  <c:v>呼吸器内科</c:v>
                </c:pt>
                <c:pt idx="3">
                  <c:v>神経内科</c:v>
                </c:pt>
                <c:pt idx="4">
                  <c:v>循環器内科</c:v>
                </c:pt>
                <c:pt idx="5">
                  <c:v>救急部</c:v>
                </c:pt>
                <c:pt idx="6">
                  <c:v>消化器内科</c:v>
                </c:pt>
                <c:pt idx="7">
                  <c:v>耳鼻咽喉科</c:v>
                </c:pt>
                <c:pt idx="8">
                  <c:v>上部消化管外科</c:v>
                </c:pt>
                <c:pt idx="9">
                  <c:v>心臓血管外科</c:v>
                </c:pt>
                <c:pt idx="10">
                  <c:v>泌尿器科</c:v>
                </c:pt>
                <c:pt idx="11">
                  <c:v>下部消化管外科</c:v>
                </c:pt>
                <c:pt idx="12">
                  <c:v>形成外科</c:v>
                </c:pt>
                <c:pt idx="13">
                  <c:v>肝臓内科</c:v>
                </c:pt>
                <c:pt idx="14">
                  <c:v>血管外科</c:v>
                </c:pt>
                <c:pt idx="15">
                  <c:v>腎臓内科</c:v>
                </c:pt>
                <c:pt idx="16">
                  <c:v>皮膚科</c:v>
                </c:pt>
                <c:pt idx="17">
                  <c:v>呼吸器外科</c:v>
                </c:pt>
                <c:pt idx="18">
                  <c:v>血液内科</c:v>
                </c:pt>
                <c:pt idx="19">
                  <c:v>小児科</c:v>
                </c:pt>
                <c:pt idx="20">
                  <c:v>内分泌内科</c:v>
                </c:pt>
                <c:pt idx="21">
                  <c:v>膵胆管外科</c:v>
                </c:pt>
                <c:pt idx="22">
                  <c:v>産婦人科</c:v>
                </c:pt>
                <c:pt idx="23">
                  <c:v>免疫内科</c:v>
                </c:pt>
                <c:pt idx="24">
                  <c:v>一般外科</c:v>
                </c:pt>
                <c:pt idx="25">
                  <c:v>乳腺外科</c:v>
                </c:pt>
                <c:pt idx="26">
                  <c:v>放射線治療科</c:v>
                </c:pt>
                <c:pt idx="27">
                  <c:v>口腔外科</c:v>
                </c:pt>
              </c:strCache>
            </c:strRef>
          </c:cat>
          <c:val>
            <c:numRef>
              <c:f>Sheet2!$F$2:$F$29</c:f>
              <c:numCache>
                <c:formatCode>General</c:formatCode>
                <c:ptCount val="28"/>
                <c:pt idx="0">
                  <c:v>10</c:v>
                </c:pt>
                <c:pt idx="1">
                  <c:v>7</c:v>
                </c:pt>
                <c:pt idx="2">
                  <c:v>17</c:v>
                </c:pt>
                <c:pt idx="3">
                  <c:v>2</c:v>
                </c:pt>
                <c:pt idx="4">
                  <c:v>10</c:v>
                </c:pt>
                <c:pt idx="5">
                  <c:v>1</c:v>
                </c:pt>
                <c:pt idx="6">
                  <c:v>14</c:v>
                </c:pt>
                <c:pt idx="7">
                  <c:v>4</c:v>
                </c:pt>
                <c:pt idx="8">
                  <c:v>2</c:v>
                </c:pt>
                <c:pt idx="9">
                  <c:v>5</c:v>
                </c:pt>
                <c:pt idx="10">
                  <c:v>7</c:v>
                </c:pt>
                <c:pt idx="11">
                  <c:v>1</c:v>
                </c:pt>
                <c:pt idx="13">
                  <c:v>6</c:v>
                </c:pt>
                <c:pt idx="16">
                  <c:v>2</c:v>
                </c:pt>
                <c:pt idx="21">
                  <c:v>2</c:v>
                </c:pt>
                <c:pt idx="22">
                  <c:v>4</c:v>
                </c:pt>
                <c:pt idx="23">
                  <c:v>1</c:v>
                </c:pt>
                <c:pt idx="25">
                  <c:v>4</c:v>
                </c:pt>
              </c:numCache>
            </c:numRef>
          </c:val>
          <c:extLst>
            <c:ext xmlns:c16="http://schemas.microsoft.com/office/drawing/2014/chart" uri="{C3380CC4-5D6E-409C-BE32-E72D297353CC}">
              <c16:uniqueId val="{00000003-47D2-444D-B095-34EA280D5E86}"/>
            </c:ext>
          </c:extLst>
        </c:ser>
        <c:dLbls>
          <c:showLegendKey val="0"/>
          <c:showVal val="0"/>
          <c:showCatName val="0"/>
          <c:showSerName val="0"/>
          <c:showPercent val="0"/>
          <c:showBubbleSize val="0"/>
        </c:dLbls>
        <c:gapWidth val="150"/>
        <c:overlap val="100"/>
        <c:axId val="366719408"/>
        <c:axId val="366715488"/>
      </c:barChart>
      <c:catAx>
        <c:axId val="36671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66715488"/>
        <c:crosses val="autoZero"/>
        <c:auto val="1"/>
        <c:lblAlgn val="ctr"/>
        <c:lblOffset val="100"/>
        <c:noMultiLvlLbl val="0"/>
      </c:catAx>
      <c:valAx>
        <c:axId val="3667154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66719408"/>
        <c:crosses val="autoZero"/>
        <c:crossBetween val="between"/>
      </c:valAx>
      <c:spPr>
        <a:noFill/>
        <a:ln>
          <a:noFill/>
        </a:ln>
        <a:effectLst/>
      </c:spPr>
    </c:plotArea>
    <c:legend>
      <c:legendPos val="b"/>
      <c:layout>
        <c:manualLayout>
          <c:xMode val="edge"/>
          <c:yMode val="edge"/>
          <c:x val="0.12661895018431091"/>
          <c:y val="5.2661355059526176E-2"/>
          <c:w val="0.23715633119166474"/>
          <c:h val="7.281955542935299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152-4561-82ED-DA6D26A42D5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152-4561-82ED-DA6D26A42D5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152-4561-82ED-DA6D26A42D5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152-4561-82ED-DA6D26A42D5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152-4561-82ED-DA6D26A42D5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152-4561-82ED-DA6D26A42D5F}"/>
              </c:ext>
            </c:extLst>
          </c:dPt>
          <c:dLbls>
            <c:dLbl>
              <c:idx val="2"/>
              <c:layout>
                <c:manualLayout>
                  <c:x val="-3.3787414504221458E-2"/>
                  <c:y val="-4.0890343252549038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152-4561-82ED-DA6D26A42D5F}"/>
                </c:ext>
              </c:extLst>
            </c:dLbl>
            <c:dLbl>
              <c:idx val="4"/>
              <c:layout>
                <c:manualLayout>
                  <c:x val="2.8465407341323714E-2"/>
                  <c:y val="-9.90626171728533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3152-4561-82ED-DA6D26A42D5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Sheet2!$B$84:$B$89</c:f>
              <c:strCache>
                <c:ptCount val="6"/>
                <c:pt idx="0">
                  <c:v>悪性腫瘍</c:v>
                </c:pt>
                <c:pt idx="1">
                  <c:v>骨折等</c:v>
                </c:pt>
                <c:pt idx="2">
                  <c:v>脳血管疾患</c:v>
                </c:pt>
                <c:pt idx="3">
                  <c:v>肺炎</c:v>
                </c:pt>
                <c:pt idx="4">
                  <c:v>心不全</c:v>
                </c:pt>
                <c:pt idx="5">
                  <c:v>その他</c:v>
                </c:pt>
              </c:strCache>
            </c:strRef>
          </c:cat>
          <c:val>
            <c:numRef>
              <c:f>Sheet2!$C$84:$C$89</c:f>
              <c:numCache>
                <c:formatCode>General</c:formatCode>
                <c:ptCount val="6"/>
                <c:pt idx="0">
                  <c:v>257</c:v>
                </c:pt>
                <c:pt idx="1">
                  <c:v>122</c:v>
                </c:pt>
                <c:pt idx="2">
                  <c:v>128</c:v>
                </c:pt>
                <c:pt idx="3">
                  <c:v>67</c:v>
                </c:pt>
                <c:pt idx="4">
                  <c:v>33</c:v>
                </c:pt>
                <c:pt idx="5">
                  <c:v>345</c:v>
                </c:pt>
              </c:numCache>
            </c:numRef>
          </c:val>
          <c:extLst>
            <c:ext xmlns:c16="http://schemas.microsoft.com/office/drawing/2014/chart" uri="{C3380CC4-5D6E-409C-BE32-E72D297353CC}">
              <c16:uniqueId val="{0000000C-3152-4561-82ED-DA6D26A42D5F}"/>
            </c:ext>
          </c:extLst>
        </c:ser>
        <c:dLbls>
          <c:dLblPos val="inEnd"/>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Sheet2!$C$41</c:f>
              <c:strCache>
                <c:ptCount val="1"/>
                <c:pt idx="0">
                  <c:v>検査説明</c:v>
                </c:pt>
              </c:strCache>
            </c:strRef>
          </c:tx>
          <c:spPr>
            <a:solidFill>
              <a:schemeClr val="accent1"/>
            </a:solidFill>
            <a:ln>
              <a:noFill/>
            </a:ln>
            <a:effectLst/>
          </c:spPr>
          <c:invertIfNegative val="0"/>
          <c:cat>
            <c:strRef>
              <c:f>Sheet2!$B$42:$B$46</c:f>
              <c:strCache>
                <c:ptCount val="5"/>
                <c:pt idx="0">
                  <c:v>平成28年度</c:v>
                </c:pt>
                <c:pt idx="1">
                  <c:v>平成29年度</c:v>
                </c:pt>
                <c:pt idx="2">
                  <c:v>平成30年度</c:v>
                </c:pt>
                <c:pt idx="3">
                  <c:v>令和元年度</c:v>
                </c:pt>
                <c:pt idx="4">
                  <c:v>令和2年度</c:v>
                </c:pt>
              </c:strCache>
            </c:strRef>
          </c:cat>
          <c:val>
            <c:numRef>
              <c:f>Sheet2!$C$42:$C$46</c:f>
              <c:numCache>
                <c:formatCode>General</c:formatCode>
                <c:ptCount val="5"/>
                <c:pt idx="0">
                  <c:v>2822</c:v>
                </c:pt>
                <c:pt idx="1">
                  <c:v>2878</c:v>
                </c:pt>
                <c:pt idx="2">
                  <c:v>2784</c:v>
                </c:pt>
                <c:pt idx="3">
                  <c:v>2934</c:v>
                </c:pt>
                <c:pt idx="4">
                  <c:v>3058</c:v>
                </c:pt>
              </c:numCache>
            </c:numRef>
          </c:val>
          <c:extLst>
            <c:ext xmlns:c16="http://schemas.microsoft.com/office/drawing/2014/chart" uri="{C3380CC4-5D6E-409C-BE32-E72D297353CC}">
              <c16:uniqueId val="{00000000-28F6-4BBB-9D8A-3A9912F877CE}"/>
            </c:ext>
          </c:extLst>
        </c:ser>
        <c:ser>
          <c:idx val="1"/>
          <c:order val="1"/>
          <c:tx>
            <c:strRef>
              <c:f>Sheet2!$D$41</c:f>
              <c:strCache>
                <c:ptCount val="1"/>
                <c:pt idx="0">
                  <c:v>情報収集</c:v>
                </c:pt>
              </c:strCache>
            </c:strRef>
          </c:tx>
          <c:spPr>
            <a:solidFill>
              <a:schemeClr val="accent2"/>
            </a:solidFill>
            <a:ln>
              <a:noFill/>
            </a:ln>
            <a:effectLst/>
          </c:spPr>
          <c:invertIfNegative val="0"/>
          <c:cat>
            <c:strRef>
              <c:f>Sheet2!$B$42:$B$46</c:f>
              <c:strCache>
                <c:ptCount val="5"/>
                <c:pt idx="0">
                  <c:v>平成28年度</c:v>
                </c:pt>
                <c:pt idx="1">
                  <c:v>平成29年度</c:v>
                </c:pt>
                <c:pt idx="2">
                  <c:v>平成30年度</c:v>
                </c:pt>
                <c:pt idx="3">
                  <c:v>令和元年度</c:v>
                </c:pt>
                <c:pt idx="4">
                  <c:v>令和2年度</c:v>
                </c:pt>
              </c:strCache>
            </c:strRef>
          </c:cat>
          <c:val>
            <c:numRef>
              <c:f>Sheet2!$D$42:$D$46</c:f>
              <c:numCache>
                <c:formatCode>General</c:formatCode>
                <c:ptCount val="5"/>
                <c:pt idx="0">
                  <c:v>3398</c:v>
                </c:pt>
                <c:pt idx="1">
                  <c:v>3080</c:v>
                </c:pt>
                <c:pt idx="2">
                  <c:v>5892</c:v>
                </c:pt>
                <c:pt idx="3">
                  <c:v>6584</c:v>
                </c:pt>
                <c:pt idx="4">
                  <c:v>6287</c:v>
                </c:pt>
              </c:numCache>
            </c:numRef>
          </c:val>
          <c:extLst>
            <c:ext xmlns:c16="http://schemas.microsoft.com/office/drawing/2014/chart" uri="{C3380CC4-5D6E-409C-BE32-E72D297353CC}">
              <c16:uniqueId val="{00000001-28F6-4BBB-9D8A-3A9912F877CE}"/>
            </c:ext>
          </c:extLst>
        </c:ser>
        <c:dLbls>
          <c:showLegendKey val="0"/>
          <c:showVal val="0"/>
          <c:showCatName val="0"/>
          <c:showSerName val="0"/>
          <c:showPercent val="0"/>
          <c:showBubbleSize val="0"/>
        </c:dLbls>
        <c:gapWidth val="219"/>
        <c:overlap val="-27"/>
        <c:axId val="610940672"/>
        <c:axId val="610941328"/>
      </c:barChart>
      <c:catAx>
        <c:axId val="610940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10941328"/>
        <c:crosses val="autoZero"/>
        <c:auto val="1"/>
        <c:lblAlgn val="ctr"/>
        <c:lblOffset val="100"/>
        <c:noMultiLvlLbl val="0"/>
      </c:catAx>
      <c:valAx>
        <c:axId val="6109413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10940672"/>
        <c:crosses val="autoZero"/>
        <c:crossBetween val="between"/>
      </c:valAx>
      <c:spPr>
        <a:noFill/>
        <a:ln>
          <a:noFill/>
        </a:ln>
        <a:effectLst/>
      </c:spPr>
    </c:plotArea>
    <c:legend>
      <c:legendPos val="b"/>
      <c:layout>
        <c:manualLayout>
          <c:xMode val="edge"/>
          <c:yMode val="edge"/>
          <c:x val="0.10329866069170127"/>
          <c:y val="3.9252327712652801E-2"/>
          <c:w val="0.29081508178315513"/>
          <c:h val="8.574877125667326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247594050743664E-2"/>
          <c:y val="0.15563139931740616"/>
          <c:w val="0.89019685039370078"/>
          <c:h val="0.61324984547580019"/>
        </c:manualLayout>
      </c:layout>
      <c:barChart>
        <c:barDir val="col"/>
        <c:grouping val="stacked"/>
        <c:varyColors val="0"/>
        <c:ser>
          <c:idx val="0"/>
          <c:order val="0"/>
          <c:tx>
            <c:strRef>
              <c:f>'2020年報原稿　入退院支援'!$A$153</c:f>
              <c:strCache>
                <c:ptCount val="1"/>
                <c:pt idx="0">
                  <c:v>検査説明</c:v>
                </c:pt>
              </c:strCache>
            </c:strRef>
          </c:tx>
          <c:spPr>
            <a:solidFill>
              <a:schemeClr val="accent1"/>
            </a:solidFill>
            <a:ln>
              <a:noFill/>
            </a:ln>
            <a:effectLst/>
          </c:spPr>
          <c:invertIfNegative val="0"/>
          <c:cat>
            <c:strRef>
              <c:f>'2020年報原稿　入退院支援'!$B$152:$M$152</c:f>
              <c:strCache>
                <c:ptCount val="12"/>
                <c:pt idx="1">
                  <c:v>4月</c:v>
                </c:pt>
                <c:pt idx="2">
                  <c:v>5月</c:v>
                </c:pt>
                <c:pt idx="3">
                  <c:v>6月</c:v>
                </c:pt>
                <c:pt idx="4">
                  <c:v>7月</c:v>
                </c:pt>
                <c:pt idx="5">
                  <c:v>8月</c:v>
                </c:pt>
                <c:pt idx="6">
                  <c:v>9月</c:v>
                </c:pt>
                <c:pt idx="7">
                  <c:v>10月</c:v>
                </c:pt>
                <c:pt idx="8">
                  <c:v>11月</c:v>
                </c:pt>
                <c:pt idx="9">
                  <c:v>12月</c:v>
                </c:pt>
                <c:pt idx="10">
                  <c:v>1月</c:v>
                </c:pt>
                <c:pt idx="11">
                  <c:v>2月</c:v>
                </c:pt>
              </c:strCache>
            </c:strRef>
          </c:cat>
          <c:val>
            <c:numRef>
              <c:f>'2020年報原稿　入退院支援'!$B$153:$M$153</c:f>
              <c:numCache>
                <c:formatCode>General</c:formatCode>
                <c:ptCount val="12"/>
                <c:pt idx="1">
                  <c:v>208</c:v>
                </c:pt>
                <c:pt idx="2">
                  <c:v>197</c:v>
                </c:pt>
                <c:pt idx="3">
                  <c:v>304</c:v>
                </c:pt>
                <c:pt idx="4">
                  <c:v>286</c:v>
                </c:pt>
                <c:pt idx="5">
                  <c:v>260</c:v>
                </c:pt>
                <c:pt idx="6">
                  <c:v>301</c:v>
                </c:pt>
                <c:pt idx="7">
                  <c:v>288</c:v>
                </c:pt>
                <c:pt idx="8">
                  <c:v>214</c:v>
                </c:pt>
                <c:pt idx="9">
                  <c:v>266</c:v>
                </c:pt>
                <c:pt idx="10">
                  <c:v>252</c:v>
                </c:pt>
                <c:pt idx="11">
                  <c:v>226</c:v>
                </c:pt>
              </c:numCache>
            </c:numRef>
          </c:val>
          <c:extLst>
            <c:ext xmlns:c16="http://schemas.microsoft.com/office/drawing/2014/chart" uri="{C3380CC4-5D6E-409C-BE32-E72D297353CC}">
              <c16:uniqueId val="{00000000-D220-4522-B731-93843B9563AB}"/>
            </c:ext>
          </c:extLst>
        </c:ser>
        <c:ser>
          <c:idx val="1"/>
          <c:order val="1"/>
          <c:tx>
            <c:strRef>
              <c:f>'2020年報原稿　入退院支援'!$A$154</c:f>
              <c:strCache>
                <c:ptCount val="1"/>
                <c:pt idx="0">
                  <c:v>情報収集</c:v>
                </c:pt>
              </c:strCache>
            </c:strRef>
          </c:tx>
          <c:spPr>
            <a:solidFill>
              <a:schemeClr val="accent2"/>
            </a:solidFill>
            <a:ln>
              <a:noFill/>
            </a:ln>
            <a:effectLst/>
          </c:spPr>
          <c:invertIfNegative val="0"/>
          <c:cat>
            <c:strRef>
              <c:f>'2020年報原稿　入退院支援'!$B$152:$M$152</c:f>
              <c:strCache>
                <c:ptCount val="12"/>
                <c:pt idx="1">
                  <c:v>4月</c:v>
                </c:pt>
                <c:pt idx="2">
                  <c:v>5月</c:v>
                </c:pt>
                <c:pt idx="3">
                  <c:v>6月</c:v>
                </c:pt>
                <c:pt idx="4">
                  <c:v>7月</c:v>
                </c:pt>
                <c:pt idx="5">
                  <c:v>8月</c:v>
                </c:pt>
                <c:pt idx="6">
                  <c:v>9月</c:v>
                </c:pt>
                <c:pt idx="7">
                  <c:v>10月</c:v>
                </c:pt>
                <c:pt idx="8">
                  <c:v>11月</c:v>
                </c:pt>
                <c:pt idx="9">
                  <c:v>12月</c:v>
                </c:pt>
                <c:pt idx="10">
                  <c:v>1月</c:v>
                </c:pt>
                <c:pt idx="11">
                  <c:v>2月</c:v>
                </c:pt>
              </c:strCache>
            </c:strRef>
          </c:cat>
          <c:val>
            <c:numRef>
              <c:f>'2020年報原稿　入退院支援'!$B$154:$M$154</c:f>
              <c:numCache>
                <c:formatCode>General</c:formatCode>
                <c:ptCount val="12"/>
                <c:pt idx="1">
                  <c:v>399</c:v>
                </c:pt>
                <c:pt idx="2">
                  <c:v>443</c:v>
                </c:pt>
                <c:pt idx="3">
                  <c:v>593</c:v>
                </c:pt>
                <c:pt idx="4">
                  <c:v>615</c:v>
                </c:pt>
                <c:pt idx="5">
                  <c:v>497</c:v>
                </c:pt>
                <c:pt idx="6">
                  <c:v>531</c:v>
                </c:pt>
                <c:pt idx="7">
                  <c:v>589</c:v>
                </c:pt>
                <c:pt idx="8">
                  <c:v>556</c:v>
                </c:pt>
                <c:pt idx="9">
                  <c:v>493</c:v>
                </c:pt>
                <c:pt idx="10">
                  <c:v>474</c:v>
                </c:pt>
                <c:pt idx="11">
                  <c:v>529</c:v>
                </c:pt>
              </c:numCache>
            </c:numRef>
          </c:val>
          <c:extLst>
            <c:ext xmlns:c16="http://schemas.microsoft.com/office/drawing/2014/chart" uri="{C3380CC4-5D6E-409C-BE32-E72D297353CC}">
              <c16:uniqueId val="{00000001-D220-4522-B731-93843B9563AB}"/>
            </c:ext>
          </c:extLst>
        </c:ser>
        <c:ser>
          <c:idx val="2"/>
          <c:order val="2"/>
          <c:tx>
            <c:strRef>
              <c:f>'2020年報原稿　入退院支援'!$A$155</c:f>
              <c:strCache>
                <c:ptCount val="1"/>
                <c:pt idx="0">
                  <c:v>計画立案者</c:v>
                </c:pt>
              </c:strCache>
            </c:strRef>
          </c:tx>
          <c:spPr>
            <a:solidFill>
              <a:schemeClr val="accent3"/>
            </a:solidFill>
            <a:ln>
              <a:noFill/>
            </a:ln>
            <a:effectLst/>
          </c:spPr>
          <c:invertIfNegative val="0"/>
          <c:cat>
            <c:strRef>
              <c:f>'2020年報原稿　入退院支援'!$B$152:$M$152</c:f>
              <c:strCache>
                <c:ptCount val="12"/>
                <c:pt idx="1">
                  <c:v>4月</c:v>
                </c:pt>
                <c:pt idx="2">
                  <c:v>5月</c:v>
                </c:pt>
                <c:pt idx="3">
                  <c:v>6月</c:v>
                </c:pt>
                <c:pt idx="4">
                  <c:v>7月</c:v>
                </c:pt>
                <c:pt idx="5">
                  <c:v>8月</c:v>
                </c:pt>
                <c:pt idx="6">
                  <c:v>9月</c:v>
                </c:pt>
                <c:pt idx="7">
                  <c:v>10月</c:v>
                </c:pt>
                <c:pt idx="8">
                  <c:v>11月</c:v>
                </c:pt>
                <c:pt idx="9">
                  <c:v>12月</c:v>
                </c:pt>
                <c:pt idx="10">
                  <c:v>1月</c:v>
                </c:pt>
                <c:pt idx="11">
                  <c:v>2月</c:v>
                </c:pt>
              </c:strCache>
            </c:strRef>
          </c:cat>
          <c:val>
            <c:numRef>
              <c:f>'2020年報原稿　入退院支援'!$B$155:$M$155</c:f>
              <c:numCache>
                <c:formatCode>General</c:formatCode>
                <c:ptCount val="12"/>
                <c:pt idx="1">
                  <c:v>95</c:v>
                </c:pt>
                <c:pt idx="2">
                  <c:v>104</c:v>
                </c:pt>
                <c:pt idx="3">
                  <c:v>128</c:v>
                </c:pt>
                <c:pt idx="4">
                  <c:v>122</c:v>
                </c:pt>
                <c:pt idx="5">
                  <c:v>115</c:v>
                </c:pt>
                <c:pt idx="6">
                  <c:v>120</c:v>
                </c:pt>
                <c:pt idx="7">
                  <c:v>122</c:v>
                </c:pt>
                <c:pt idx="8">
                  <c:v>104</c:v>
                </c:pt>
                <c:pt idx="9">
                  <c:v>85</c:v>
                </c:pt>
                <c:pt idx="10">
                  <c:v>86</c:v>
                </c:pt>
                <c:pt idx="11">
                  <c:v>91</c:v>
                </c:pt>
              </c:numCache>
            </c:numRef>
          </c:val>
          <c:extLst>
            <c:ext xmlns:c16="http://schemas.microsoft.com/office/drawing/2014/chart" uri="{C3380CC4-5D6E-409C-BE32-E72D297353CC}">
              <c16:uniqueId val="{00000002-D220-4522-B731-93843B9563AB}"/>
            </c:ext>
          </c:extLst>
        </c:ser>
        <c:dLbls>
          <c:showLegendKey val="0"/>
          <c:showVal val="0"/>
          <c:showCatName val="0"/>
          <c:showSerName val="0"/>
          <c:showPercent val="0"/>
          <c:showBubbleSize val="0"/>
        </c:dLbls>
        <c:gapWidth val="150"/>
        <c:overlap val="100"/>
        <c:axId val="326184392"/>
        <c:axId val="326184784"/>
      </c:barChart>
      <c:catAx>
        <c:axId val="326184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26184784"/>
        <c:crosses val="autoZero"/>
        <c:auto val="1"/>
        <c:lblAlgn val="ctr"/>
        <c:lblOffset val="100"/>
        <c:noMultiLvlLbl val="0"/>
      </c:catAx>
      <c:valAx>
        <c:axId val="3261847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26184392"/>
        <c:crosses val="autoZero"/>
        <c:crossBetween val="between"/>
      </c:valAx>
      <c:spPr>
        <a:noFill/>
        <a:ln>
          <a:noFill/>
        </a:ln>
        <a:effectLst/>
      </c:spPr>
    </c:plotArea>
    <c:legend>
      <c:legendPos val="b"/>
      <c:layout>
        <c:manualLayout>
          <c:xMode val="edge"/>
          <c:yMode val="edge"/>
          <c:x val="0.11467365080567131"/>
          <c:y val="0.13304864951466308"/>
          <c:w val="0.58219965584166056"/>
          <c:h val="7.861483312740340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'2020年報原稿　入退院支援'!$A$169:$B$169</c:f>
              <c:strCache>
                <c:ptCount val="2"/>
                <c:pt idx="0">
                  <c:v>介護支援連携指導料</c:v>
                </c:pt>
              </c:strCache>
            </c:strRef>
          </c:tx>
          <c:spPr>
            <a:solidFill>
              <a:schemeClr val="accent1"/>
            </a:solidFill>
            <a:ln>
              <a:noFill/>
            </a:ln>
            <a:effectLst/>
          </c:spPr>
          <c:invertIfNegative val="0"/>
          <c:cat>
            <c:strRef>
              <c:f>'2020年報原稿　入退院支援'!$C$168:$N$168</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'2020年報原稿　入退院支援'!$C$169:$N$169</c:f>
              <c:numCache>
                <c:formatCode>General</c:formatCode>
                <c:ptCount val="12"/>
                <c:pt idx="0">
                  <c:v>2</c:v>
                </c:pt>
                <c:pt idx="1">
                  <c:v>2</c:v>
                </c:pt>
                <c:pt idx="2">
                  <c:v>7</c:v>
                </c:pt>
                <c:pt idx="3">
                  <c:v>10</c:v>
                </c:pt>
                <c:pt idx="4">
                  <c:v>2</c:v>
                </c:pt>
                <c:pt idx="5">
                  <c:v>3</c:v>
                </c:pt>
                <c:pt idx="6">
                  <c:v>6</c:v>
                </c:pt>
                <c:pt idx="7">
                  <c:v>8</c:v>
                </c:pt>
                <c:pt idx="8">
                  <c:v>5</c:v>
                </c:pt>
                <c:pt idx="9">
                  <c:v>4</c:v>
                </c:pt>
                <c:pt idx="10">
                  <c:v>3</c:v>
                </c:pt>
                <c:pt idx="11">
                  <c:v>3</c:v>
                </c:pt>
              </c:numCache>
            </c:numRef>
          </c:val>
          <c:extLst>
            <c:ext xmlns:c16="http://schemas.microsoft.com/office/drawing/2014/chart" uri="{C3380CC4-5D6E-409C-BE32-E72D297353CC}">
              <c16:uniqueId val="{00000000-8950-4487-AD15-3134A63938F8}"/>
            </c:ext>
          </c:extLst>
        </c:ser>
        <c:ser>
          <c:idx val="1"/>
          <c:order val="1"/>
          <c:tx>
            <c:strRef>
              <c:f>'2020年報原稿　入退院支援'!$A$170:$B$170</c:f>
              <c:strCache>
                <c:ptCount val="2"/>
                <c:pt idx="0">
                  <c:v>退院時共同指導料</c:v>
                </c:pt>
              </c:strCache>
            </c:strRef>
          </c:tx>
          <c:spPr>
            <a:solidFill>
              <a:schemeClr val="accent2"/>
            </a:solidFill>
            <a:ln>
              <a:noFill/>
            </a:ln>
            <a:effectLst/>
          </c:spPr>
          <c:invertIfNegative val="0"/>
          <c:cat>
            <c:strRef>
              <c:f>'2020年報原稿　入退院支援'!$C$168:$N$168</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'2020年報原稿　入退院支援'!$C$170:$N$170</c:f>
              <c:numCache>
                <c:formatCode>General</c:formatCode>
                <c:ptCount val="12"/>
                <c:pt idx="0">
                  <c:v>0</c:v>
                </c:pt>
                <c:pt idx="1">
                  <c:v>2</c:v>
                </c:pt>
                <c:pt idx="2">
                  <c:v>2</c:v>
                </c:pt>
                <c:pt idx="3">
                  <c:v>2</c:v>
                </c:pt>
                <c:pt idx="4">
                  <c:v>1</c:v>
                </c:pt>
                <c:pt idx="5">
                  <c:v>2</c:v>
                </c:pt>
                <c:pt idx="6">
                  <c:v>0</c:v>
                </c:pt>
                <c:pt idx="7">
                  <c:v>0</c:v>
                </c:pt>
                <c:pt idx="8">
                  <c:v>0</c:v>
                </c:pt>
                <c:pt idx="9">
                  <c:v>1</c:v>
                </c:pt>
                <c:pt idx="10">
                  <c:v>2</c:v>
                </c:pt>
                <c:pt idx="11">
                  <c:v>1</c:v>
                </c:pt>
              </c:numCache>
            </c:numRef>
          </c:val>
          <c:extLst>
            <c:ext xmlns:c16="http://schemas.microsoft.com/office/drawing/2014/chart" uri="{C3380CC4-5D6E-409C-BE32-E72D297353CC}">
              <c16:uniqueId val="{00000001-8950-4487-AD15-3134A63938F8}"/>
            </c:ext>
          </c:extLst>
        </c:ser>
        <c:ser>
          <c:idx val="2"/>
          <c:order val="2"/>
          <c:tx>
            <c:strRef>
              <c:f>'2020年報原稿　入退院支援'!$A$171:$B$171</c:f>
              <c:strCache>
                <c:ptCount val="2"/>
                <c:pt idx="0">
                  <c:v>算定なしの情報交換</c:v>
                </c:pt>
              </c:strCache>
            </c:strRef>
          </c:tx>
          <c:spPr>
            <a:solidFill>
              <a:schemeClr val="accent3"/>
            </a:solidFill>
            <a:ln>
              <a:noFill/>
            </a:ln>
            <a:effectLst/>
          </c:spPr>
          <c:invertIfNegative val="0"/>
          <c:cat>
            <c:strRef>
              <c:f>'2020年報原稿　入退院支援'!$C$168:$N$168</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'2020年報原稿　入退院支援'!$C$171:$N$171</c:f>
              <c:numCache>
                <c:formatCode>General</c:formatCode>
                <c:ptCount val="12"/>
                <c:pt idx="0">
                  <c:v>1</c:v>
                </c:pt>
                <c:pt idx="1">
                  <c:v>1</c:v>
                </c:pt>
                <c:pt idx="2">
                  <c:v>0</c:v>
                </c:pt>
                <c:pt idx="3">
                  <c:v>0</c:v>
                </c:pt>
                <c:pt idx="4">
                  <c:v>0</c:v>
                </c:pt>
                <c:pt idx="5">
                  <c:v>0</c:v>
                </c:pt>
                <c:pt idx="6">
                  <c:v>0</c:v>
                </c:pt>
                <c:pt idx="7">
                  <c:v>0</c:v>
                </c:pt>
                <c:pt idx="8">
                  <c:v>2</c:v>
                </c:pt>
                <c:pt idx="9">
                  <c:v>0</c:v>
                </c:pt>
                <c:pt idx="10">
                  <c:v>0</c:v>
                </c:pt>
                <c:pt idx="11">
                  <c:v>0</c:v>
                </c:pt>
              </c:numCache>
            </c:numRef>
          </c:val>
          <c:extLst>
            <c:ext xmlns:c16="http://schemas.microsoft.com/office/drawing/2014/chart" uri="{C3380CC4-5D6E-409C-BE32-E72D297353CC}">
              <c16:uniqueId val="{00000002-8950-4487-AD15-3134A63938F8}"/>
            </c:ext>
          </c:extLst>
        </c:ser>
        <c:dLbls>
          <c:showLegendKey val="0"/>
          <c:showVal val="0"/>
          <c:showCatName val="0"/>
          <c:showSerName val="0"/>
          <c:showPercent val="0"/>
          <c:showBubbleSize val="0"/>
        </c:dLbls>
        <c:gapWidth val="219"/>
        <c:axId val="366714312"/>
        <c:axId val="366714704"/>
      </c:barChart>
      <c:lineChart>
        <c:grouping val="standard"/>
        <c:varyColors val="0"/>
        <c:ser>
          <c:idx val="3"/>
          <c:order val="3"/>
          <c:tx>
            <c:strRef>
              <c:f>'2020年報原稿　入退院支援'!$A$172:$B$172</c:f>
              <c:strCache>
                <c:ptCount val="2"/>
                <c:pt idx="0">
                  <c:v>入院前情報交換</c:v>
                </c:pt>
              </c:strCache>
            </c:strRef>
          </c:tx>
          <c:spPr>
            <a:ln w="28575" cap="rnd">
              <a:solidFill>
                <a:schemeClr val="accent4"/>
              </a:solidFill>
              <a:round/>
            </a:ln>
            <a:effectLst/>
          </c:spPr>
          <c:marker>
            <c:symbol val="none"/>
          </c:marker>
          <c:cat>
            <c:strRef>
              <c:f>'2020年報原稿　入退院支援'!$C$168:$N$168</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'2020年報原稿　入退院支援'!$C$172:$N$172</c:f>
              <c:numCache>
                <c:formatCode>General</c:formatCode>
                <c:ptCount val="12"/>
                <c:pt idx="0">
                  <c:v>0</c:v>
                </c:pt>
                <c:pt idx="1">
                  <c:v>8</c:v>
                </c:pt>
                <c:pt idx="2">
                  <c:v>23</c:v>
                </c:pt>
                <c:pt idx="3">
                  <c:v>12</c:v>
                </c:pt>
                <c:pt idx="4">
                  <c:v>15</c:v>
                </c:pt>
                <c:pt idx="5">
                  <c:v>14</c:v>
                </c:pt>
                <c:pt idx="6">
                  <c:v>14</c:v>
                </c:pt>
                <c:pt idx="7">
                  <c:v>26</c:v>
                </c:pt>
                <c:pt idx="8">
                  <c:v>6</c:v>
                </c:pt>
                <c:pt idx="9">
                  <c:v>7</c:v>
                </c:pt>
                <c:pt idx="10">
                  <c:v>9</c:v>
                </c:pt>
              </c:numCache>
            </c:numRef>
          </c:val>
          <c:smooth val="0"/>
          <c:extLst>
            <c:ext xmlns:c16="http://schemas.microsoft.com/office/drawing/2014/chart" uri="{C3380CC4-5D6E-409C-BE32-E72D297353CC}">
              <c16:uniqueId val="{00000003-8950-4487-AD15-3134A63938F8}"/>
            </c:ext>
          </c:extLst>
        </c:ser>
        <c:dLbls>
          <c:showLegendKey val="0"/>
          <c:showVal val="0"/>
          <c:showCatName val="0"/>
          <c:showSerName val="0"/>
          <c:showPercent val="0"/>
          <c:showBubbleSize val="0"/>
        </c:dLbls>
        <c:marker val="1"/>
        <c:smooth val="0"/>
        <c:axId val="366714312"/>
        <c:axId val="366714704"/>
      </c:lineChart>
      <c:catAx>
        <c:axId val="366714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66714704"/>
        <c:crosses val="autoZero"/>
        <c:auto val="1"/>
        <c:lblAlgn val="ctr"/>
        <c:lblOffset val="100"/>
        <c:noMultiLvlLbl val="0"/>
      </c:catAx>
      <c:valAx>
        <c:axId val="3667147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66714312"/>
        <c:crosses val="autoZero"/>
        <c:crossBetween val="between"/>
      </c:valAx>
      <c:spPr>
        <a:noFill/>
        <a:ln>
          <a:noFill/>
        </a:ln>
        <a:effectLst/>
      </c:spPr>
    </c:plotArea>
    <c:legend>
      <c:legendPos val="b"/>
      <c:layout>
        <c:manualLayout>
          <c:xMode val="edge"/>
          <c:yMode val="edge"/>
          <c:x val="0.14380268298492574"/>
          <c:y val="3.3843919878566435E-2"/>
          <c:w val="0.78262860682213586"/>
          <c:h val="0.1015375822840995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病院別!$B$75</c:f>
              <c:strCache>
                <c:ptCount val="1"/>
                <c:pt idx="0">
                  <c:v>紹介患者数</c:v>
                </c:pt>
              </c:strCache>
            </c:strRef>
          </c:tx>
          <c:spPr>
            <a:solidFill>
              <a:schemeClr val="accent3"/>
            </a:solidFill>
            <a:ln>
              <a:noFill/>
            </a:ln>
            <a:effectLst/>
          </c:spPr>
          <c:invertIfNegative val="0"/>
          <c:dLbls>
            <c:dLbl>
              <c:idx val="3"/>
              <c:layout>
                <c:manualLayout>
                  <c:x val="6.8614784712597784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4C7-4B39-B4F9-A19944ECC71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病院別!$A$76:$A$80</c:f>
              <c:strCache>
                <c:ptCount val="5"/>
                <c:pt idx="0">
                  <c:v>H28年度</c:v>
                </c:pt>
                <c:pt idx="1">
                  <c:v>H29年度</c:v>
                </c:pt>
                <c:pt idx="2">
                  <c:v>H30年度</c:v>
                </c:pt>
                <c:pt idx="3">
                  <c:v>R1年度</c:v>
                </c:pt>
                <c:pt idx="4">
                  <c:v>R2年度</c:v>
                </c:pt>
              </c:strCache>
            </c:strRef>
          </c:cat>
          <c:val>
            <c:numRef>
              <c:f>病院別!$B$76:$B$80</c:f>
              <c:numCache>
                <c:formatCode>#,##0_);[Red]\(#,##0\)</c:formatCode>
                <c:ptCount val="5"/>
                <c:pt idx="0">
                  <c:v>3042</c:v>
                </c:pt>
                <c:pt idx="1">
                  <c:v>3331</c:v>
                </c:pt>
                <c:pt idx="2">
                  <c:v>3209</c:v>
                </c:pt>
                <c:pt idx="3">
                  <c:v>3599</c:v>
                </c:pt>
                <c:pt idx="4">
                  <c:v>3152</c:v>
                </c:pt>
              </c:numCache>
            </c:numRef>
          </c:val>
          <c:extLst>
            <c:ext xmlns:c16="http://schemas.microsoft.com/office/drawing/2014/chart" uri="{C3380CC4-5D6E-409C-BE32-E72D297353CC}">
              <c16:uniqueId val="{00000000-94DC-47A0-A0F2-67FF7B31783B}"/>
            </c:ext>
          </c:extLst>
        </c:ser>
        <c:dLbls>
          <c:dLblPos val="outEnd"/>
          <c:showLegendKey val="0"/>
          <c:showVal val="1"/>
          <c:showCatName val="0"/>
          <c:showSerName val="0"/>
          <c:showPercent val="0"/>
          <c:showBubbleSize val="0"/>
        </c:dLbls>
        <c:gapWidth val="219"/>
        <c:overlap val="-27"/>
        <c:axId val="835704520"/>
        <c:axId val="835705504"/>
      </c:barChart>
      <c:catAx>
        <c:axId val="835704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crossAx val="835705504"/>
        <c:crosses val="autoZero"/>
        <c:auto val="1"/>
        <c:lblAlgn val="ctr"/>
        <c:lblOffset val="100"/>
        <c:noMultiLvlLbl val="0"/>
      </c:catAx>
      <c:valAx>
        <c:axId val="835705504"/>
        <c:scaling>
          <c:orientation val="minMax"/>
          <c:max val="36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835704520"/>
        <c:crosses val="autoZero"/>
        <c:crossBetween val="between"/>
        <c:majorUnit val="200"/>
      </c:valAx>
      <c:spPr>
        <a:noFill/>
        <a:ln>
          <a:noFill/>
        </a:ln>
        <a:effectLst/>
      </c:spPr>
    </c:plotArea>
    <c:plotVisOnly val="1"/>
    <c:dispBlanksAs val="gap"/>
    <c:showDLblsOverMax val="0"/>
  </c:chart>
  <c:spPr>
    <a:solidFill>
      <a:schemeClr val="accent5">
        <a:lumMod val="20000"/>
        <a:lumOff val="80000"/>
      </a:schemeClr>
    </a:solidFill>
    <a:ln>
      <a:noFill/>
    </a:ln>
    <a:effectLst/>
  </c:spPr>
  <c:txPr>
    <a:bodyPr/>
    <a:lstStyle/>
    <a:p>
      <a:pPr>
        <a:defRPr/>
      </a:pPr>
      <a:endParaRPr lang="ja-JP"/>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'C:\Users\suzut\Documents\MSW.Suzuki\ANNUAL REPORT\令和3年度\がん\[R2年度がん相談統計１.xlsx]年次推移'!$B$3</c:f>
              <c:strCache>
                <c:ptCount val="1"/>
                <c:pt idx="0">
                  <c:v>当院</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[1]年次推移!$A$4:$A$9</c:f>
              <c:strCache>
                <c:ptCount val="6"/>
                <c:pt idx="0">
                  <c:v>平成27年度</c:v>
                </c:pt>
                <c:pt idx="1">
                  <c:v>平成28年度</c:v>
                </c:pt>
                <c:pt idx="2">
                  <c:v>平成29年度</c:v>
                </c:pt>
                <c:pt idx="3">
                  <c:v>平成30年度</c:v>
                </c:pt>
                <c:pt idx="4">
                  <c:v>令和元年度</c:v>
                </c:pt>
                <c:pt idx="5">
                  <c:v>令和２年度</c:v>
                </c:pt>
              </c:strCache>
            </c:strRef>
          </c:cat>
          <c:val>
            <c:numRef>
              <c:f>[1]年次推移!$B$4:$B$9</c:f>
              <c:numCache>
                <c:formatCode>General</c:formatCode>
                <c:ptCount val="6"/>
                <c:pt idx="0">
                  <c:v>1603</c:v>
                </c:pt>
                <c:pt idx="1">
                  <c:v>2778</c:v>
                </c:pt>
                <c:pt idx="2">
                  <c:v>2197</c:v>
                </c:pt>
                <c:pt idx="3">
                  <c:v>3551</c:v>
                </c:pt>
                <c:pt idx="4">
                  <c:v>1936</c:v>
                </c:pt>
                <c:pt idx="5">
                  <c:v>3645</c:v>
                </c:pt>
              </c:numCache>
            </c:numRef>
          </c:val>
          <c:extLst>
            <c:ext xmlns:c16="http://schemas.microsoft.com/office/drawing/2014/chart" uri="{C3380CC4-5D6E-409C-BE32-E72D297353CC}">
              <c16:uniqueId val="{00000000-AEC0-4293-8047-B3495BE7756B}"/>
            </c:ext>
          </c:extLst>
        </c:ser>
        <c:ser>
          <c:idx val="1"/>
          <c:order val="1"/>
          <c:tx>
            <c:strRef>
              <c:f>'C:\Users\suzut\Documents\MSW.Suzuki\ANNUAL REPORT\令和3年度\がん\[R2年度がん相談統計１.xlsx]年次推移'!$C$3</c:f>
              <c:strCache>
                <c:ptCount val="1"/>
                <c:pt idx="0">
                  <c:v>他院</c:v>
                </c:pt>
              </c:strCache>
            </c:strRef>
          </c:tx>
          <c:spPr>
            <a:solidFill>
              <a:schemeClr val="accent2"/>
            </a:solidFill>
            <a:ln>
              <a:noFill/>
            </a:ln>
            <a:effectLst/>
          </c:spPr>
          <c:invertIfNegative val="0"/>
          <c:dLbls>
            <c:dLbl>
              <c:idx val="0"/>
              <c:layout>
                <c:manualLayout>
                  <c:x val="0"/>
                  <c:y val="1.10124200443387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901-46F2-889F-7D6CA818D19B}"/>
                </c:ext>
              </c:extLst>
            </c:dLbl>
            <c:dLbl>
              <c:idx val="1"/>
              <c:layout>
                <c:manualLayout>
                  <c:x val="0"/>
                  <c:y val="1.15315302227105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EC0-4293-8047-B3495BE7756B}"/>
                </c:ext>
              </c:extLst>
            </c:dLbl>
            <c:dLbl>
              <c:idx val="4"/>
              <c:layout>
                <c:manualLayout>
                  <c:x val="0"/>
                  <c:y val="7.341613362892412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901-46F2-889F-7D6CA818D19B}"/>
                </c:ext>
              </c:extLst>
            </c:dLbl>
            <c:dLbl>
              <c:idx val="5"/>
              <c:layout>
                <c:manualLayout>
                  <c:x val="7.0315337528384508E-3"/>
                  <c:y val="3.670806681446240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901-46F2-889F-7D6CA818D19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[1]年次推移!$A$4:$A$9</c:f>
              <c:strCache>
                <c:ptCount val="6"/>
                <c:pt idx="0">
                  <c:v>平成27年度</c:v>
                </c:pt>
                <c:pt idx="1">
                  <c:v>平成28年度</c:v>
                </c:pt>
                <c:pt idx="2">
                  <c:v>平成29年度</c:v>
                </c:pt>
                <c:pt idx="3">
                  <c:v>平成30年度</c:v>
                </c:pt>
                <c:pt idx="4">
                  <c:v>令和元年度</c:v>
                </c:pt>
                <c:pt idx="5">
                  <c:v>令和２年度</c:v>
                </c:pt>
              </c:strCache>
            </c:strRef>
          </c:cat>
          <c:val>
            <c:numRef>
              <c:f>[1]年次推移!$C$4:$C$9</c:f>
              <c:numCache>
                <c:formatCode>General</c:formatCode>
                <c:ptCount val="6"/>
                <c:pt idx="0">
                  <c:v>56</c:v>
                </c:pt>
                <c:pt idx="1">
                  <c:v>76</c:v>
                </c:pt>
                <c:pt idx="2">
                  <c:v>140</c:v>
                </c:pt>
                <c:pt idx="3">
                  <c:v>100</c:v>
                </c:pt>
                <c:pt idx="4">
                  <c:v>56</c:v>
                </c:pt>
                <c:pt idx="5">
                  <c:v>93</c:v>
                </c:pt>
              </c:numCache>
            </c:numRef>
          </c:val>
          <c:extLst>
            <c:ext xmlns:c16="http://schemas.microsoft.com/office/drawing/2014/chart" uri="{C3380CC4-5D6E-409C-BE32-E72D297353CC}">
              <c16:uniqueId val="{00000002-AEC0-4293-8047-B3495BE7756B}"/>
            </c:ext>
          </c:extLst>
        </c:ser>
        <c:ser>
          <c:idx val="2"/>
          <c:order val="2"/>
          <c:tx>
            <c:strRef>
              <c:f>'C:\Users\suzut\Documents\MSW.Suzuki\ANNUAL REPORT\令和3年度\がん\[R2年度がん相談統計１.xlsx]年次推移'!$D$3</c:f>
              <c:strCache>
                <c:ptCount val="1"/>
                <c:pt idx="0">
                  <c:v>その他</c:v>
                </c:pt>
              </c:strCache>
            </c:strRef>
          </c:tx>
          <c:spPr>
            <a:solidFill>
              <a:schemeClr val="accent3"/>
            </a:solidFill>
            <a:ln>
              <a:noFill/>
            </a:ln>
            <a:effectLst/>
          </c:spPr>
          <c:invertIfNegative val="0"/>
          <c:dLbls>
            <c:dLbl>
              <c:idx val="0"/>
              <c:layout>
                <c:manualLayout>
                  <c:x val="0"/>
                  <c:y val="-3.565133695403983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EC0-4293-8047-B3495BE7756B}"/>
                </c:ext>
              </c:extLst>
            </c:dLbl>
            <c:dLbl>
              <c:idx val="1"/>
              <c:layout>
                <c:manualLayout>
                  <c:x val="4.6876891685589247E-3"/>
                  <c:y val="-1.966107181774300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EC0-4293-8047-B3495BE7756B}"/>
                </c:ext>
              </c:extLst>
            </c:dLbl>
            <c:dLbl>
              <c:idx val="2"/>
              <c:layout>
                <c:manualLayout>
                  <c:x val="-7.7110921335641591E-17"/>
                  <c:y val="-1.729729533406593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EC0-4293-8047-B3495BE7756B}"/>
                </c:ext>
              </c:extLst>
            </c:dLbl>
            <c:dLbl>
              <c:idx val="3"/>
              <c:layout>
                <c:manualLayout>
                  <c:x val="1.9954053263960456E-3"/>
                  <c:y val="-2.314804912522076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EC0-4293-8047-B3495BE7756B}"/>
                </c:ext>
              </c:extLst>
            </c:dLbl>
            <c:dLbl>
              <c:idx val="4"/>
              <c:layout>
                <c:manualLayout>
                  <c:x val="0"/>
                  <c:y val="-2.01801778897436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EC0-4293-8047-B3495BE7756B}"/>
                </c:ext>
              </c:extLst>
            </c:dLbl>
            <c:dLbl>
              <c:idx val="5"/>
              <c:layout>
                <c:manualLayout>
                  <c:x val="4.6876891685589672E-3"/>
                  <c:y val="-3.381564457342047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manualLayout>
                      <c:w val="3.9739792649112808E-2"/>
                      <c:h val="6.4459365326195978E-2"/>
                    </c:manualLayout>
                  </c15:layout>
                </c:ext>
                <c:ext xmlns:c16="http://schemas.microsoft.com/office/drawing/2014/chart" uri="{C3380CC4-5D6E-409C-BE32-E72D297353CC}">
                  <c16:uniqueId val="{00000008-AEC0-4293-8047-B3495BE7756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[1]年次推移!$A$4:$A$9</c:f>
              <c:strCache>
                <c:ptCount val="6"/>
                <c:pt idx="0">
                  <c:v>平成27年度</c:v>
                </c:pt>
                <c:pt idx="1">
                  <c:v>平成28年度</c:v>
                </c:pt>
                <c:pt idx="2">
                  <c:v>平成29年度</c:v>
                </c:pt>
                <c:pt idx="3">
                  <c:v>平成30年度</c:v>
                </c:pt>
                <c:pt idx="4">
                  <c:v>令和元年度</c:v>
                </c:pt>
                <c:pt idx="5">
                  <c:v>令和２年度</c:v>
                </c:pt>
              </c:strCache>
            </c:strRef>
          </c:cat>
          <c:val>
            <c:numRef>
              <c:f>[1]年次推移!$D$4:$D$9</c:f>
              <c:numCache>
                <c:formatCode>General</c:formatCode>
                <c:ptCount val="6"/>
                <c:pt idx="0">
                  <c:v>16</c:v>
                </c:pt>
                <c:pt idx="1">
                  <c:v>11</c:v>
                </c:pt>
                <c:pt idx="2">
                  <c:v>14</c:v>
                </c:pt>
                <c:pt idx="3">
                  <c:v>21</c:v>
                </c:pt>
                <c:pt idx="4">
                  <c:v>2</c:v>
                </c:pt>
                <c:pt idx="5">
                  <c:v>2</c:v>
                </c:pt>
              </c:numCache>
            </c:numRef>
          </c:val>
          <c:extLst>
            <c:ext xmlns:c16="http://schemas.microsoft.com/office/drawing/2014/chart" uri="{C3380CC4-5D6E-409C-BE32-E72D297353CC}">
              <c16:uniqueId val="{00000009-AEC0-4293-8047-B3495BE7756B}"/>
            </c:ext>
          </c:extLst>
        </c:ser>
        <c:dLbls>
          <c:dLblPos val="ctr"/>
          <c:showLegendKey val="0"/>
          <c:showVal val="1"/>
          <c:showCatName val="0"/>
          <c:showSerName val="0"/>
          <c:showPercent val="0"/>
          <c:showBubbleSize val="0"/>
        </c:dLbls>
        <c:gapWidth val="150"/>
        <c:overlap val="100"/>
        <c:axId val="572154600"/>
        <c:axId val="572156240"/>
      </c:barChart>
      <c:catAx>
        <c:axId val="572154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72156240"/>
        <c:crosses val="autoZero"/>
        <c:auto val="1"/>
        <c:lblAlgn val="ctr"/>
        <c:lblOffset val="100"/>
        <c:noMultiLvlLbl val="0"/>
      </c:catAx>
      <c:valAx>
        <c:axId val="5721562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72154600"/>
        <c:crosses val="autoZero"/>
        <c:crossBetween val="between"/>
      </c:valAx>
      <c:spPr>
        <a:noFill/>
        <a:ln>
          <a:noFill/>
        </a:ln>
        <a:effectLst/>
      </c:spPr>
    </c:plotArea>
    <c:legend>
      <c:legendPos val="b"/>
      <c:layout>
        <c:manualLayout>
          <c:xMode val="edge"/>
          <c:yMode val="edge"/>
          <c:x val="9.0369603989924802E-2"/>
          <c:y val="5.3481341029502305E-2"/>
          <c:w val="0.26611328557550057"/>
          <c:h val="6.552505542340009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7887546468401485E-2"/>
          <c:y val="7.9588993262150756E-2"/>
          <c:w val="0.95140619679945526"/>
          <c:h val="0.8449539002318659"/>
        </c:manualLayout>
      </c:layout>
      <c:barChart>
        <c:barDir val="bar"/>
        <c:grouping val="clustered"/>
        <c:varyColors val="0"/>
        <c:ser>
          <c:idx val="1"/>
          <c:order val="1"/>
          <c:tx>
            <c:strRef>
              <c:f>参考資料!$H$2</c:f>
              <c:strCache>
                <c:ptCount val="1"/>
                <c:pt idx="0">
                  <c:v>女</c:v>
                </c:pt>
              </c:strCache>
            </c:strRef>
          </c:tx>
          <c:spPr>
            <a:solidFill>
              <a:schemeClr val="accent2"/>
            </a:solidFill>
            <a:ln>
              <a:noFill/>
            </a:ln>
            <a:effectLst/>
          </c:spPr>
          <c:invertIfNegative val="0"/>
          <c:dLbls>
            <c:dLbl>
              <c:idx val="0"/>
              <c:layout>
                <c:manualLayout>
                  <c:x val="-9.3245817843866166E-3"/>
                  <c:y val="4.0349268947144764E-3"/>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manualLayout>
                      <c:w val="5.1815055762081785E-2"/>
                      <c:h val="3.9295511475281125E-2"/>
                    </c:manualLayout>
                  </c15:layout>
                </c:ext>
                <c:ext xmlns:c16="http://schemas.microsoft.com/office/drawing/2014/chart" uri="{C3380CC4-5D6E-409C-BE32-E72D297353CC}">
                  <c16:uniqueId val="{00000000-14AF-40D0-8C54-332B0B72AE72}"/>
                </c:ext>
              </c:extLst>
            </c:dLbl>
            <c:dLbl>
              <c:idx val="1"/>
              <c:layout>
                <c:manualLayout>
                  <c:x val="5.6617100371746127E-3"/>
                  <c:y val="2.525229915417022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4AF-40D0-8C54-332B0B72AE72}"/>
                </c:ext>
              </c:extLst>
            </c:dLbl>
            <c:dLbl>
              <c:idx val="2"/>
              <c:layout>
                <c:manualLayout>
                  <c:x val="1.1684247211895911E-2"/>
                  <c:y val="-2.525229915417103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4AF-40D0-8C54-332B0B72AE72}"/>
                </c:ext>
              </c:extLst>
            </c:dLbl>
            <c:dLbl>
              <c:idx val="3"/>
              <c:layout>
                <c:manualLayout>
                  <c:x val="1.975836431226763E-3"/>
                  <c:y val="-4.3734378734210863E-3"/>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manualLayout>
                      <c:w val="5.3467472118959102E-2"/>
                      <c:h val="9.6150203829754102E-2"/>
                    </c:manualLayout>
                  </c15:layout>
                </c:ext>
                <c:ext xmlns:c16="http://schemas.microsoft.com/office/drawing/2014/chart" uri="{C3380CC4-5D6E-409C-BE32-E72D297353CC}">
                  <c16:uniqueId val="{00000003-14AF-40D0-8C54-332B0B72AE72}"/>
                </c:ext>
              </c:extLst>
            </c:dLbl>
            <c:dLbl>
              <c:idx val="4"/>
              <c:layout>
                <c:manualLayout>
                  <c:x val="3.8949814126394053E-3"/>
                  <c:y val="-8.017876811408048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29E-42E2-9748-03EBA0F681E8}"/>
                </c:ext>
              </c:extLst>
            </c:dLbl>
            <c:dLbl>
              <c:idx val="5"/>
              <c:layout>
                <c:manualLayout>
                  <c:x val="3.8949814126394053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29E-42E2-9748-03EBA0F681E8}"/>
                </c:ext>
              </c:extLst>
            </c:dLbl>
            <c:dLbl>
              <c:idx val="6"/>
              <c:layout>
                <c:manualLayout>
                  <c:x val="9.4423791821550516E-4"/>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29E-42E2-9748-03EBA0F681E8}"/>
                </c:ext>
              </c:extLst>
            </c:dLbl>
            <c:dLbl>
              <c:idx val="7"/>
              <c:layout>
                <c:manualLayout>
                  <c:x val="-1.3809479553903346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29E-42E2-9748-03EBA0F681E8}"/>
                </c:ext>
              </c:extLst>
            </c:dLbl>
            <c:dLbl>
              <c:idx val="8"/>
              <c:layout>
                <c:manualLayout>
                  <c:x val="9.4423791821561336E-4"/>
                  <c:y val="-2.00446920285201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29E-42E2-9748-03EBA0F681E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参考資料!$F$3:$F$11</c:f>
              <c:strCache>
                <c:ptCount val="9"/>
                <c:pt idx="0">
                  <c:v>不明</c:v>
                </c:pt>
                <c:pt idx="1">
                  <c:v>20歳未満</c:v>
                </c:pt>
                <c:pt idx="2">
                  <c:v>20代</c:v>
                </c:pt>
                <c:pt idx="3">
                  <c:v>30代</c:v>
                </c:pt>
                <c:pt idx="4">
                  <c:v>40代</c:v>
                </c:pt>
                <c:pt idx="5">
                  <c:v>50代</c:v>
                </c:pt>
                <c:pt idx="6">
                  <c:v>60代</c:v>
                </c:pt>
                <c:pt idx="7">
                  <c:v>70代</c:v>
                </c:pt>
                <c:pt idx="8">
                  <c:v>80代</c:v>
                </c:pt>
              </c:strCache>
            </c:strRef>
          </c:cat>
          <c:val>
            <c:numRef>
              <c:f>参考資料!$H$3:$H$11</c:f>
              <c:numCache>
                <c:formatCode>#,##0_);[Red]\(#,##0\)</c:formatCode>
                <c:ptCount val="9"/>
                <c:pt idx="0">
                  <c:v>2</c:v>
                </c:pt>
                <c:pt idx="1">
                  <c:v>24</c:v>
                </c:pt>
                <c:pt idx="2">
                  <c:v>12</c:v>
                </c:pt>
                <c:pt idx="3">
                  <c:v>35</c:v>
                </c:pt>
                <c:pt idx="4">
                  <c:v>135</c:v>
                </c:pt>
                <c:pt idx="5">
                  <c:v>258</c:v>
                </c:pt>
                <c:pt idx="6">
                  <c:v>348</c:v>
                </c:pt>
                <c:pt idx="7">
                  <c:v>388</c:v>
                </c:pt>
                <c:pt idx="8">
                  <c:v>346</c:v>
                </c:pt>
              </c:numCache>
            </c:numRef>
          </c:val>
          <c:extLst>
            <c:ext xmlns:c16="http://schemas.microsoft.com/office/drawing/2014/chart" uri="{C3380CC4-5D6E-409C-BE32-E72D297353CC}">
              <c16:uniqueId val="{00000004-14AF-40D0-8C54-332B0B72AE72}"/>
            </c:ext>
          </c:extLst>
        </c:ser>
        <c:dLbls>
          <c:dLblPos val="inEnd"/>
          <c:showLegendKey val="0"/>
          <c:showVal val="1"/>
          <c:showCatName val="0"/>
          <c:showSerName val="0"/>
          <c:showPercent val="0"/>
          <c:showBubbleSize val="0"/>
        </c:dLbls>
        <c:gapWidth val="65"/>
        <c:axId val="719820336"/>
        <c:axId val="719824272"/>
      </c:barChart>
      <c:barChart>
        <c:barDir val="bar"/>
        <c:grouping val="clustered"/>
        <c:varyColors val="0"/>
        <c:ser>
          <c:idx val="0"/>
          <c:order val="0"/>
          <c:tx>
            <c:strRef>
              <c:f>参考資料!$G$2</c:f>
              <c:strCache>
                <c:ptCount val="1"/>
                <c:pt idx="0">
                  <c:v>男</c:v>
                </c:pt>
              </c:strCache>
            </c:strRef>
          </c:tx>
          <c:spPr>
            <a:solidFill>
              <a:schemeClr val="accent1"/>
            </a:solidFill>
            <a:ln>
              <a:noFill/>
            </a:ln>
            <a:effectLst/>
          </c:spPr>
          <c:invertIfNegative val="0"/>
          <c:dLbls>
            <c:dLbl>
              <c:idx val="0"/>
              <c:layout>
                <c:manualLayout>
                  <c:x val="9.5023234200744041E-3"/>
                  <c:y val="6.580818721344511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4AF-40D0-8C54-332B0B72AE72}"/>
                </c:ext>
              </c:extLst>
            </c:dLbl>
            <c:dLbl>
              <c:idx val="1"/>
              <c:layout>
                <c:manualLayout>
                  <c:x val="9.364776951672862E-3"/>
                  <c:y val="-1.5461996891071093E-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4AF-40D0-8C54-332B0B72AE72}"/>
                </c:ext>
              </c:extLst>
            </c:dLbl>
            <c:dLbl>
              <c:idx val="2"/>
              <c:layout>
                <c:manualLayout>
                  <c:x val="-3.7158457249070634E-3"/>
                  <c:y val="-1.6035753622816096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4AF-40D0-8C54-332B0B72AE72}"/>
                </c:ext>
              </c:extLst>
            </c:dLbl>
            <c:dLbl>
              <c:idx val="3"/>
              <c:layout>
                <c:manualLayout>
                  <c:x val="1.3532527881041E-2"/>
                  <c:y val="-9.2677280920033574E-3"/>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manualLayout>
                      <c:w val="4.9383401844239526E-2"/>
                      <c:h val="4.6632394210855257E-2"/>
                    </c:manualLayout>
                  </c15:layout>
                </c:ext>
                <c:ext xmlns:c16="http://schemas.microsoft.com/office/drawing/2014/chart" uri="{C3380CC4-5D6E-409C-BE32-E72D297353CC}">
                  <c16:uniqueId val="{00000008-14AF-40D0-8C54-332B0B72AE72}"/>
                </c:ext>
              </c:extLst>
            </c:dLbl>
            <c:dLbl>
              <c:idx val="4"/>
              <c:layout>
                <c:manualLayout>
                  <c:x val="9.4423791821566746E-4"/>
                  <c:y val="-7.4719395845426184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438-47C9-8552-9D7899D9124B}"/>
                </c:ext>
              </c:extLst>
            </c:dLbl>
            <c:dLbl>
              <c:idx val="5"/>
              <c:layout>
                <c:manualLayout>
                  <c:x val="-1.085780669144976E-2"/>
                  <c:y val="-1.2822609916202255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8.1676579925650555E-2"/>
                      <c:h val="5.699813258187323E-2"/>
                    </c:manualLayout>
                  </c15:layout>
                </c:ext>
                <c:ext xmlns:c16="http://schemas.microsoft.com/office/drawing/2014/chart" uri="{C3380CC4-5D6E-409C-BE32-E72D297353CC}">
                  <c16:uniqueId val="{00000001-0438-47C9-8552-9D7899D9124B}"/>
                </c:ext>
              </c:extLst>
            </c:dLbl>
            <c:dLbl>
              <c:idx val="6"/>
              <c:layout>
                <c:manualLayout>
                  <c:x val="-1.3809479553903319E-2"/>
                  <c:y val="-4.373437873420999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29E-42E2-9748-03EBA0F681E8}"/>
                </c:ext>
              </c:extLst>
            </c:dLbl>
            <c:dLbl>
              <c:idx val="7"/>
              <c:layout>
                <c:manualLayout>
                  <c:x val="-1.1233968401486988E-2"/>
                  <c:y val="-5.685469235447299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29E-42E2-9748-03EBA0F681E8}"/>
                </c:ext>
              </c:extLst>
            </c:dLbl>
            <c:dLbl>
              <c:idx val="8"/>
              <c:layout>
                <c:manualLayout>
                  <c:x val="9.4423791821561336E-4"/>
                  <c:y val="-4.373437873421019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29E-42E2-9748-03EBA0F681E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参考資料!$F$3:$F$11</c:f>
              <c:strCache>
                <c:ptCount val="9"/>
                <c:pt idx="0">
                  <c:v>不明</c:v>
                </c:pt>
                <c:pt idx="1">
                  <c:v>20歳未満</c:v>
                </c:pt>
                <c:pt idx="2">
                  <c:v>20代</c:v>
                </c:pt>
                <c:pt idx="3">
                  <c:v>30代</c:v>
                </c:pt>
                <c:pt idx="4">
                  <c:v>40代</c:v>
                </c:pt>
                <c:pt idx="5">
                  <c:v>50代</c:v>
                </c:pt>
                <c:pt idx="6">
                  <c:v>60代</c:v>
                </c:pt>
                <c:pt idx="7">
                  <c:v>70代</c:v>
                </c:pt>
                <c:pt idx="8">
                  <c:v>80代</c:v>
                </c:pt>
              </c:strCache>
            </c:strRef>
          </c:cat>
          <c:val>
            <c:numRef>
              <c:f>参考資料!$G$3:$G$11</c:f>
              <c:numCache>
                <c:formatCode>#,##0_);[Red]\(#,##0\)</c:formatCode>
                <c:ptCount val="9"/>
                <c:pt idx="0">
                  <c:v>9</c:v>
                </c:pt>
                <c:pt idx="1">
                  <c:v>39</c:v>
                </c:pt>
                <c:pt idx="2">
                  <c:v>7</c:v>
                </c:pt>
                <c:pt idx="3">
                  <c:v>27</c:v>
                </c:pt>
                <c:pt idx="4">
                  <c:v>129</c:v>
                </c:pt>
                <c:pt idx="5">
                  <c:v>276</c:v>
                </c:pt>
                <c:pt idx="6">
                  <c:v>475</c:v>
                </c:pt>
                <c:pt idx="7">
                  <c:v>731</c:v>
                </c:pt>
                <c:pt idx="8">
                  <c:v>498</c:v>
                </c:pt>
              </c:numCache>
            </c:numRef>
          </c:val>
          <c:extLst>
            <c:ext xmlns:c16="http://schemas.microsoft.com/office/drawing/2014/chart" uri="{C3380CC4-5D6E-409C-BE32-E72D297353CC}">
              <c16:uniqueId val="{00000009-14AF-40D0-8C54-332B0B72AE72}"/>
            </c:ext>
          </c:extLst>
        </c:ser>
        <c:dLbls>
          <c:dLblPos val="inEnd"/>
          <c:showLegendKey val="0"/>
          <c:showVal val="1"/>
          <c:showCatName val="0"/>
          <c:showSerName val="0"/>
          <c:showPercent val="0"/>
          <c:showBubbleSize val="0"/>
        </c:dLbls>
        <c:gapWidth val="65"/>
        <c:axId val="422178256"/>
        <c:axId val="670057560"/>
      </c:barChart>
      <c:catAx>
        <c:axId val="719820336"/>
        <c:scaling>
          <c:orientation val="minMax"/>
        </c:scaling>
        <c:delete val="1"/>
        <c:axPos val="l"/>
        <c:numFmt formatCode="General" sourceLinked="1"/>
        <c:majorTickMark val="none"/>
        <c:minorTickMark val="none"/>
        <c:tickLblPos val="nextTo"/>
        <c:crossAx val="719824272"/>
        <c:crosses val="autoZero"/>
        <c:auto val="1"/>
        <c:lblAlgn val="ctr"/>
        <c:lblOffset val="100"/>
        <c:noMultiLvlLbl val="0"/>
      </c:catAx>
      <c:valAx>
        <c:axId val="719824272"/>
        <c:scaling>
          <c:orientation val="minMax"/>
          <c:max val="900"/>
          <c:min val="-900"/>
        </c:scaling>
        <c:delete val="1"/>
        <c:axPos val="b"/>
        <c:majorGridlines>
          <c:spPr>
            <a:ln w="9525" cap="flat" cmpd="sng" algn="ctr">
              <a:solidFill>
                <a:schemeClr val="tx1">
                  <a:lumMod val="15000"/>
                  <a:lumOff val="85000"/>
                </a:schemeClr>
              </a:solidFill>
              <a:round/>
            </a:ln>
            <a:effectLst/>
          </c:spPr>
        </c:majorGridlines>
        <c:numFmt formatCode="#,##0;[Red]#,##0" sourceLinked="0"/>
        <c:majorTickMark val="none"/>
        <c:minorTickMark val="none"/>
        <c:tickLblPos val="nextTo"/>
        <c:crossAx val="719820336"/>
        <c:crosses val="autoZero"/>
        <c:crossBetween val="between"/>
        <c:majorUnit val="100"/>
        <c:minorUnit val="50"/>
      </c:valAx>
      <c:valAx>
        <c:axId val="670057560"/>
        <c:scaling>
          <c:orientation val="maxMin"/>
          <c:max val="750"/>
          <c:min val="-750"/>
        </c:scaling>
        <c:delete val="0"/>
        <c:axPos val="t"/>
        <c:numFmt formatCode="#,##0;[Red]#,##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22178256"/>
        <c:crosses val="max"/>
        <c:crossBetween val="between"/>
        <c:majorUnit val="100"/>
        <c:minorUnit val="50"/>
      </c:valAx>
      <c:catAx>
        <c:axId val="422178256"/>
        <c:scaling>
          <c:orientation val="minMax"/>
        </c:scaling>
        <c:delete val="1"/>
        <c:axPos val="r"/>
        <c:numFmt formatCode="General" sourceLinked="1"/>
        <c:majorTickMark val="none"/>
        <c:minorTickMark val="none"/>
        <c:tickLblPos val="nextTo"/>
        <c:crossAx val="670057560"/>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82769766945943E-2"/>
          <c:y val="0.12765938807398508"/>
          <c:w val="0.93906877247280507"/>
          <c:h val="0.68516892388451445"/>
        </c:manualLayout>
      </c:layout>
      <c:barChart>
        <c:barDir val="col"/>
        <c:grouping val="stacked"/>
        <c:varyColors val="0"/>
        <c:ser>
          <c:idx val="1"/>
          <c:order val="0"/>
          <c:tx>
            <c:strRef>
              <c:f>集計!$E$85</c:f>
              <c:strCache>
                <c:ptCount val="1"/>
                <c:pt idx="0">
                  <c:v>再来</c:v>
                </c:pt>
              </c:strCache>
            </c:strRef>
          </c:tx>
          <c:spPr>
            <a:solidFill>
              <a:srgbClr val="ED7D31">
                <a:lumMod val="60000"/>
                <a:lumOff val="40000"/>
                <a:alpha val="85000"/>
              </a:srgbClr>
            </a:solidFill>
            <a:ln w="9525" cap="flat" cmpd="sng" algn="ctr">
              <a:solidFill>
                <a:schemeClr val="accent2"/>
              </a:solidFill>
              <a:round/>
            </a:ln>
            <a:effectLst/>
          </c:spPr>
          <c:invertIfNegative val="0"/>
          <c:dPt>
            <c:idx val="1"/>
            <c:invertIfNegative val="0"/>
            <c:bubble3D val="0"/>
            <c:spPr>
              <a:solidFill>
                <a:srgbClr val="ED7D31">
                  <a:alpha val="85000"/>
                </a:srgbClr>
              </a:solidFill>
              <a:ln w="9525" cap="flat" cmpd="sng" algn="ctr">
                <a:solidFill>
                  <a:schemeClr val="accent2"/>
                </a:solidFill>
                <a:round/>
              </a:ln>
              <a:effectLst/>
            </c:spPr>
            <c:extLst>
              <c:ext xmlns:c16="http://schemas.microsoft.com/office/drawing/2014/chart" uri="{C3380CC4-5D6E-409C-BE32-E72D297353CC}">
                <c16:uniqueId val="{00000001-9931-4ADA-A797-5D2463A416FF}"/>
              </c:ext>
            </c:extLst>
          </c:dPt>
          <c:dPt>
            <c:idx val="4"/>
            <c:invertIfNegative val="0"/>
            <c:bubble3D val="0"/>
            <c:spPr>
              <a:solidFill>
                <a:srgbClr val="ED7D31">
                  <a:alpha val="84706"/>
                </a:srgbClr>
              </a:solidFill>
              <a:ln w="9525" cap="flat" cmpd="sng" algn="ctr">
                <a:solidFill>
                  <a:schemeClr val="accent2"/>
                </a:solidFill>
                <a:round/>
              </a:ln>
              <a:effectLst/>
            </c:spPr>
            <c:extLst>
              <c:ext xmlns:c16="http://schemas.microsoft.com/office/drawing/2014/chart" uri="{C3380CC4-5D6E-409C-BE32-E72D297353CC}">
                <c16:uniqueId val="{00000003-9931-4ADA-A797-5D2463A416FF}"/>
              </c:ext>
            </c:extLst>
          </c:dPt>
          <c:dPt>
            <c:idx val="7"/>
            <c:invertIfNegative val="0"/>
            <c:bubble3D val="0"/>
            <c:spPr>
              <a:solidFill>
                <a:srgbClr val="ED7D31">
                  <a:alpha val="85000"/>
                </a:srgbClr>
              </a:solidFill>
              <a:ln w="9525" cap="flat" cmpd="sng" algn="ctr">
                <a:solidFill>
                  <a:schemeClr val="accent2"/>
                </a:solidFill>
                <a:round/>
              </a:ln>
              <a:effectLst/>
            </c:spPr>
            <c:extLst>
              <c:ext xmlns:c16="http://schemas.microsoft.com/office/drawing/2014/chart" uri="{C3380CC4-5D6E-409C-BE32-E72D297353CC}">
                <c16:uniqueId val="{00000005-9931-4ADA-A797-5D2463A416FF}"/>
              </c:ext>
            </c:extLst>
          </c:dPt>
          <c:dPt>
            <c:idx val="10"/>
            <c:invertIfNegative val="0"/>
            <c:bubble3D val="0"/>
            <c:spPr>
              <a:solidFill>
                <a:srgbClr val="ED7D31">
                  <a:alpha val="85000"/>
                </a:srgbClr>
              </a:solidFill>
              <a:ln w="9525" cap="flat" cmpd="sng" algn="ctr">
                <a:solidFill>
                  <a:schemeClr val="accent2"/>
                </a:solidFill>
                <a:round/>
              </a:ln>
              <a:effectLst/>
            </c:spPr>
            <c:extLst>
              <c:ext xmlns:c16="http://schemas.microsoft.com/office/drawing/2014/chart" uri="{C3380CC4-5D6E-409C-BE32-E72D297353CC}">
                <c16:uniqueId val="{00000007-9931-4ADA-A797-5D2463A416FF}"/>
              </c:ext>
            </c:extLst>
          </c:dPt>
          <c:dPt>
            <c:idx val="13"/>
            <c:invertIfNegative val="0"/>
            <c:bubble3D val="0"/>
            <c:spPr>
              <a:solidFill>
                <a:srgbClr val="ED7D31">
                  <a:alpha val="85000"/>
                </a:srgbClr>
              </a:solidFill>
              <a:ln w="9525" cap="flat" cmpd="sng" algn="ctr">
                <a:solidFill>
                  <a:schemeClr val="accent2"/>
                </a:solidFill>
                <a:round/>
              </a:ln>
              <a:effectLst/>
            </c:spPr>
            <c:extLst>
              <c:ext xmlns:c16="http://schemas.microsoft.com/office/drawing/2014/chart" uri="{C3380CC4-5D6E-409C-BE32-E72D297353CC}">
                <c16:uniqueId val="{00000009-9931-4ADA-A797-5D2463A416FF}"/>
              </c:ext>
            </c:extLst>
          </c:dPt>
          <c:dPt>
            <c:idx val="16"/>
            <c:invertIfNegative val="0"/>
            <c:bubble3D val="0"/>
            <c:spPr>
              <a:solidFill>
                <a:srgbClr val="ED7D31">
                  <a:alpha val="85000"/>
                </a:srgbClr>
              </a:solidFill>
              <a:ln w="9525" cap="flat" cmpd="sng" algn="ctr">
                <a:solidFill>
                  <a:schemeClr val="accent2"/>
                </a:solidFill>
                <a:round/>
              </a:ln>
              <a:effectLst/>
            </c:spPr>
            <c:extLst>
              <c:ext xmlns:c16="http://schemas.microsoft.com/office/drawing/2014/chart" uri="{C3380CC4-5D6E-409C-BE32-E72D297353CC}">
                <c16:uniqueId val="{0000000B-9931-4ADA-A797-5D2463A416FF}"/>
              </c:ext>
            </c:extLst>
          </c:dPt>
          <c:dPt>
            <c:idx val="19"/>
            <c:invertIfNegative val="0"/>
            <c:bubble3D val="0"/>
            <c:spPr>
              <a:solidFill>
                <a:srgbClr val="ED7D31">
                  <a:alpha val="85000"/>
                </a:srgbClr>
              </a:solidFill>
              <a:ln w="9525" cap="flat" cmpd="sng" algn="ctr">
                <a:solidFill>
                  <a:schemeClr val="accent2"/>
                </a:solidFill>
                <a:round/>
              </a:ln>
              <a:effectLst/>
            </c:spPr>
            <c:extLst>
              <c:ext xmlns:c16="http://schemas.microsoft.com/office/drawing/2014/chart" uri="{C3380CC4-5D6E-409C-BE32-E72D297353CC}">
                <c16:uniqueId val="{0000000D-9931-4ADA-A797-5D2463A416FF}"/>
              </c:ext>
            </c:extLst>
          </c:dPt>
          <c:dPt>
            <c:idx val="22"/>
            <c:invertIfNegative val="0"/>
            <c:bubble3D val="0"/>
            <c:spPr>
              <a:solidFill>
                <a:srgbClr val="ED7D31">
                  <a:alpha val="85000"/>
                </a:srgbClr>
              </a:solidFill>
              <a:ln w="9525" cap="flat" cmpd="sng" algn="ctr">
                <a:solidFill>
                  <a:schemeClr val="accent2"/>
                </a:solidFill>
                <a:round/>
              </a:ln>
              <a:effectLst/>
            </c:spPr>
            <c:extLst>
              <c:ext xmlns:c16="http://schemas.microsoft.com/office/drawing/2014/chart" uri="{C3380CC4-5D6E-409C-BE32-E72D297353CC}">
                <c16:uniqueId val="{0000000F-9931-4ADA-A797-5D2463A416FF}"/>
              </c:ext>
            </c:extLst>
          </c:dPt>
          <c:dPt>
            <c:idx val="25"/>
            <c:invertIfNegative val="0"/>
            <c:bubble3D val="0"/>
            <c:spPr>
              <a:solidFill>
                <a:srgbClr val="ED7D31">
                  <a:alpha val="85000"/>
                </a:srgbClr>
              </a:solidFill>
              <a:ln w="9525" cap="flat" cmpd="sng" algn="ctr">
                <a:solidFill>
                  <a:schemeClr val="accent2"/>
                </a:solidFill>
                <a:round/>
              </a:ln>
              <a:effectLst/>
            </c:spPr>
            <c:extLst>
              <c:ext xmlns:c16="http://schemas.microsoft.com/office/drawing/2014/chart" uri="{C3380CC4-5D6E-409C-BE32-E72D297353CC}">
                <c16:uniqueId val="{00000011-9931-4ADA-A797-5D2463A416FF}"/>
              </c:ext>
            </c:extLst>
          </c:dPt>
          <c:dPt>
            <c:idx val="28"/>
            <c:invertIfNegative val="0"/>
            <c:bubble3D val="0"/>
            <c:spPr>
              <a:solidFill>
                <a:srgbClr val="ED7D31">
                  <a:alpha val="85000"/>
                </a:srgbClr>
              </a:solidFill>
              <a:ln w="9525" cap="flat" cmpd="sng" algn="ctr">
                <a:solidFill>
                  <a:schemeClr val="accent2"/>
                </a:solidFill>
                <a:round/>
              </a:ln>
              <a:effectLst/>
            </c:spPr>
            <c:extLst>
              <c:ext xmlns:c16="http://schemas.microsoft.com/office/drawing/2014/chart" uri="{C3380CC4-5D6E-409C-BE32-E72D297353CC}">
                <c16:uniqueId val="{00000013-9931-4ADA-A797-5D2463A416FF}"/>
              </c:ext>
            </c:extLst>
          </c:dPt>
          <c:dPt>
            <c:idx val="31"/>
            <c:invertIfNegative val="0"/>
            <c:bubble3D val="0"/>
            <c:spPr>
              <a:solidFill>
                <a:srgbClr val="ED7D31">
                  <a:alpha val="85000"/>
                </a:srgbClr>
              </a:solidFill>
              <a:ln w="9525" cap="flat" cmpd="sng" algn="ctr">
                <a:solidFill>
                  <a:schemeClr val="accent2"/>
                </a:solidFill>
                <a:round/>
              </a:ln>
              <a:effectLst/>
            </c:spPr>
            <c:extLst>
              <c:ext xmlns:c16="http://schemas.microsoft.com/office/drawing/2014/chart" uri="{C3380CC4-5D6E-409C-BE32-E72D297353CC}">
                <c16:uniqueId val="{00000015-9931-4ADA-A797-5D2463A416FF}"/>
              </c:ext>
            </c:extLst>
          </c:dPt>
          <c:dPt>
            <c:idx val="34"/>
            <c:invertIfNegative val="0"/>
            <c:bubble3D val="0"/>
            <c:spPr>
              <a:solidFill>
                <a:srgbClr val="ED7D31">
                  <a:alpha val="85000"/>
                </a:srgbClr>
              </a:solidFill>
              <a:ln w="9525" cap="flat" cmpd="sng" algn="ctr">
                <a:solidFill>
                  <a:schemeClr val="accent2"/>
                </a:solidFill>
                <a:round/>
              </a:ln>
              <a:effectLst/>
            </c:spPr>
            <c:extLst>
              <c:ext xmlns:c16="http://schemas.microsoft.com/office/drawing/2014/chart" uri="{C3380CC4-5D6E-409C-BE32-E72D297353CC}">
                <c16:uniqueId val="{00000017-9931-4ADA-A797-5D2463A416FF}"/>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ＭＳ ゴシック" panose="020B0609070205080204" pitchFamily="49" charset="-128"/>
                    <a:ea typeface="ＭＳ ゴシック" panose="020B0609070205080204" pitchFamily="49"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multiLvlStrRef>
              <c:f>集計!$A$86:$B$121</c:f>
              <c:multiLvlStrCache>
                <c:ptCount val="35"/>
                <c:lvl>
                  <c:pt idx="0">
                    <c:v>R1</c:v>
                  </c:pt>
                  <c:pt idx="1">
                    <c:v>R2</c:v>
                  </c:pt>
                  <c:pt idx="3">
                    <c:v>R1</c:v>
                  </c:pt>
                  <c:pt idx="4">
                    <c:v>R2</c:v>
                  </c:pt>
                  <c:pt idx="6">
                    <c:v>R1</c:v>
                  </c:pt>
                  <c:pt idx="7">
                    <c:v>R2</c:v>
                  </c:pt>
                  <c:pt idx="9">
                    <c:v>R1</c:v>
                  </c:pt>
                  <c:pt idx="10">
                    <c:v>R2</c:v>
                  </c:pt>
                  <c:pt idx="12">
                    <c:v>R1</c:v>
                  </c:pt>
                  <c:pt idx="13">
                    <c:v>R2</c:v>
                  </c:pt>
                  <c:pt idx="15">
                    <c:v>R1</c:v>
                  </c:pt>
                  <c:pt idx="16">
                    <c:v>R2</c:v>
                  </c:pt>
                  <c:pt idx="18">
                    <c:v>R1</c:v>
                  </c:pt>
                  <c:pt idx="19">
                    <c:v>R2</c:v>
                  </c:pt>
                  <c:pt idx="21">
                    <c:v>R1</c:v>
                  </c:pt>
                  <c:pt idx="22">
                    <c:v>R2</c:v>
                  </c:pt>
                  <c:pt idx="24">
                    <c:v>R1</c:v>
                  </c:pt>
                  <c:pt idx="25">
                    <c:v>R2</c:v>
                  </c:pt>
                  <c:pt idx="27">
                    <c:v>R2</c:v>
                  </c:pt>
                  <c:pt idx="28">
                    <c:v>R3</c:v>
                  </c:pt>
                  <c:pt idx="30">
                    <c:v>R2</c:v>
                  </c:pt>
                  <c:pt idx="31">
                    <c:v>R3</c:v>
                  </c:pt>
                  <c:pt idx="33">
                    <c:v>R2</c:v>
                  </c:pt>
                  <c:pt idx="34">
                    <c:v>R3</c:v>
                  </c:pt>
                </c:lvl>
                <c:lvl>
                  <c:pt idx="0">
                    <c:v>4月</c:v>
                  </c:pt>
                  <c:pt idx="3">
                    <c:v>5月</c:v>
                  </c:pt>
                  <c:pt idx="6">
                    <c:v>6月</c:v>
                  </c:pt>
                  <c:pt idx="9">
                    <c:v>7月</c:v>
                  </c:pt>
                  <c:pt idx="12">
                    <c:v>8月</c:v>
                  </c:pt>
                  <c:pt idx="15">
                    <c:v>9月</c:v>
                  </c:pt>
                  <c:pt idx="18">
                    <c:v>10月</c:v>
                  </c:pt>
                  <c:pt idx="21">
                    <c:v>11月</c:v>
                  </c:pt>
                  <c:pt idx="24">
                    <c:v>12月</c:v>
                  </c:pt>
                  <c:pt idx="27">
                    <c:v>1月</c:v>
                  </c:pt>
                  <c:pt idx="30">
                    <c:v>2月</c:v>
                  </c:pt>
                  <c:pt idx="33">
                    <c:v>3月</c:v>
                  </c:pt>
                </c:lvl>
              </c:multiLvlStrCache>
            </c:multiLvlStrRef>
          </c:cat>
          <c:val>
            <c:numRef>
              <c:f>集計!$E$86:$E$121</c:f>
              <c:numCache>
                <c:formatCode>#,##0_);[Red]\(#,##0\)</c:formatCode>
                <c:ptCount val="36"/>
                <c:pt idx="0">
                  <c:v>53</c:v>
                </c:pt>
                <c:pt idx="1">
                  <c:v>54</c:v>
                </c:pt>
                <c:pt idx="3">
                  <c:v>39</c:v>
                </c:pt>
                <c:pt idx="4">
                  <c:v>37</c:v>
                </c:pt>
                <c:pt idx="6">
                  <c:v>44</c:v>
                </c:pt>
                <c:pt idx="7">
                  <c:v>78</c:v>
                </c:pt>
                <c:pt idx="9">
                  <c:v>35</c:v>
                </c:pt>
                <c:pt idx="10">
                  <c:v>72</c:v>
                </c:pt>
                <c:pt idx="12">
                  <c:v>30</c:v>
                </c:pt>
                <c:pt idx="13">
                  <c:v>57</c:v>
                </c:pt>
                <c:pt idx="15">
                  <c:v>18</c:v>
                </c:pt>
                <c:pt idx="16">
                  <c:v>44</c:v>
                </c:pt>
                <c:pt idx="18">
                  <c:v>24</c:v>
                </c:pt>
                <c:pt idx="19">
                  <c:v>47</c:v>
                </c:pt>
                <c:pt idx="21">
                  <c:v>27</c:v>
                </c:pt>
                <c:pt idx="22">
                  <c:v>44</c:v>
                </c:pt>
                <c:pt idx="24">
                  <c:v>20</c:v>
                </c:pt>
                <c:pt idx="25">
                  <c:v>45</c:v>
                </c:pt>
                <c:pt idx="27">
                  <c:v>35</c:v>
                </c:pt>
                <c:pt idx="28">
                  <c:v>45</c:v>
                </c:pt>
                <c:pt idx="30">
                  <c:v>29</c:v>
                </c:pt>
                <c:pt idx="31">
                  <c:v>23</c:v>
                </c:pt>
                <c:pt idx="33">
                  <c:v>33</c:v>
                </c:pt>
                <c:pt idx="34">
                  <c:v>27</c:v>
                </c:pt>
              </c:numCache>
            </c:numRef>
          </c:val>
          <c:extLst>
            <c:ext xmlns:c16="http://schemas.microsoft.com/office/drawing/2014/chart" uri="{C3380CC4-5D6E-409C-BE32-E72D297353CC}">
              <c16:uniqueId val="{00000018-9931-4ADA-A797-5D2463A416FF}"/>
            </c:ext>
          </c:extLst>
        </c:ser>
        <c:ser>
          <c:idx val="0"/>
          <c:order val="1"/>
          <c:tx>
            <c:strRef>
              <c:f>集計!$D$85</c:f>
              <c:strCache>
                <c:ptCount val="1"/>
                <c:pt idx="0">
                  <c:v>新規</c:v>
                </c:pt>
              </c:strCache>
            </c:strRef>
          </c:tx>
          <c:spPr>
            <a:solidFill>
              <a:srgbClr val="5B9BD5">
                <a:lumMod val="60000"/>
                <a:lumOff val="40000"/>
                <a:alpha val="85000"/>
              </a:srgbClr>
            </a:solidFill>
            <a:ln w="9525" cap="flat" cmpd="sng" algn="ctr">
              <a:solidFill>
                <a:schemeClr val="accent1"/>
              </a:solidFill>
              <a:round/>
            </a:ln>
            <a:effectLst/>
          </c:spPr>
          <c:invertIfNegative val="0"/>
          <c:dPt>
            <c:idx val="1"/>
            <c:invertIfNegative val="0"/>
            <c:bubble3D val="0"/>
            <c:spPr>
              <a:solidFill>
                <a:srgbClr val="5B9BD5">
                  <a:alpha val="85000"/>
                </a:srgbClr>
              </a:solidFill>
              <a:ln w="9525" cap="flat" cmpd="sng" algn="ctr">
                <a:solidFill>
                  <a:schemeClr val="accent1"/>
                </a:solidFill>
                <a:round/>
              </a:ln>
              <a:effectLst/>
            </c:spPr>
            <c:extLst>
              <c:ext xmlns:c16="http://schemas.microsoft.com/office/drawing/2014/chart" uri="{C3380CC4-5D6E-409C-BE32-E72D297353CC}">
                <c16:uniqueId val="{0000001A-9931-4ADA-A797-5D2463A416FF}"/>
              </c:ext>
            </c:extLst>
          </c:dPt>
          <c:dPt>
            <c:idx val="4"/>
            <c:invertIfNegative val="0"/>
            <c:bubble3D val="0"/>
            <c:spPr>
              <a:solidFill>
                <a:srgbClr val="5B9BD5">
                  <a:alpha val="85000"/>
                </a:srgbClr>
              </a:solidFill>
              <a:ln w="9525" cap="flat" cmpd="sng" algn="ctr">
                <a:solidFill>
                  <a:schemeClr val="accent1"/>
                </a:solidFill>
                <a:round/>
              </a:ln>
              <a:effectLst/>
            </c:spPr>
            <c:extLst>
              <c:ext xmlns:c16="http://schemas.microsoft.com/office/drawing/2014/chart" uri="{C3380CC4-5D6E-409C-BE32-E72D297353CC}">
                <c16:uniqueId val="{0000001C-9931-4ADA-A797-5D2463A416FF}"/>
              </c:ext>
            </c:extLst>
          </c:dPt>
          <c:dPt>
            <c:idx val="7"/>
            <c:invertIfNegative val="0"/>
            <c:bubble3D val="0"/>
            <c:spPr>
              <a:solidFill>
                <a:srgbClr val="5B9BD5">
                  <a:alpha val="85000"/>
                </a:srgbClr>
              </a:solidFill>
              <a:ln w="9525" cap="flat" cmpd="sng" algn="ctr">
                <a:solidFill>
                  <a:schemeClr val="accent1"/>
                </a:solidFill>
                <a:round/>
              </a:ln>
              <a:effectLst/>
            </c:spPr>
            <c:extLst>
              <c:ext xmlns:c16="http://schemas.microsoft.com/office/drawing/2014/chart" uri="{C3380CC4-5D6E-409C-BE32-E72D297353CC}">
                <c16:uniqueId val="{0000001E-9931-4ADA-A797-5D2463A416FF}"/>
              </c:ext>
            </c:extLst>
          </c:dPt>
          <c:dPt>
            <c:idx val="10"/>
            <c:invertIfNegative val="0"/>
            <c:bubble3D val="0"/>
            <c:spPr>
              <a:solidFill>
                <a:srgbClr val="5B9BD5">
                  <a:alpha val="85000"/>
                </a:srgbClr>
              </a:solidFill>
              <a:ln w="9525" cap="flat" cmpd="sng" algn="ctr">
                <a:solidFill>
                  <a:schemeClr val="accent1"/>
                </a:solidFill>
                <a:round/>
              </a:ln>
              <a:effectLst/>
            </c:spPr>
            <c:extLst>
              <c:ext xmlns:c16="http://schemas.microsoft.com/office/drawing/2014/chart" uri="{C3380CC4-5D6E-409C-BE32-E72D297353CC}">
                <c16:uniqueId val="{00000020-9931-4ADA-A797-5D2463A416FF}"/>
              </c:ext>
            </c:extLst>
          </c:dPt>
          <c:dPt>
            <c:idx val="13"/>
            <c:invertIfNegative val="0"/>
            <c:bubble3D val="0"/>
            <c:spPr>
              <a:solidFill>
                <a:srgbClr val="5B9BD5">
                  <a:alpha val="85000"/>
                </a:srgbClr>
              </a:solidFill>
              <a:ln w="9525" cap="flat" cmpd="sng" algn="ctr">
                <a:solidFill>
                  <a:schemeClr val="accent1"/>
                </a:solidFill>
                <a:round/>
              </a:ln>
              <a:effectLst/>
            </c:spPr>
            <c:extLst>
              <c:ext xmlns:c16="http://schemas.microsoft.com/office/drawing/2014/chart" uri="{C3380CC4-5D6E-409C-BE32-E72D297353CC}">
                <c16:uniqueId val="{00000022-9931-4ADA-A797-5D2463A416FF}"/>
              </c:ext>
            </c:extLst>
          </c:dPt>
          <c:dPt>
            <c:idx val="16"/>
            <c:invertIfNegative val="0"/>
            <c:bubble3D val="0"/>
            <c:spPr>
              <a:solidFill>
                <a:srgbClr val="5B9BD5">
                  <a:alpha val="85000"/>
                </a:srgbClr>
              </a:solidFill>
              <a:ln w="9525" cap="flat" cmpd="sng" algn="ctr">
                <a:solidFill>
                  <a:schemeClr val="accent1"/>
                </a:solidFill>
                <a:round/>
              </a:ln>
              <a:effectLst/>
            </c:spPr>
            <c:extLst>
              <c:ext xmlns:c16="http://schemas.microsoft.com/office/drawing/2014/chart" uri="{C3380CC4-5D6E-409C-BE32-E72D297353CC}">
                <c16:uniqueId val="{00000024-9931-4ADA-A797-5D2463A416FF}"/>
              </c:ext>
            </c:extLst>
          </c:dPt>
          <c:dPt>
            <c:idx val="19"/>
            <c:invertIfNegative val="0"/>
            <c:bubble3D val="0"/>
            <c:spPr>
              <a:solidFill>
                <a:srgbClr val="5B9BD5">
                  <a:alpha val="85000"/>
                </a:srgbClr>
              </a:solidFill>
              <a:ln w="9525" cap="flat" cmpd="sng" algn="ctr">
                <a:solidFill>
                  <a:schemeClr val="accent1"/>
                </a:solidFill>
                <a:round/>
              </a:ln>
              <a:effectLst/>
            </c:spPr>
            <c:extLst>
              <c:ext xmlns:c16="http://schemas.microsoft.com/office/drawing/2014/chart" uri="{C3380CC4-5D6E-409C-BE32-E72D297353CC}">
                <c16:uniqueId val="{00000026-9931-4ADA-A797-5D2463A416FF}"/>
              </c:ext>
            </c:extLst>
          </c:dPt>
          <c:dPt>
            <c:idx val="22"/>
            <c:invertIfNegative val="0"/>
            <c:bubble3D val="0"/>
            <c:spPr>
              <a:solidFill>
                <a:srgbClr val="5B9BD5">
                  <a:alpha val="85000"/>
                </a:srgbClr>
              </a:solidFill>
              <a:ln w="9525" cap="flat" cmpd="sng" algn="ctr">
                <a:solidFill>
                  <a:schemeClr val="accent1"/>
                </a:solidFill>
                <a:round/>
              </a:ln>
              <a:effectLst/>
            </c:spPr>
            <c:extLst>
              <c:ext xmlns:c16="http://schemas.microsoft.com/office/drawing/2014/chart" uri="{C3380CC4-5D6E-409C-BE32-E72D297353CC}">
                <c16:uniqueId val="{00000028-9931-4ADA-A797-5D2463A416FF}"/>
              </c:ext>
            </c:extLst>
          </c:dPt>
          <c:dPt>
            <c:idx val="25"/>
            <c:invertIfNegative val="0"/>
            <c:bubble3D val="0"/>
            <c:spPr>
              <a:solidFill>
                <a:srgbClr val="5B9BD5">
                  <a:alpha val="85000"/>
                </a:srgbClr>
              </a:solidFill>
              <a:ln w="9525" cap="flat" cmpd="sng" algn="ctr">
                <a:solidFill>
                  <a:schemeClr val="accent1"/>
                </a:solidFill>
                <a:round/>
              </a:ln>
              <a:effectLst/>
            </c:spPr>
            <c:extLst>
              <c:ext xmlns:c16="http://schemas.microsoft.com/office/drawing/2014/chart" uri="{C3380CC4-5D6E-409C-BE32-E72D297353CC}">
                <c16:uniqueId val="{0000002A-9931-4ADA-A797-5D2463A416FF}"/>
              </c:ext>
            </c:extLst>
          </c:dPt>
          <c:dPt>
            <c:idx val="28"/>
            <c:invertIfNegative val="0"/>
            <c:bubble3D val="0"/>
            <c:spPr>
              <a:solidFill>
                <a:srgbClr val="5B9BD5">
                  <a:alpha val="85000"/>
                </a:srgbClr>
              </a:solidFill>
              <a:ln w="9525" cap="flat" cmpd="sng" algn="ctr">
                <a:solidFill>
                  <a:schemeClr val="accent1"/>
                </a:solidFill>
                <a:round/>
              </a:ln>
              <a:effectLst/>
            </c:spPr>
            <c:extLst>
              <c:ext xmlns:c16="http://schemas.microsoft.com/office/drawing/2014/chart" uri="{C3380CC4-5D6E-409C-BE32-E72D297353CC}">
                <c16:uniqueId val="{0000002C-9931-4ADA-A797-5D2463A416FF}"/>
              </c:ext>
            </c:extLst>
          </c:dPt>
          <c:dPt>
            <c:idx val="31"/>
            <c:invertIfNegative val="0"/>
            <c:bubble3D val="0"/>
            <c:spPr>
              <a:solidFill>
                <a:srgbClr val="5B9BD5">
                  <a:alpha val="85000"/>
                </a:srgbClr>
              </a:solidFill>
              <a:ln w="9525" cap="flat" cmpd="sng" algn="ctr">
                <a:solidFill>
                  <a:schemeClr val="accent1"/>
                </a:solidFill>
                <a:round/>
              </a:ln>
              <a:effectLst/>
            </c:spPr>
            <c:extLst>
              <c:ext xmlns:c16="http://schemas.microsoft.com/office/drawing/2014/chart" uri="{C3380CC4-5D6E-409C-BE32-E72D297353CC}">
                <c16:uniqueId val="{0000002E-9931-4ADA-A797-5D2463A416FF}"/>
              </c:ext>
            </c:extLst>
          </c:dPt>
          <c:dPt>
            <c:idx val="34"/>
            <c:invertIfNegative val="0"/>
            <c:bubble3D val="0"/>
            <c:spPr>
              <a:solidFill>
                <a:srgbClr val="5B9BD5">
                  <a:alpha val="85000"/>
                </a:srgbClr>
              </a:solidFill>
              <a:ln w="9525" cap="flat" cmpd="sng" algn="ctr">
                <a:solidFill>
                  <a:schemeClr val="accent1"/>
                </a:solidFill>
                <a:round/>
              </a:ln>
              <a:effectLst/>
            </c:spPr>
            <c:extLst>
              <c:ext xmlns:c16="http://schemas.microsoft.com/office/drawing/2014/chart" uri="{C3380CC4-5D6E-409C-BE32-E72D297353CC}">
                <c16:uniqueId val="{00000030-9931-4ADA-A797-5D2463A416FF}"/>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ＭＳ ゴシック" panose="020B0609070205080204" pitchFamily="49" charset="-128"/>
                    <a:ea typeface="ＭＳ ゴシック" panose="020B0609070205080204" pitchFamily="49"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multiLvlStrRef>
              <c:f>集計!$A$86:$B$121</c:f>
              <c:multiLvlStrCache>
                <c:ptCount val="35"/>
                <c:lvl>
                  <c:pt idx="0">
                    <c:v>R1</c:v>
                  </c:pt>
                  <c:pt idx="1">
                    <c:v>R2</c:v>
                  </c:pt>
                  <c:pt idx="3">
                    <c:v>R1</c:v>
                  </c:pt>
                  <c:pt idx="4">
                    <c:v>R2</c:v>
                  </c:pt>
                  <c:pt idx="6">
                    <c:v>R1</c:v>
                  </c:pt>
                  <c:pt idx="7">
                    <c:v>R2</c:v>
                  </c:pt>
                  <c:pt idx="9">
                    <c:v>R1</c:v>
                  </c:pt>
                  <c:pt idx="10">
                    <c:v>R2</c:v>
                  </c:pt>
                  <c:pt idx="12">
                    <c:v>R1</c:v>
                  </c:pt>
                  <c:pt idx="13">
                    <c:v>R2</c:v>
                  </c:pt>
                  <c:pt idx="15">
                    <c:v>R1</c:v>
                  </c:pt>
                  <c:pt idx="16">
                    <c:v>R2</c:v>
                  </c:pt>
                  <c:pt idx="18">
                    <c:v>R1</c:v>
                  </c:pt>
                  <c:pt idx="19">
                    <c:v>R2</c:v>
                  </c:pt>
                  <c:pt idx="21">
                    <c:v>R1</c:v>
                  </c:pt>
                  <c:pt idx="22">
                    <c:v>R2</c:v>
                  </c:pt>
                  <c:pt idx="24">
                    <c:v>R1</c:v>
                  </c:pt>
                  <c:pt idx="25">
                    <c:v>R2</c:v>
                  </c:pt>
                  <c:pt idx="27">
                    <c:v>R2</c:v>
                  </c:pt>
                  <c:pt idx="28">
                    <c:v>R3</c:v>
                  </c:pt>
                  <c:pt idx="30">
                    <c:v>R2</c:v>
                  </c:pt>
                  <c:pt idx="31">
                    <c:v>R3</c:v>
                  </c:pt>
                  <c:pt idx="33">
                    <c:v>R2</c:v>
                  </c:pt>
                  <c:pt idx="34">
                    <c:v>R3</c:v>
                  </c:pt>
                </c:lvl>
                <c:lvl>
                  <c:pt idx="0">
                    <c:v>4月</c:v>
                  </c:pt>
                  <c:pt idx="3">
                    <c:v>5月</c:v>
                  </c:pt>
                  <c:pt idx="6">
                    <c:v>6月</c:v>
                  </c:pt>
                  <c:pt idx="9">
                    <c:v>7月</c:v>
                  </c:pt>
                  <c:pt idx="12">
                    <c:v>8月</c:v>
                  </c:pt>
                  <c:pt idx="15">
                    <c:v>9月</c:v>
                  </c:pt>
                  <c:pt idx="18">
                    <c:v>10月</c:v>
                  </c:pt>
                  <c:pt idx="21">
                    <c:v>11月</c:v>
                  </c:pt>
                  <c:pt idx="24">
                    <c:v>12月</c:v>
                  </c:pt>
                  <c:pt idx="27">
                    <c:v>1月</c:v>
                  </c:pt>
                  <c:pt idx="30">
                    <c:v>2月</c:v>
                  </c:pt>
                  <c:pt idx="33">
                    <c:v>3月</c:v>
                  </c:pt>
                </c:lvl>
              </c:multiLvlStrCache>
            </c:multiLvlStrRef>
          </c:cat>
          <c:val>
            <c:numRef>
              <c:f>集計!$D$86:$D$121</c:f>
              <c:numCache>
                <c:formatCode>#,##0_);[Red]\(#,##0\)</c:formatCode>
                <c:ptCount val="36"/>
                <c:pt idx="0">
                  <c:v>20</c:v>
                </c:pt>
                <c:pt idx="1">
                  <c:v>28</c:v>
                </c:pt>
                <c:pt idx="3">
                  <c:v>22</c:v>
                </c:pt>
                <c:pt idx="4">
                  <c:v>27</c:v>
                </c:pt>
                <c:pt idx="6">
                  <c:v>28</c:v>
                </c:pt>
                <c:pt idx="7">
                  <c:v>32</c:v>
                </c:pt>
                <c:pt idx="9">
                  <c:v>31</c:v>
                </c:pt>
                <c:pt idx="10">
                  <c:v>31</c:v>
                </c:pt>
                <c:pt idx="12">
                  <c:v>32</c:v>
                </c:pt>
                <c:pt idx="13">
                  <c:v>24</c:v>
                </c:pt>
                <c:pt idx="15">
                  <c:v>23</c:v>
                </c:pt>
                <c:pt idx="16">
                  <c:v>25</c:v>
                </c:pt>
                <c:pt idx="18">
                  <c:v>14</c:v>
                </c:pt>
                <c:pt idx="19">
                  <c:v>27</c:v>
                </c:pt>
                <c:pt idx="21">
                  <c:v>24</c:v>
                </c:pt>
                <c:pt idx="22">
                  <c:v>25</c:v>
                </c:pt>
                <c:pt idx="24">
                  <c:v>22</c:v>
                </c:pt>
                <c:pt idx="25">
                  <c:v>19</c:v>
                </c:pt>
                <c:pt idx="27">
                  <c:v>23</c:v>
                </c:pt>
                <c:pt idx="28">
                  <c:v>31</c:v>
                </c:pt>
                <c:pt idx="30">
                  <c:v>19</c:v>
                </c:pt>
                <c:pt idx="31">
                  <c:v>18</c:v>
                </c:pt>
                <c:pt idx="33">
                  <c:v>28</c:v>
                </c:pt>
                <c:pt idx="34">
                  <c:v>24</c:v>
                </c:pt>
              </c:numCache>
            </c:numRef>
          </c:val>
          <c:extLst>
            <c:ext xmlns:c16="http://schemas.microsoft.com/office/drawing/2014/chart" uri="{C3380CC4-5D6E-409C-BE32-E72D297353CC}">
              <c16:uniqueId val="{00000031-9931-4ADA-A797-5D2463A416FF}"/>
            </c:ext>
          </c:extLst>
        </c:ser>
        <c:dLbls>
          <c:dLblPos val="ctr"/>
          <c:showLegendKey val="0"/>
          <c:showVal val="1"/>
          <c:showCatName val="0"/>
          <c:showSerName val="0"/>
          <c:showPercent val="0"/>
          <c:showBubbleSize val="0"/>
        </c:dLbls>
        <c:gapWidth val="50"/>
        <c:overlap val="100"/>
        <c:axId val="449397288"/>
        <c:axId val="449390072"/>
      </c:barChart>
      <c:catAx>
        <c:axId val="44939728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ＭＳ ゴシック" panose="020B0609070205080204" pitchFamily="49" charset="-128"/>
                <a:ea typeface="ＭＳ ゴシック" panose="020B0609070205080204" pitchFamily="49" charset="-128"/>
                <a:cs typeface="+mn-cs"/>
              </a:defRPr>
            </a:pPr>
            <a:endParaRPr lang="ja-JP"/>
          </a:p>
        </c:txPr>
        <c:crossAx val="449390072"/>
        <c:crosses val="autoZero"/>
        <c:auto val="1"/>
        <c:lblAlgn val="ctr"/>
        <c:lblOffset val="100"/>
        <c:noMultiLvlLbl val="0"/>
      </c:catAx>
      <c:valAx>
        <c:axId val="449390072"/>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_);[Red]\(#,##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ＭＳ ゴシック" panose="020B0609070205080204" pitchFamily="49" charset="-128"/>
                <a:ea typeface="ＭＳ ゴシック" panose="020B0609070205080204" pitchFamily="49" charset="-128"/>
                <a:cs typeface="+mn-cs"/>
              </a:defRPr>
            </a:pPr>
            <a:endParaRPr lang="ja-JP"/>
          </a:p>
        </c:txPr>
        <c:crossAx val="449397288"/>
        <c:crosses val="autoZero"/>
        <c:crossBetween val="between"/>
      </c:valAx>
      <c:spPr>
        <a:noFill/>
        <a:ln>
          <a:noFill/>
        </a:ln>
        <a:effectLst/>
      </c:spPr>
    </c:plotArea>
    <c:plotVisOnly val="1"/>
    <c:dispBlanksAs val="gap"/>
    <c:showDLblsOverMax val="0"/>
  </c:chart>
  <c:spPr>
    <a:solidFill>
      <a:srgbClr val="4BACC6">
        <a:lumMod val="20000"/>
        <a:lumOff val="80000"/>
      </a:srgbClr>
    </a:solidFill>
    <a:ln w="9525" cap="flat" cmpd="sng" algn="ctr">
      <a:solidFill>
        <a:schemeClr val="dk1">
          <a:lumMod val="25000"/>
          <a:lumOff val="75000"/>
        </a:schemeClr>
      </a:solidFill>
      <a:round/>
    </a:ln>
    <a:effectLst/>
  </c:spPr>
  <c:txPr>
    <a:bodyPr/>
    <a:lstStyle/>
    <a:p>
      <a:pPr>
        <a:defRPr>
          <a:latin typeface="ＭＳ ゴシック" panose="020B0609070205080204" pitchFamily="49" charset="-128"/>
          <a:ea typeface="ＭＳ ゴシック" panose="020B0609070205080204" pitchFamily="49" charset="-128"/>
        </a:defRPr>
      </a:pPr>
      <a:endParaRPr lang="ja-JP"/>
    </a:p>
  </c:txPr>
  <c:externalData r:id="rId4">
    <c:autoUpdate val="0"/>
  </c:externalData>
  <c:userShapes r:id="rId5"/>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9312146298793245E-2"/>
          <c:y val="8.7193892940655549E-2"/>
          <c:w val="0.94603528725575969"/>
          <c:h val="0.72732749723649814"/>
        </c:manualLayout>
      </c:layout>
      <c:barChart>
        <c:barDir val="col"/>
        <c:grouping val="stacked"/>
        <c:varyColors val="0"/>
        <c:ser>
          <c:idx val="5"/>
          <c:order val="0"/>
          <c:tx>
            <c:strRef>
              <c:f>前年比!$V$25</c:f>
              <c:strCache>
                <c:ptCount val="1"/>
                <c:pt idx="0">
                  <c:v>不明</c:v>
                </c:pt>
              </c:strCache>
            </c:strRef>
          </c:tx>
          <c:spPr>
            <a:solidFill>
              <a:srgbClr val="92D050">
                <a:alpha val="85000"/>
              </a:srgbClr>
            </a:solidFill>
            <a:ln w="9525" cap="flat" cmpd="sng" algn="ctr">
              <a:solidFill>
                <a:srgbClr val="92D050"/>
              </a:solidFill>
              <a:round/>
            </a:ln>
            <a:effectLst/>
          </c:spPr>
          <c:invertIfNegative val="0"/>
          <c:dLbls>
            <c:delete val="1"/>
          </c:dLbls>
          <c:cat>
            <c:multiLvlStrRef>
              <c:f>前年比!$O$26:$P$61</c:f>
              <c:multiLvlStrCache>
                <c:ptCount val="35"/>
                <c:lvl>
                  <c:pt idx="0">
                    <c:v>R1</c:v>
                  </c:pt>
                  <c:pt idx="1">
                    <c:v>R2</c:v>
                  </c:pt>
                  <c:pt idx="3">
                    <c:v>R1</c:v>
                  </c:pt>
                  <c:pt idx="4">
                    <c:v>R2</c:v>
                  </c:pt>
                  <c:pt idx="6">
                    <c:v>R1</c:v>
                  </c:pt>
                  <c:pt idx="7">
                    <c:v>R2</c:v>
                  </c:pt>
                  <c:pt idx="9">
                    <c:v>R1</c:v>
                  </c:pt>
                  <c:pt idx="10">
                    <c:v>R2</c:v>
                  </c:pt>
                  <c:pt idx="12">
                    <c:v>R1</c:v>
                  </c:pt>
                  <c:pt idx="13">
                    <c:v>R2</c:v>
                  </c:pt>
                  <c:pt idx="15">
                    <c:v>R1</c:v>
                  </c:pt>
                  <c:pt idx="16">
                    <c:v>R2</c:v>
                  </c:pt>
                  <c:pt idx="18">
                    <c:v>R1</c:v>
                  </c:pt>
                  <c:pt idx="19">
                    <c:v>R2</c:v>
                  </c:pt>
                  <c:pt idx="21">
                    <c:v>R1</c:v>
                  </c:pt>
                  <c:pt idx="22">
                    <c:v>R2</c:v>
                  </c:pt>
                  <c:pt idx="24">
                    <c:v>R1</c:v>
                  </c:pt>
                  <c:pt idx="25">
                    <c:v>R2</c:v>
                  </c:pt>
                  <c:pt idx="27">
                    <c:v>R2</c:v>
                  </c:pt>
                  <c:pt idx="28">
                    <c:v>R3</c:v>
                  </c:pt>
                  <c:pt idx="30">
                    <c:v>R2</c:v>
                  </c:pt>
                  <c:pt idx="31">
                    <c:v>R3</c:v>
                  </c:pt>
                  <c:pt idx="33">
                    <c:v>R2</c:v>
                  </c:pt>
                  <c:pt idx="34">
                    <c:v>R3</c:v>
                  </c:pt>
                </c:lvl>
                <c:lvl>
                  <c:pt idx="0">
                    <c:v>4月</c:v>
                  </c:pt>
                  <c:pt idx="3">
                    <c:v>5月</c:v>
                  </c:pt>
                  <c:pt idx="6">
                    <c:v>6月</c:v>
                  </c:pt>
                  <c:pt idx="9">
                    <c:v>7月</c:v>
                  </c:pt>
                  <c:pt idx="12">
                    <c:v>8月</c:v>
                  </c:pt>
                  <c:pt idx="15">
                    <c:v>9月</c:v>
                  </c:pt>
                  <c:pt idx="18">
                    <c:v>10月</c:v>
                  </c:pt>
                  <c:pt idx="21">
                    <c:v>11月</c:v>
                  </c:pt>
                  <c:pt idx="24">
                    <c:v>12月</c:v>
                  </c:pt>
                  <c:pt idx="27">
                    <c:v>1月</c:v>
                  </c:pt>
                  <c:pt idx="30">
                    <c:v>2月</c:v>
                  </c:pt>
                  <c:pt idx="33">
                    <c:v>3月</c:v>
                  </c:pt>
                </c:lvl>
              </c:multiLvlStrCache>
            </c:multiLvlStrRef>
          </c:cat>
          <c:val>
            <c:numRef>
              <c:f>前年比!$V$26:$V$61</c:f>
              <c:numCache>
                <c:formatCode>#,##0_);[Red]\(#,##0\)</c:formatCode>
                <c:ptCount val="36"/>
                <c:pt idx="0" formatCode="General">
                  <c:v>0</c:v>
                </c:pt>
                <c:pt idx="1">
                  <c:v>0</c:v>
                </c:pt>
                <c:pt idx="3" formatCode="General">
                  <c:v>1</c:v>
                </c:pt>
                <c:pt idx="4">
                  <c:v>0</c:v>
                </c:pt>
                <c:pt idx="6" formatCode="General">
                  <c:v>3</c:v>
                </c:pt>
                <c:pt idx="7">
                  <c:v>0</c:v>
                </c:pt>
                <c:pt idx="9" formatCode="General">
                  <c:v>1</c:v>
                </c:pt>
                <c:pt idx="10">
                  <c:v>0</c:v>
                </c:pt>
                <c:pt idx="12" formatCode="General">
                  <c:v>1</c:v>
                </c:pt>
                <c:pt idx="13">
                  <c:v>0</c:v>
                </c:pt>
                <c:pt idx="15" formatCode="General">
                  <c:v>2</c:v>
                </c:pt>
                <c:pt idx="16">
                  <c:v>0</c:v>
                </c:pt>
                <c:pt idx="18" formatCode="General">
                  <c:v>0</c:v>
                </c:pt>
                <c:pt idx="19">
                  <c:v>1</c:v>
                </c:pt>
                <c:pt idx="21" formatCode="General">
                  <c:v>0</c:v>
                </c:pt>
                <c:pt idx="22">
                  <c:v>0</c:v>
                </c:pt>
                <c:pt idx="24" formatCode="General">
                  <c:v>0</c:v>
                </c:pt>
                <c:pt idx="25">
                  <c:v>0</c:v>
                </c:pt>
                <c:pt idx="27" formatCode="General">
                  <c:v>0</c:v>
                </c:pt>
                <c:pt idx="28">
                  <c:v>0</c:v>
                </c:pt>
                <c:pt idx="30" formatCode="General">
                  <c:v>2</c:v>
                </c:pt>
                <c:pt idx="31">
                  <c:v>0</c:v>
                </c:pt>
                <c:pt idx="33" formatCode="General">
                  <c:v>0</c:v>
                </c:pt>
                <c:pt idx="34">
                  <c:v>0</c:v>
                </c:pt>
              </c:numCache>
            </c:numRef>
          </c:val>
          <c:extLst>
            <c:ext xmlns:c16="http://schemas.microsoft.com/office/drawing/2014/chart" uri="{C3380CC4-5D6E-409C-BE32-E72D297353CC}">
              <c16:uniqueId val="{0000000C-1F42-4166-992A-BC0AE9A037E3}"/>
            </c:ext>
          </c:extLst>
        </c:ser>
        <c:ser>
          <c:idx val="4"/>
          <c:order val="1"/>
          <c:tx>
            <c:strRef>
              <c:f>前年比!$U$25</c:f>
              <c:strCache>
                <c:ptCount val="1"/>
                <c:pt idx="0">
                  <c:v>他</c:v>
                </c:pt>
              </c:strCache>
            </c:strRef>
          </c:tx>
          <c:spPr>
            <a:solidFill>
              <a:srgbClr val="7030A0"/>
            </a:solidFill>
            <a:ln w="9525" cap="flat" cmpd="sng" algn="ctr">
              <a:solidFill>
                <a:srgbClr val="7030A0"/>
              </a:solidFill>
              <a:round/>
            </a:ln>
            <a:effectLst/>
          </c:spPr>
          <c:invertIfNegative val="0"/>
          <c:dLbls>
            <c:delete val="1"/>
          </c:dLbls>
          <c:cat>
            <c:multiLvlStrRef>
              <c:f>前年比!$O$26:$P$61</c:f>
              <c:multiLvlStrCache>
                <c:ptCount val="35"/>
                <c:lvl>
                  <c:pt idx="0">
                    <c:v>R1</c:v>
                  </c:pt>
                  <c:pt idx="1">
                    <c:v>R2</c:v>
                  </c:pt>
                  <c:pt idx="3">
                    <c:v>R1</c:v>
                  </c:pt>
                  <c:pt idx="4">
                    <c:v>R2</c:v>
                  </c:pt>
                  <c:pt idx="6">
                    <c:v>R1</c:v>
                  </c:pt>
                  <c:pt idx="7">
                    <c:v>R2</c:v>
                  </c:pt>
                  <c:pt idx="9">
                    <c:v>R1</c:v>
                  </c:pt>
                  <c:pt idx="10">
                    <c:v>R2</c:v>
                  </c:pt>
                  <c:pt idx="12">
                    <c:v>R1</c:v>
                  </c:pt>
                  <c:pt idx="13">
                    <c:v>R2</c:v>
                  </c:pt>
                  <c:pt idx="15">
                    <c:v>R1</c:v>
                  </c:pt>
                  <c:pt idx="16">
                    <c:v>R2</c:v>
                  </c:pt>
                  <c:pt idx="18">
                    <c:v>R1</c:v>
                  </c:pt>
                  <c:pt idx="19">
                    <c:v>R2</c:v>
                  </c:pt>
                  <c:pt idx="21">
                    <c:v>R1</c:v>
                  </c:pt>
                  <c:pt idx="22">
                    <c:v>R2</c:v>
                  </c:pt>
                  <c:pt idx="24">
                    <c:v>R1</c:v>
                  </c:pt>
                  <c:pt idx="25">
                    <c:v>R2</c:v>
                  </c:pt>
                  <c:pt idx="27">
                    <c:v>R2</c:v>
                  </c:pt>
                  <c:pt idx="28">
                    <c:v>R3</c:v>
                  </c:pt>
                  <c:pt idx="30">
                    <c:v>R2</c:v>
                  </c:pt>
                  <c:pt idx="31">
                    <c:v>R3</c:v>
                  </c:pt>
                  <c:pt idx="33">
                    <c:v>R2</c:v>
                  </c:pt>
                  <c:pt idx="34">
                    <c:v>R3</c:v>
                  </c:pt>
                </c:lvl>
                <c:lvl>
                  <c:pt idx="0">
                    <c:v>4月</c:v>
                  </c:pt>
                  <c:pt idx="3">
                    <c:v>5月</c:v>
                  </c:pt>
                  <c:pt idx="6">
                    <c:v>6月</c:v>
                  </c:pt>
                  <c:pt idx="9">
                    <c:v>7月</c:v>
                  </c:pt>
                  <c:pt idx="12">
                    <c:v>8月</c:v>
                  </c:pt>
                  <c:pt idx="15">
                    <c:v>9月</c:v>
                  </c:pt>
                  <c:pt idx="18">
                    <c:v>10月</c:v>
                  </c:pt>
                  <c:pt idx="21">
                    <c:v>11月</c:v>
                  </c:pt>
                  <c:pt idx="24">
                    <c:v>12月</c:v>
                  </c:pt>
                  <c:pt idx="27">
                    <c:v>1月</c:v>
                  </c:pt>
                  <c:pt idx="30">
                    <c:v>2月</c:v>
                  </c:pt>
                  <c:pt idx="33">
                    <c:v>3月</c:v>
                  </c:pt>
                </c:lvl>
              </c:multiLvlStrCache>
            </c:multiLvlStrRef>
          </c:cat>
          <c:val>
            <c:numRef>
              <c:f>前年比!$U$26:$U$61</c:f>
              <c:numCache>
                <c:formatCode>#,##0_);[Red]\(#,##0\)</c:formatCode>
                <c:ptCount val="36"/>
                <c:pt idx="0">
                  <c:v>3</c:v>
                </c:pt>
                <c:pt idx="1">
                  <c:v>0</c:v>
                </c:pt>
                <c:pt idx="3">
                  <c:v>1</c:v>
                </c:pt>
                <c:pt idx="4">
                  <c:v>1</c:v>
                </c:pt>
                <c:pt idx="6">
                  <c:v>2</c:v>
                </c:pt>
                <c:pt idx="7">
                  <c:v>3</c:v>
                </c:pt>
                <c:pt idx="9">
                  <c:v>0</c:v>
                </c:pt>
                <c:pt idx="10">
                  <c:v>1</c:v>
                </c:pt>
                <c:pt idx="12">
                  <c:v>1</c:v>
                </c:pt>
                <c:pt idx="13">
                  <c:v>2</c:v>
                </c:pt>
                <c:pt idx="15">
                  <c:v>0</c:v>
                </c:pt>
                <c:pt idx="16">
                  <c:v>0</c:v>
                </c:pt>
                <c:pt idx="18">
                  <c:v>0</c:v>
                </c:pt>
                <c:pt idx="19">
                  <c:v>2</c:v>
                </c:pt>
                <c:pt idx="21">
                  <c:v>0</c:v>
                </c:pt>
                <c:pt idx="22">
                  <c:v>0</c:v>
                </c:pt>
                <c:pt idx="24">
                  <c:v>0</c:v>
                </c:pt>
                <c:pt idx="25">
                  <c:v>1</c:v>
                </c:pt>
                <c:pt idx="27">
                  <c:v>0</c:v>
                </c:pt>
                <c:pt idx="28">
                  <c:v>1</c:v>
                </c:pt>
                <c:pt idx="30">
                  <c:v>0</c:v>
                </c:pt>
                <c:pt idx="31">
                  <c:v>0</c:v>
                </c:pt>
                <c:pt idx="33">
                  <c:v>0</c:v>
                </c:pt>
                <c:pt idx="34">
                  <c:v>0</c:v>
                </c:pt>
              </c:numCache>
            </c:numRef>
          </c:val>
          <c:extLst>
            <c:ext xmlns:c16="http://schemas.microsoft.com/office/drawing/2014/chart" uri="{C3380CC4-5D6E-409C-BE32-E72D297353CC}">
              <c16:uniqueId val="{00000019-1F42-4166-992A-BC0AE9A037E3}"/>
            </c:ext>
          </c:extLst>
        </c:ser>
        <c:ser>
          <c:idx val="3"/>
          <c:order val="2"/>
          <c:tx>
            <c:strRef>
              <c:f>前年比!$T$25</c:f>
              <c:strCache>
                <c:ptCount val="1"/>
                <c:pt idx="0">
                  <c:v>他院外来</c:v>
                </c:pt>
              </c:strCache>
            </c:strRef>
          </c:tx>
          <c:spPr>
            <a:solidFill>
              <a:srgbClr val="FFC000"/>
            </a:solidFill>
            <a:ln w="9525" cap="flat" cmpd="sng" algn="ctr">
              <a:solidFill>
                <a:srgbClr val="FFC000"/>
              </a:solidFill>
              <a:round/>
            </a:ln>
            <a:effectLst/>
          </c:spPr>
          <c:invertIfNegative val="0"/>
          <c:dLbls>
            <c:delete val="1"/>
          </c:dLbls>
          <c:cat>
            <c:multiLvlStrRef>
              <c:f>前年比!$O$26:$P$61</c:f>
              <c:multiLvlStrCache>
                <c:ptCount val="35"/>
                <c:lvl>
                  <c:pt idx="0">
                    <c:v>R1</c:v>
                  </c:pt>
                  <c:pt idx="1">
                    <c:v>R2</c:v>
                  </c:pt>
                  <c:pt idx="3">
                    <c:v>R1</c:v>
                  </c:pt>
                  <c:pt idx="4">
                    <c:v>R2</c:v>
                  </c:pt>
                  <c:pt idx="6">
                    <c:v>R1</c:v>
                  </c:pt>
                  <c:pt idx="7">
                    <c:v>R2</c:v>
                  </c:pt>
                  <c:pt idx="9">
                    <c:v>R1</c:v>
                  </c:pt>
                  <c:pt idx="10">
                    <c:v>R2</c:v>
                  </c:pt>
                  <c:pt idx="12">
                    <c:v>R1</c:v>
                  </c:pt>
                  <c:pt idx="13">
                    <c:v>R2</c:v>
                  </c:pt>
                  <c:pt idx="15">
                    <c:v>R1</c:v>
                  </c:pt>
                  <c:pt idx="16">
                    <c:v>R2</c:v>
                  </c:pt>
                  <c:pt idx="18">
                    <c:v>R1</c:v>
                  </c:pt>
                  <c:pt idx="19">
                    <c:v>R2</c:v>
                  </c:pt>
                  <c:pt idx="21">
                    <c:v>R1</c:v>
                  </c:pt>
                  <c:pt idx="22">
                    <c:v>R2</c:v>
                  </c:pt>
                  <c:pt idx="24">
                    <c:v>R1</c:v>
                  </c:pt>
                  <c:pt idx="25">
                    <c:v>R2</c:v>
                  </c:pt>
                  <c:pt idx="27">
                    <c:v>R2</c:v>
                  </c:pt>
                  <c:pt idx="28">
                    <c:v>R3</c:v>
                  </c:pt>
                  <c:pt idx="30">
                    <c:v>R2</c:v>
                  </c:pt>
                  <c:pt idx="31">
                    <c:v>R3</c:v>
                  </c:pt>
                  <c:pt idx="33">
                    <c:v>R2</c:v>
                  </c:pt>
                  <c:pt idx="34">
                    <c:v>R3</c:v>
                  </c:pt>
                </c:lvl>
                <c:lvl>
                  <c:pt idx="0">
                    <c:v>4月</c:v>
                  </c:pt>
                  <c:pt idx="3">
                    <c:v>5月</c:v>
                  </c:pt>
                  <c:pt idx="6">
                    <c:v>6月</c:v>
                  </c:pt>
                  <c:pt idx="9">
                    <c:v>7月</c:v>
                  </c:pt>
                  <c:pt idx="12">
                    <c:v>8月</c:v>
                  </c:pt>
                  <c:pt idx="15">
                    <c:v>9月</c:v>
                  </c:pt>
                  <c:pt idx="18">
                    <c:v>10月</c:v>
                  </c:pt>
                  <c:pt idx="21">
                    <c:v>11月</c:v>
                  </c:pt>
                  <c:pt idx="24">
                    <c:v>12月</c:v>
                  </c:pt>
                  <c:pt idx="27">
                    <c:v>1月</c:v>
                  </c:pt>
                  <c:pt idx="30">
                    <c:v>2月</c:v>
                  </c:pt>
                  <c:pt idx="33">
                    <c:v>3月</c:v>
                  </c:pt>
                </c:lvl>
              </c:multiLvlStrCache>
            </c:multiLvlStrRef>
          </c:cat>
          <c:val>
            <c:numRef>
              <c:f>前年比!$T$26:$T$61</c:f>
              <c:numCache>
                <c:formatCode>#,##0_);[Red]\(#,##0\)</c:formatCode>
                <c:ptCount val="36"/>
                <c:pt idx="0">
                  <c:v>6</c:v>
                </c:pt>
                <c:pt idx="1">
                  <c:v>0</c:v>
                </c:pt>
                <c:pt idx="3">
                  <c:v>1</c:v>
                </c:pt>
                <c:pt idx="4">
                  <c:v>1</c:v>
                </c:pt>
                <c:pt idx="6">
                  <c:v>2</c:v>
                </c:pt>
                <c:pt idx="7">
                  <c:v>1</c:v>
                </c:pt>
                <c:pt idx="9">
                  <c:v>3</c:v>
                </c:pt>
                <c:pt idx="10">
                  <c:v>2</c:v>
                </c:pt>
                <c:pt idx="12">
                  <c:v>1</c:v>
                </c:pt>
                <c:pt idx="13">
                  <c:v>0</c:v>
                </c:pt>
                <c:pt idx="15">
                  <c:v>2</c:v>
                </c:pt>
                <c:pt idx="16">
                  <c:v>1</c:v>
                </c:pt>
                <c:pt idx="18">
                  <c:v>1</c:v>
                </c:pt>
                <c:pt idx="19">
                  <c:v>5</c:v>
                </c:pt>
                <c:pt idx="21">
                  <c:v>0</c:v>
                </c:pt>
                <c:pt idx="22">
                  <c:v>1</c:v>
                </c:pt>
                <c:pt idx="24">
                  <c:v>1</c:v>
                </c:pt>
                <c:pt idx="25">
                  <c:v>2</c:v>
                </c:pt>
                <c:pt idx="27">
                  <c:v>0</c:v>
                </c:pt>
                <c:pt idx="28">
                  <c:v>1</c:v>
                </c:pt>
                <c:pt idx="30">
                  <c:v>0</c:v>
                </c:pt>
                <c:pt idx="31">
                  <c:v>0</c:v>
                </c:pt>
                <c:pt idx="33">
                  <c:v>0</c:v>
                </c:pt>
                <c:pt idx="34">
                  <c:v>1</c:v>
                </c:pt>
              </c:numCache>
            </c:numRef>
          </c:val>
          <c:extLst>
            <c:ext xmlns:c16="http://schemas.microsoft.com/office/drawing/2014/chart" uri="{C3380CC4-5D6E-409C-BE32-E72D297353CC}">
              <c16:uniqueId val="{00000026-1F42-4166-992A-BC0AE9A037E3}"/>
            </c:ext>
          </c:extLst>
        </c:ser>
        <c:ser>
          <c:idx val="2"/>
          <c:order val="3"/>
          <c:tx>
            <c:strRef>
              <c:f>前年比!$S$25</c:f>
              <c:strCache>
                <c:ptCount val="1"/>
                <c:pt idx="0">
                  <c:v>他院入院</c:v>
                </c:pt>
              </c:strCache>
            </c:strRef>
          </c:tx>
          <c:spPr>
            <a:solidFill>
              <a:sysClr val="window" lastClr="FFFFFF">
                <a:lumMod val="75000"/>
              </a:sysClr>
            </a:solidFill>
            <a:ln w="9525" cap="flat" cmpd="sng" algn="ctr">
              <a:solidFill>
                <a:sysClr val="window" lastClr="FFFFFF">
                  <a:lumMod val="75000"/>
                </a:sysClr>
              </a:solidFill>
              <a:round/>
            </a:ln>
            <a:effectLst/>
          </c:spPr>
          <c:invertIfNegative val="0"/>
          <c:dLbls>
            <c:delete val="1"/>
          </c:dLbls>
          <c:cat>
            <c:multiLvlStrRef>
              <c:f>前年比!$O$26:$P$61</c:f>
              <c:multiLvlStrCache>
                <c:ptCount val="35"/>
                <c:lvl>
                  <c:pt idx="0">
                    <c:v>R1</c:v>
                  </c:pt>
                  <c:pt idx="1">
                    <c:v>R2</c:v>
                  </c:pt>
                  <c:pt idx="3">
                    <c:v>R1</c:v>
                  </c:pt>
                  <c:pt idx="4">
                    <c:v>R2</c:v>
                  </c:pt>
                  <c:pt idx="6">
                    <c:v>R1</c:v>
                  </c:pt>
                  <c:pt idx="7">
                    <c:v>R2</c:v>
                  </c:pt>
                  <c:pt idx="9">
                    <c:v>R1</c:v>
                  </c:pt>
                  <c:pt idx="10">
                    <c:v>R2</c:v>
                  </c:pt>
                  <c:pt idx="12">
                    <c:v>R1</c:v>
                  </c:pt>
                  <c:pt idx="13">
                    <c:v>R2</c:v>
                  </c:pt>
                  <c:pt idx="15">
                    <c:v>R1</c:v>
                  </c:pt>
                  <c:pt idx="16">
                    <c:v>R2</c:v>
                  </c:pt>
                  <c:pt idx="18">
                    <c:v>R1</c:v>
                  </c:pt>
                  <c:pt idx="19">
                    <c:v>R2</c:v>
                  </c:pt>
                  <c:pt idx="21">
                    <c:v>R1</c:v>
                  </c:pt>
                  <c:pt idx="22">
                    <c:v>R2</c:v>
                  </c:pt>
                  <c:pt idx="24">
                    <c:v>R1</c:v>
                  </c:pt>
                  <c:pt idx="25">
                    <c:v>R2</c:v>
                  </c:pt>
                  <c:pt idx="27">
                    <c:v>R2</c:v>
                  </c:pt>
                  <c:pt idx="28">
                    <c:v>R3</c:v>
                  </c:pt>
                  <c:pt idx="30">
                    <c:v>R2</c:v>
                  </c:pt>
                  <c:pt idx="31">
                    <c:v>R3</c:v>
                  </c:pt>
                  <c:pt idx="33">
                    <c:v>R2</c:v>
                  </c:pt>
                  <c:pt idx="34">
                    <c:v>R3</c:v>
                  </c:pt>
                </c:lvl>
                <c:lvl>
                  <c:pt idx="0">
                    <c:v>4月</c:v>
                  </c:pt>
                  <c:pt idx="3">
                    <c:v>5月</c:v>
                  </c:pt>
                  <c:pt idx="6">
                    <c:v>6月</c:v>
                  </c:pt>
                  <c:pt idx="9">
                    <c:v>7月</c:v>
                  </c:pt>
                  <c:pt idx="12">
                    <c:v>8月</c:v>
                  </c:pt>
                  <c:pt idx="15">
                    <c:v>9月</c:v>
                  </c:pt>
                  <c:pt idx="18">
                    <c:v>10月</c:v>
                  </c:pt>
                  <c:pt idx="21">
                    <c:v>11月</c:v>
                  </c:pt>
                  <c:pt idx="24">
                    <c:v>12月</c:v>
                  </c:pt>
                  <c:pt idx="27">
                    <c:v>1月</c:v>
                  </c:pt>
                  <c:pt idx="30">
                    <c:v>2月</c:v>
                  </c:pt>
                  <c:pt idx="33">
                    <c:v>3月</c:v>
                  </c:pt>
                </c:lvl>
              </c:multiLvlStrCache>
            </c:multiLvlStrRef>
          </c:cat>
          <c:val>
            <c:numRef>
              <c:f>前年比!$S$26:$S$61</c:f>
              <c:numCache>
                <c:formatCode>#,##0_);[Red]\(#,##0\)</c:formatCode>
                <c:ptCount val="36"/>
                <c:pt idx="0">
                  <c:v>2</c:v>
                </c:pt>
                <c:pt idx="1">
                  <c:v>0</c:v>
                </c:pt>
                <c:pt idx="3">
                  <c:v>0</c:v>
                </c:pt>
                <c:pt idx="4">
                  <c:v>2</c:v>
                </c:pt>
                <c:pt idx="6">
                  <c:v>1</c:v>
                </c:pt>
                <c:pt idx="7">
                  <c:v>1</c:v>
                </c:pt>
                <c:pt idx="9">
                  <c:v>1</c:v>
                </c:pt>
                <c:pt idx="10">
                  <c:v>2</c:v>
                </c:pt>
                <c:pt idx="12">
                  <c:v>2</c:v>
                </c:pt>
                <c:pt idx="13">
                  <c:v>5</c:v>
                </c:pt>
                <c:pt idx="15">
                  <c:v>0</c:v>
                </c:pt>
                <c:pt idx="16">
                  <c:v>0</c:v>
                </c:pt>
                <c:pt idx="18">
                  <c:v>1</c:v>
                </c:pt>
                <c:pt idx="19">
                  <c:v>0</c:v>
                </c:pt>
                <c:pt idx="21">
                  <c:v>1</c:v>
                </c:pt>
                <c:pt idx="22">
                  <c:v>0</c:v>
                </c:pt>
                <c:pt idx="24">
                  <c:v>2</c:v>
                </c:pt>
                <c:pt idx="25">
                  <c:v>3</c:v>
                </c:pt>
                <c:pt idx="27">
                  <c:v>3</c:v>
                </c:pt>
                <c:pt idx="28">
                  <c:v>1</c:v>
                </c:pt>
                <c:pt idx="30">
                  <c:v>5</c:v>
                </c:pt>
                <c:pt idx="31">
                  <c:v>0</c:v>
                </c:pt>
                <c:pt idx="33">
                  <c:v>1</c:v>
                </c:pt>
                <c:pt idx="34">
                  <c:v>3</c:v>
                </c:pt>
              </c:numCache>
            </c:numRef>
          </c:val>
          <c:extLst>
            <c:ext xmlns:c16="http://schemas.microsoft.com/office/drawing/2014/chart" uri="{C3380CC4-5D6E-409C-BE32-E72D297353CC}">
              <c16:uniqueId val="{0000002E-1F42-4166-992A-BC0AE9A037E3}"/>
            </c:ext>
          </c:extLst>
        </c:ser>
        <c:ser>
          <c:idx val="1"/>
          <c:order val="4"/>
          <c:tx>
            <c:strRef>
              <c:f>前年比!$R$25</c:f>
              <c:strCache>
                <c:ptCount val="1"/>
                <c:pt idx="0">
                  <c:v>当院外来</c:v>
                </c:pt>
              </c:strCache>
            </c:strRef>
          </c:tx>
          <c:spPr>
            <a:solidFill>
              <a:schemeClr val="accent2">
                <a:lumMod val="60000"/>
                <a:lumOff val="40000"/>
              </a:schemeClr>
            </a:solidFill>
            <a:ln w="9525" cap="flat" cmpd="sng" algn="ctr">
              <a:solidFill>
                <a:schemeClr val="accent2"/>
              </a:solidFill>
              <a:round/>
            </a:ln>
            <a:effectLst/>
          </c:spPr>
          <c:invertIfNegative val="0"/>
          <c:dPt>
            <c:idx val="1"/>
            <c:invertIfNegative val="0"/>
            <c:bubble3D val="0"/>
            <c:spPr>
              <a:solidFill>
                <a:schemeClr val="accent2"/>
              </a:solidFill>
              <a:ln w="9525" cap="flat" cmpd="sng" algn="ctr">
                <a:solidFill>
                  <a:schemeClr val="accent2"/>
                </a:solidFill>
                <a:round/>
              </a:ln>
              <a:effectLst/>
            </c:spPr>
            <c:extLst>
              <c:ext xmlns:c16="http://schemas.microsoft.com/office/drawing/2014/chart" uri="{C3380CC4-5D6E-409C-BE32-E72D297353CC}">
                <c16:uniqueId val="{00000030-1F42-4166-992A-BC0AE9A037E3}"/>
              </c:ext>
            </c:extLst>
          </c:dPt>
          <c:dPt>
            <c:idx val="4"/>
            <c:invertIfNegative val="0"/>
            <c:bubble3D val="0"/>
            <c:spPr>
              <a:solidFill>
                <a:schemeClr val="accent2"/>
              </a:solidFill>
              <a:ln w="9525" cap="flat" cmpd="sng" algn="ctr">
                <a:solidFill>
                  <a:schemeClr val="accent2"/>
                </a:solidFill>
                <a:round/>
              </a:ln>
              <a:effectLst/>
            </c:spPr>
            <c:extLst>
              <c:ext xmlns:c16="http://schemas.microsoft.com/office/drawing/2014/chart" uri="{C3380CC4-5D6E-409C-BE32-E72D297353CC}">
                <c16:uniqueId val="{00000032-1F42-4166-992A-BC0AE9A037E3}"/>
              </c:ext>
            </c:extLst>
          </c:dPt>
          <c:dPt>
            <c:idx val="7"/>
            <c:invertIfNegative val="0"/>
            <c:bubble3D val="0"/>
            <c:spPr>
              <a:solidFill>
                <a:srgbClr val="ED7D31"/>
              </a:solidFill>
              <a:ln w="9525" cap="flat" cmpd="sng" algn="ctr">
                <a:solidFill>
                  <a:schemeClr val="accent2"/>
                </a:solidFill>
                <a:round/>
              </a:ln>
              <a:effectLst/>
            </c:spPr>
            <c:extLst>
              <c:ext xmlns:c16="http://schemas.microsoft.com/office/drawing/2014/chart" uri="{C3380CC4-5D6E-409C-BE32-E72D297353CC}">
                <c16:uniqueId val="{00000034-1F42-4166-992A-BC0AE9A037E3}"/>
              </c:ext>
            </c:extLst>
          </c:dPt>
          <c:dPt>
            <c:idx val="10"/>
            <c:invertIfNegative val="0"/>
            <c:bubble3D val="0"/>
            <c:spPr>
              <a:solidFill>
                <a:schemeClr val="accent2"/>
              </a:solidFill>
              <a:ln w="9525" cap="flat" cmpd="sng" algn="ctr">
                <a:solidFill>
                  <a:schemeClr val="accent2"/>
                </a:solidFill>
                <a:round/>
              </a:ln>
              <a:effectLst/>
            </c:spPr>
            <c:extLst>
              <c:ext xmlns:c16="http://schemas.microsoft.com/office/drawing/2014/chart" uri="{C3380CC4-5D6E-409C-BE32-E72D297353CC}">
                <c16:uniqueId val="{00000036-1F42-4166-992A-BC0AE9A037E3}"/>
              </c:ext>
            </c:extLst>
          </c:dPt>
          <c:dPt>
            <c:idx val="13"/>
            <c:invertIfNegative val="0"/>
            <c:bubble3D val="0"/>
            <c:spPr>
              <a:solidFill>
                <a:schemeClr val="accent2"/>
              </a:solidFill>
              <a:ln w="9525" cap="flat" cmpd="sng" algn="ctr">
                <a:solidFill>
                  <a:schemeClr val="accent2"/>
                </a:solidFill>
                <a:round/>
              </a:ln>
              <a:effectLst/>
            </c:spPr>
            <c:extLst>
              <c:ext xmlns:c16="http://schemas.microsoft.com/office/drawing/2014/chart" uri="{C3380CC4-5D6E-409C-BE32-E72D297353CC}">
                <c16:uniqueId val="{00000038-1F42-4166-992A-BC0AE9A037E3}"/>
              </c:ext>
            </c:extLst>
          </c:dPt>
          <c:dPt>
            <c:idx val="16"/>
            <c:invertIfNegative val="0"/>
            <c:bubble3D val="0"/>
            <c:spPr>
              <a:solidFill>
                <a:schemeClr val="accent2"/>
              </a:solidFill>
              <a:ln w="9525" cap="flat" cmpd="sng" algn="ctr">
                <a:solidFill>
                  <a:schemeClr val="accent2"/>
                </a:solidFill>
                <a:round/>
              </a:ln>
              <a:effectLst/>
            </c:spPr>
            <c:extLst>
              <c:ext xmlns:c16="http://schemas.microsoft.com/office/drawing/2014/chart" uri="{C3380CC4-5D6E-409C-BE32-E72D297353CC}">
                <c16:uniqueId val="{0000003A-1F42-4166-992A-BC0AE9A037E3}"/>
              </c:ext>
            </c:extLst>
          </c:dPt>
          <c:dPt>
            <c:idx val="19"/>
            <c:invertIfNegative val="0"/>
            <c:bubble3D val="0"/>
            <c:spPr>
              <a:solidFill>
                <a:schemeClr val="accent2"/>
              </a:solidFill>
              <a:ln w="9525" cap="flat" cmpd="sng" algn="ctr">
                <a:solidFill>
                  <a:schemeClr val="accent2"/>
                </a:solidFill>
                <a:round/>
              </a:ln>
              <a:effectLst/>
            </c:spPr>
            <c:extLst>
              <c:ext xmlns:c16="http://schemas.microsoft.com/office/drawing/2014/chart" uri="{C3380CC4-5D6E-409C-BE32-E72D297353CC}">
                <c16:uniqueId val="{0000003C-1F42-4166-992A-BC0AE9A037E3}"/>
              </c:ext>
            </c:extLst>
          </c:dPt>
          <c:dPt>
            <c:idx val="22"/>
            <c:invertIfNegative val="0"/>
            <c:bubble3D val="0"/>
            <c:spPr>
              <a:solidFill>
                <a:schemeClr val="accent2">
                  <a:alpha val="85000"/>
                </a:schemeClr>
              </a:solidFill>
              <a:ln w="9525" cap="flat" cmpd="sng" algn="ctr">
                <a:solidFill>
                  <a:schemeClr val="accent2"/>
                </a:solidFill>
                <a:round/>
              </a:ln>
              <a:effectLst/>
            </c:spPr>
            <c:extLst>
              <c:ext xmlns:c16="http://schemas.microsoft.com/office/drawing/2014/chart" uri="{C3380CC4-5D6E-409C-BE32-E72D297353CC}">
                <c16:uniqueId val="{0000003E-1F42-4166-992A-BC0AE9A037E3}"/>
              </c:ext>
            </c:extLst>
          </c:dPt>
          <c:dPt>
            <c:idx val="24"/>
            <c:invertIfNegative val="0"/>
            <c:bubble3D val="0"/>
            <c:spPr>
              <a:solidFill>
                <a:schemeClr val="accent2">
                  <a:lumMod val="60000"/>
                  <a:lumOff val="40000"/>
                </a:schemeClr>
              </a:solidFill>
              <a:ln w="9525" cap="flat" cmpd="sng" algn="ctr">
                <a:solidFill>
                  <a:srgbClr val="C0504D"/>
                </a:solidFill>
                <a:round/>
              </a:ln>
              <a:effectLst/>
            </c:spPr>
            <c:extLst>
              <c:ext xmlns:c16="http://schemas.microsoft.com/office/drawing/2014/chart" uri="{C3380CC4-5D6E-409C-BE32-E72D297353CC}">
                <c16:uniqueId val="{00000064-1F42-4166-992A-BC0AE9A037E3}"/>
              </c:ext>
            </c:extLst>
          </c:dPt>
          <c:dPt>
            <c:idx val="25"/>
            <c:invertIfNegative val="0"/>
            <c:bubble3D val="0"/>
            <c:spPr>
              <a:solidFill>
                <a:schemeClr val="accent2">
                  <a:alpha val="85000"/>
                </a:schemeClr>
              </a:solidFill>
              <a:ln w="9525" cap="flat" cmpd="sng" algn="ctr">
                <a:solidFill>
                  <a:schemeClr val="accent2"/>
                </a:solidFill>
                <a:round/>
              </a:ln>
              <a:effectLst/>
            </c:spPr>
            <c:extLst>
              <c:ext xmlns:c16="http://schemas.microsoft.com/office/drawing/2014/chart" uri="{C3380CC4-5D6E-409C-BE32-E72D297353CC}">
                <c16:uniqueId val="{00000040-1F42-4166-992A-BC0AE9A037E3}"/>
              </c:ext>
            </c:extLst>
          </c:dPt>
          <c:dPt>
            <c:idx val="28"/>
            <c:invertIfNegative val="0"/>
            <c:bubble3D val="0"/>
            <c:spPr>
              <a:solidFill>
                <a:schemeClr val="accent2">
                  <a:alpha val="85000"/>
                </a:schemeClr>
              </a:solidFill>
              <a:ln w="9525" cap="flat" cmpd="sng" algn="ctr">
                <a:solidFill>
                  <a:schemeClr val="accent2"/>
                </a:solidFill>
                <a:round/>
              </a:ln>
              <a:effectLst/>
            </c:spPr>
            <c:extLst>
              <c:ext xmlns:c16="http://schemas.microsoft.com/office/drawing/2014/chart" uri="{C3380CC4-5D6E-409C-BE32-E72D297353CC}">
                <c16:uniqueId val="{00000042-1F42-4166-992A-BC0AE9A037E3}"/>
              </c:ext>
            </c:extLst>
          </c:dPt>
          <c:dPt>
            <c:idx val="31"/>
            <c:invertIfNegative val="0"/>
            <c:bubble3D val="0"/>
            <c:spPr>
              <a:solidFill>
                <a:schemeClr val="accent2">
                  <a:alpha val="85000"/>
                </a:schemeClr>
              </a:solidFill>
              <a:ln w="9525" cap="flat" cmpd="sng" algn="ctr">
                <a:solidFill>
                  <a:schemeClr val="accent2"/>
                </a:solidFill>
                <a:round/>
              </a:ln>
              <a:effectLst/>
            </c:spPr>
            <c:extLst>
              <c:ext xmlns:c16="http://schemas.microsoft.com/office/drawing/2014/chart" uri="{C3380CC4-5D6E-409C-BE32-E72D297353CC}">
                <c16:uniqueId val="{00000044-1F42-4166-992A-BC0AE9A037E3}"/>
              </c:ext>
            </c:extLst>
          </c:dPt>
          <c:dPt>
            <c:idx val="34"/>
            <c:invertIfNegative val="0"/>
            <c:bubble3D val="0"/>
            <c:spPr>
              <a:solidFill>
                <a:schemeClr val="accent2">
                  <a:alpha val="85000"/>
                </a:schemeClr>
              </a:solidFill>
              <a:ln w="9525" cap="flat" cmpd="sng" algn="ctr">
                <a:solidFill>
                  <a:schemeClr val="accent2"/>
                </a:solidFill>
                <a:round/>
              </a:ln>
              <a:effectLst/>
            </c:spPr>
            <c:extLst>
              <c:ext xmlns:c16="http://schemas.microsoft.com/office/drawing/2014/chart" uri="{C3380CC4-5D6E-409C-BE32-E72D297353CC}">
                <c16:uniqueId val="{00000046-1F42-4166-992A-BC0AE9A037E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j-ea"/>
                    <a:ea typeface="+mj-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multiLvlStrRef>
              <c:f>前年比!$O$26:$P$61</c:f>
              <c:multiLvlStrCache>
                <c:ptCount val="35"/>
                <c:lvl>
                  <c:pt idx="0">
                    <c:v>R1</c:v>
                  </c:pt>
                  <c:pt idx="1">
                    <c:v>R2</c:v>
                  </c:pt>
                  <c:pt idx="3">
                    <c:v>R1</c:v>
                  </c:pt>
                  <c:pt idx="4">
                    <c:v>R2</c:v>
                  </c:pt>
                  <c:pt idx="6">
                    <c:v>R1</c:v>
                  </c:pt>
                  <c:pt idx="7">
                    <c:v>R2</c:v>
                  </c:pt>
                  <c:pt idx="9">
                    <c:v>R1</c:v>
                  </c:pt>
                  <c:pt idx="10">
                    <c:v>R2</c:v>
                  </c:pt>
                  <c:pt idx="12">
                    <c:v>R1</c:v>
                  </c:pt>
                  <c:pt idx="13">
                    <c:v>R2</c:v>
                  </c:pt>
                  <c:pt idx="15">
                    <c:v>R1</c:v>
                  </c:pt>
                  <c:pt idx="16">
                    <c:v>R2</c:v>
                  </c:pt>
                  <c:pt idx="18">
                    <c:v>R1</c:v>
                  </c:pt>
                  <c:pt idx="19">
                    <c:v>R2</c:v>
                  </c:pt>
                  <c:pt idx="21">
                    <c:v>R1</c:v>
                  </c:pt>
                  <c:pt idx="22">
                    <c:v>R2</c:v>
                  </c:pt>
                  <c:pt idx="24">
                    <c:v>R1</c:v>
                  </c:pt>
                  <c:pt idx="25">
                    <c:v>R2</c:v>
                  </c:pt>
                  <c:pt idx="27">
                    <c:v>R2</c:v>
                  </c:pt>
                  <c:pt idx="28">
                    <c:v>R3</c:v>
                  </c:pt>
                  <c:pt idx="30">
                    <c:v>R2</c:v>
                  </c:pt>
                  <c:pt idx="31">
                    <c:v>R3</c:v>
                  </c:pt>
                  <c:pt idx="33">
                    <c:v>R2</c:v>
                  </c:pt>
                  <c:pt idx="34">
                    <c:v>R3</c:v>
                  </c:pt>
                </c:lvl>
                <c:lvl>
                  <c:pt idx="0">
                    <c:v>4月</c:v>
                  </c:pt>
                  <c:pt idx="3">
                    <c:v>5月</c:v>
                  </c:pt>
                  <c:pt idx="6">
                    <c:v>6月</c:v>
                  </c:pt>
                  <c:pt idx="9">
                    <c:v>7月</c:v>
                  </c:pt>
                  <c:pt idx="12">
                    <c:v>8月</c:v>
                  </c:pt>
                  <c:pt idx="15">
                    <c:v>9月</c:v>
                  </c:pt>
                  <c:pt idx="18">
                    <c:v>10月</c:v>
                  </c:pt>
                  <c:pt idx="21">
                    <c:v>11月</c:v>
                  </c:pt>
                  <c:pt idx="24">
                    <c:v>12月</c:v>
                  </c:pt>
                  <c:pt idx="27">
                    <c:v>1月</c:v>
                  </c:pt>
                  <c:pt idx="30">
                    <c:v>2月</c:v>
                  </c:pt>
                  <c:pt idx="33">
                    <c:v>3月</c:v>
                  </c:pt>
                </c:lvl>
              </c:multiLvlStrCache>
            </c:multiLvlStrRef>
          </c:cat>
          <c:val>
            <c:numRef>
              <c:f>前年比!$R$26:$R$61</c:f>
              <c:numCache>
                <c:formatCode>#,##0_);[Red]\(#,##0\)</c:formatCode>
                <c:ptCount val="36"/>
                <c:pt idx="0">
                  <c:v>18</c:v>
                </c:pt>
                <c:pt idx="1">
                  <c:v>21</c:v>
                </c:pt>
                <c:pt idx="3">
                  <c:v>18</c:v>
                </c:pt>
                <c:pt idx="4">
                  <c:v>22</c:v>
                </c:pt>
                <c:pt idx="6">
                  <c:v>20</c:v>
                </c:pt>
                <c:pt idx="7">
                  <c:v>15</c:v>
                </c:pt>
                <c:pt idx="9">
                  <c:v>15</c:v>
                </c:pt>
                <c:pt idx="10">
                  <c:v>22</c:v>
                </c:pt>
                <c:pt idx="12">
                  <c:v>18</c:v>
                </c:pt>
                <c:pt idx="13">
                  <c:v>18</c:v>
                </c:pt>
                <c:pt idx="15">
                  <c:v>14</c:v>
                </c:pt>
                <c:pt idx="16">
                  <c:v>22</c:v>
                </c:pt>
                <c:pt idx="18">
                  <c:v>14</c:v>
                </c:pt>
                <c:pt idx="19">
                  <c:v>18</c:v>
                </c:pt>
                <c:pt idx="21">
                  <c:v>30</c:v>
                </c:pt>
                <c:pt idx="22">
                  <c:v>25</c:v>
                </c:pt>
                <c:pt idx="24">
                  <c:v>27</c:v>
                </c:pt>
                <c:pt idx="25">
                  <c:v>23</c:v>
                </c:pt>
                <c:pt idx="27">
                  <c:v>32</c:v>
                </c:pt>
                <c:pt idx="28">
                  <c:v>17</c:v>
                </c:pt>
                <c:pt idx="30">
                  <c:v>9</c:v>
                </c:pt>
                <c:pt idx="31">
                  <c:v>14</c:v>
                </c:pt>
                <c:pt idx="33">
                  <c:v>22</c:v>
                </c:pt>
                <c:pt idx="34">
                  <c:v>12</c:v>
                </c:pt>
              </c:numCache>
            </c:numRef>
          </c:val>
          <c:extLst>
            <c:ext xmlns:c16="http://schemas.microsoft.com/office/drawing/2014/chart" uri="{C3380CC4-5D6E-409C-BE32-E72D297353CC}">
              <c16:uniqueId val="{00000047-1F42-4166-992A-BC0AE9A037E3}"/>
            </c:ext>
          </c:extLst>
        </c:ser>
        <c:ser>
          <c:idx val="0"/>
          <c:order val="5"/>
          <c:tx>
            <c:strRef>
              <c:f>前年比!$Q$25</c:f>
              <c:strCache>
                <c:ptCount val="1"/>
                <c:pt idx="0">
                  <c:v>当院入院</c:v>
                </c:pt>
              </c:strCache>
            </c:strRef>
          </c:tx>
          <c:spPr>
            <a:solidFill>
              <a:schemeClr val="accent1">
                <a:lumMod val="60000"/>
                <a:lumOff val="40000"/>
              </a:schemeClr>
            </a:solidFill>
            <a:ln w="9525" cap="flat" cmpd="sng" algn="ctr">
              <a:solidFill>
                <a:schemeClr val="accent1"/>
              </a:solidFill>
              <a:round/>
            </a:ln>
            <a:effectLst/>
          </c:spPr>
          <c:invertIfNegative val="0"/>
          <c:dPt>
            <c:idx val="1"/>
            <c:invertIfNegative val="0"/>
            <c:bubble3D val="0"/>
            <c:spPr>
              <a:solidFill>
                <a:schemeClr val="accent1"/>
              </a:solidFill>
              <a:ln w="9525" cap="flat" cmpd="sng" algn="ctr">
                <a:solidFill>
                  <a:schemeClr val="accent1"/>
                </a:solidFill>
                <a:round/>
              </a:ln>
              <a:effectLst/>
            </c:spPr>
            <c:extLst>
              <c:ext xmlns:c16="http://schemas.microsoft.com/office/drawing/2014/chart" uri="{C3380CC4-5D6E-409C-BE32-E72D297353CC}">
                <c16:uniqueId val="{00000049-1F42-4166-992A-BC0AE9A037E3}"/>
              </c:ext>
            </c:extLst>
          </c:dPt>
          <c:dPt>
            <c:idx val="4"/>
            <c:invertIfNegative val="0"/>
            <c:bubble3D val="0"/>
            <c:spPr>
              <a:solidFill>
                <a:schemeClr val="accent1"/>
              </a:solidFill>
              <a:ln w="9525" cap="flat" cmpd="sng" algn="ctr">
                <a:solidFill>
                  <a:schemeClr val="accent1"/>
                </a:solidFill>
                <a:round/>
              </a:ln>
              <a:effectLst/>
            </c:spPr>
            <c:extLst>
              <c:ext xmlns:c16="http://schemas.microsoft.com/office/drawing/2014/chart" uri="{C3380CC4-5D6E-409C-BE32-E72D297353CC}">
                <c16:uniqueId val="{0000004B-1F42-4166-992A-BC0AE9A037E3}"/>
              </c:ext>
            </c:extLst>
          </c:dPt>
          <c:dPt>
            <c:idx val="7"/>
            <c:invertIfNegative val="0"/>
            <c:bubble3D val="0"/>
            <c:spPr>
              <a:solidFill>
                <a:schemeClr val="accent1"/>
              </a:solidFill>
              <a:ln w="9525" cap="flat" cmpd="sng" algn="ctr">
                <a:solidFill>
                  <a:schemeClr val="accent1"/>
                </a:solidFill>
                <a:round/>
              </a:ln>
              <a:effectLst/>
            </c:spPr>
            <c:extLst>
              <c:ext xmlns:c16="http://schemas.microsoft.com/office/drawing/2014/chart" uri="{C3380CC4-5D6E-409C-BE32-E72D297353CC}">
                <c16:uniqueId val="{0000004D-1F42-4166-992A-BC0AE9A037E3}"/>
              </c:ext>
            </c:extLst>
          </c:dPt>
          <c:dPt>
            <c:idx val="10"/>
            <c:invertIfNegative val="0"/>
            <c:bubble3D val="0"/>
            <c:spPr>
              <a:solidFill>
                <a:schemeClr val="accent1"/>
              </a:solidFill>
              <a:ln w="9525" cap="flat" cmpd="sng" algn="ctr">
                <a:solidFill>
                  <a:schemeClr val="accent1"/>
                </a:solidFill>
                <a:round/>
              </a:ln>
              <a:effectLst/>
            </c:spPr>
            <c:extLst>
              <c:ext xmlns:c16="http://schemas.microsoft.com/office/drawing/2014/chart" uri="{C3380CC4-5D6E-409C-BE32-E72D297353CC}">
                <c16:uniqueId val="{0000004F-1F42-4166-992A-BC0AE9A037E3}"/>
              </c:ext>
            </c:extLst>
          </c:dPt>
          <c:dPt>
            <c:idx val="13"/>
            <c:invertIfNegative val="0"/>
            <c:bubble3D val="0"/>
            <c:spPr>
              <a:solidFill>
                <a:schemeClr val="accent1"/>
              </a:solidFill>
              <a:ln w="9525" cap="flat" cmpd="sng" algn="ctr">
                <a:solidFill>
                  <a:schemeClr val="accent1"/>
                </a:solidFill>
                <a:round/>
              </a:ln>
              <a:effectLst/>
            </c:spPr>
            <c:extLst>
              <c:ext xmlns:c16="http://schemas.microsoft.com/office/drawing/2014/chart" uri="{C3380CC4-5D6E-409C-BE32-E72D297353CC}">
                <c16:uniqueId val="{00000051-1F42-4166-992A-BC0AE9A037E3}"/>
              </c:ext>
            </c:extLst>
          </c:dPt>
          <c:dPt>
            <c:idx val="16"/>
            <c:invertIfNegative val="0"/>
            <c:bubble3D val="0"/>
            <c:spPr>
              <a:solidFill>
                <a:schemeClr val="accent1"/>
              </a:solidFill>
              <a:ln w="9525" cap="flat" cmpd="sng" algn="ctr">
                <a:solidFill>
                  <a:schemeClr val="accent1"/>
                </a:solidFill>
                <a:round/>
              </a:ln>
              <a:effectLst/>
            </c:spPr>
            <c:extLst>
              <c:ext xmlns:c16="http://schemas.microsoft.com/office/drawing/2014/chart" uri="{C3380CC4-5D6E-409C-BE32-E72D297353CC}">
                <c16:uniqueId val="{00000053-1F42-4166-992A-BC0AE9A037E3}"/>
              </c:ext>
            </c:extLst>
          </c:dPt>
          <c:dPt>
            <c:idx val="19"/>
            <c:invertIfNegative val="0"/>
            <c:bubble3D val="0"/>
            <c:spPr>
              <a:solidFill>
                <a:schemeClr val="accent1"/>
              </a:solidFill>
              <a:ln w="9525" cap="flat" cmpd="sng" algn="ctr">
                <a:solidFill>
                  <a:schemeClr val="accent1"/>
                </a:solidFill>
                <a:round/>
              </a:ln>
              <a:effectLst/>
            </c:spPr>
            <c:extLst>
              <c:ext xmlns:c16="http://schemas.microsoft.com/office/drawing/2014/chart" uri="{C3380CC4-5D6E-409C-BE32-E72D297353CC}">
                <c16:uniqueId val="{00000055-1F42-4166-992A-BC0AE9A037E3}"/>
              </c:ext>
            </c:extLst>
          </c:dPt>
          <c:dPt>
            <c:idx val="22"/>
            <c:invertIfNegative val="0"/>
            <c:bubble3D val="0"/>
            <c:spPr>
              <a:solidFill>
                <a:schemeClr val="accent1"/>
              </a:solidFill>
              <a:ln w="9525" cap="flat" cmpd="sng" algn="ctr">
                <a:solidFill>
                  <a:schemeClr val="accent1"/>
                </a:solidFill>
                <a:round/>
              </a:ln>
              <a:effectLst/>
            </c:spPr>
            <c:extLst>
              <c:ext xmlns:c16="http://schemas.microsoft.com/office/drawing/2014/chart" uri="{C3380CC4-5D6E-409C-BE32-E72D297353CC}">
                <c16:uniqueId val="{00000057-1F42-4166-992A-BC0AE9A037E3}"/>
              </c:ext>
            </c:extLst>
          </c:dPt>
          <c:dPt>
            <c:idx val="25"/>
            <c:invertIfNegative val="0"/>
            <c:bubble3D val="0"/>
            <c:spPr>
              <a:solidFill>
                <a:schemeClr val="accent1"/>
              </a:solidFill>
              <a:ln w="9525" cap="flat" cmpd="sng" algn="ctr">
                <a:solidFill>
                  <a:schemeClr val="accent1"/>
                </a:solidFill>
                <a:round/>
              </a:ln>
              <a:effectLst/>
            </c:spPr>
            <c:extLst>
              <c:ext xmlns:c16="http://schemas.microsoft.com/office/drawing/2014/chart" uri="{C3380CC4-5D6E-409C-BE32-E72D297353CC}">
                <c16:uniqueId val="{00000059-1F42-4166-992A-BC0AE9A037E3}"/>
              </c:ext>
            </c:extLst>
          </c:dPt>
          <c:dPt>
            <c:idx val="28"/>
            <c:invertIfNegative val="0"/>
            <c:bubble3D val="0"/>
            <c:spPr>
              <a:solidFill>
                <a:schemeClr val="accent1"/>
              </a:solidFill>
              <a:ln w="9525" cap="flat" cmpd="sng" algn="ctr">
                <a:solidFill>
                  <a:schemeClr val="accent1"/>
                </a:solidFill>
                <a:round/>
              </a:ln>
              <a:effectLst/>
            </c:spPr>
            <c:extLst>
              <c:ext xmlns:c16="http://schemas.microsoft.com/office/drawing/2014/chart" uri="{C3380CC4-5D6E-409C-BE32-E72D297353CC}">
                <c16:uniqueId val="{0000005B-1F42-4166-992A-BC0AE9A037E3}"/>
              </c:ext>
            </c:extLst>
          </c:dPt>
          <c:dPt>
            <c:idx val="31"/>
            <c:invertIfNegative val="0"/>
            <c:bubble3D val="0"/>
            <c:spPr>
              <a:solidFill>
                <a:schemeClr val="accent1"/>
              </a:solidFill>
              <a:ln w="9525" cap="flat" cmpd="sng" algn="ctr">
                <a:solidFill>
                  <a:schemeClr val="accent1"/>
                </a:solidFill>
                <a:round/>
              </a:ln>
              <a:effectLst/>
            </c:spPr>
            <c:extLst>
              <c:ext xmlns:c16="http://schemas.microsoft.com/office/drawing/2014/chart" uri="{C3380CC4-5D6E-409C-BE32-E72D297353CC}">
                <c16:uniqueId val="{0000005D-1F42-4166-992A-BC0AE9A037E3}"/>
              </c:ext>
            </c:extLst>
          </c:dPt>
          <c:dPt>
            <c:idx val="34"/>
            <c:invertIfNegative val="0"/>
            <c:bubble3D val="0"/>
            <c:spPr>
              <a:solidFill>
                <a:schemeClr val="accent1"/>
              </a:solidFill>
              <a:ln w="9525" cap="flat" cmpd="sng" algn="ctr">
                <a:solidFill>
                  <a:schemeClr val="accent1"/>
                </a:solidFill>
                <a:round/>
              </a:ln>
              <a:effectLst/>
            </c:spPr>
            <c:extLst>
              <c:ext xmlns:c16="http://schemas.microsoft.com/office/drawing/2014/chart" uri="{C3380CC4-5D6E-409C-BE32-E72D297353CC}">
                <c16:uniqueId val="{0000005F-1F42-4166-992A-BC0AE9A037E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j-ea"/>
                    <a:ea typeface="+mj-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multiLvlStrRef>
              <c:f>前年比!$O$26:$P$61</c:f>
              <c:multiLvlStrCache>
                <c:ptCount val="35"/>
                <c:lvl>
                  <c:pt idx="0">
                    <c:v>R1</c:v>
                  </c:pt>
                  <c:pt idx="1">
                    <c:v>R2</c:v>
                  </c:pt>
                  <c:pt idx="3">
                    <c:v>R1</c:v>
                  </c:pt>
                  <c:pt idx="4">
                    <c:v>R2</c:v>
                  </c:pt>
                  <c:pt idx="6">
                    <c:v>R1</c:v>
                  </c:pt>
                  <c:pt idx="7">
                    <c:v>R2</c:v>
                  </c:pt>
                  <c:pt idx="9">
                    <c:v>R1</c:v>
                  </c:pt>
                  <c:pt idx="10">
                    <c:v>R2</c:v>
                  </c:pt>
                  <c:pt idx="12">
                    <c:v>R1</c:v>
                  </c:pt>
                  <c:pt idx="13">
                    <c:v>R2</c:v>
                  </c:pt>
                  <c:pt idx="15">
                    <c:v>R1</c:v>
                  </c:pt>
                  <c:pt idx="16">
                    <c:v>R2</c:v>
                  </c:pt>
                  <c:pt idx="18">
                    <c:v>R1</c:v>
                  </c:pt>
                  <c:pt idx="19">
                    <c:v>R2</c:v>
                  </c:pt>
                  <c:pt idx="21">
                    <c:v>R1</c:v>
                  </c:pt>
                  <c:pt idx="22">
                    <c:v>R2</c:v>
                  </c:pt>
                  <c:pt idx="24">
                    <c:v>R1</c:v>
                  </c:pt>
                  <c:pt idx="25">
                    <c:v>R2</c:v>
                  </c:pt>
                  <c:pt idx="27">
                    <c:v>R2</c:v>
                  </c:pt>
                  <c:pt idx="28">
                    <c:v>R3</c:v>
                  </c:pt>
                  <c:pt idx="30">
                    <c:v>R2</c:v>
                  </c:pt>
                  <c:pt idx="31">
                    <c:v>R3</c:v>
                  </c:pt>
                  <c:pt idx="33">
                    <c:v>R2</c:v>
                  </c:pt>
                  <c:pt idx="34">
                    <c:v>R3</c:v>
                  </c:pt>
                </c:lvl>
                <c:lvl>
                  <c:pt idx="0">
                    <c:v>4月</c:v>
                  </c:pt>
                  <c:pt idx="3">
                    <c:v>5月</c:v>
                  </c:pt>
                  <c:pt idx="6">
                    <c:v>6月</c:v>
                  </c:pt>
                  <c:pt idx="9">
                    <c:v>7月</c:v>
                  </c:pt>
                  <c:pt idx="12">
                    <c:v>8月</c:v>
                  </c:pt>
                  <c:pt idx="15">
                    <c:v>9月</c:v>
                  </c:pt>
                  <c:pt idx="18">
                    <c:v>10月</c:v>
                  </c:pt>
                  <c:pt idx="21">
                    <c:v>11月</c:v>
                  </c:pt>
                  <c:pt idx="24">
                    <c:v>12月</c:v>
                  </c:pt>
                  <c:pt idx="27">
                    <c:v>1月</c:v>
                  </c:pt>
                  <c:pt idx="30">
                    <c:v>2月</c:v>
                  </c:pt>
                  <c:pt idx="33">
                    <c:v>3月</c:v>
                  </c:pt>
                </c:lvl>
              </c:multiLvlStrCache>
            </c:multiLvlStrRef>
          </c:cat>
          <c:val>
            <c:numRef>
              <c:f>前年比!$Q$26:$Q$61</c:f>
              <c:numCache>
                <c:formatCode>#,##0_);[Red]\(#,##0\)</c:formatCode>
                <c:ptCount val="36"/>
                <c:pt idx="0">
                  <c:v>44</c:v>
                </c:pt>
                <c:pt idx="1">
                  <c:v>61</c:v>
                </c:pt>
                <c:pt idx="3">
                  <c:v>40</c:v>
                </c:pt>
                <c:pt idx="4">
                  <c:v>38</c:v>
                </c:pt>
                <c:pt idx="6">
                  <c:v>44</c:v>
                </c:pt>
                <c:pt idx="7">
                  <c:v>90</c:v>
                </c:pt>
                <c:pt idx="9">
                  <c:v>46</c:v>
                </c:pt>
                <c:pt idx="10">
                  <c:v>76</c:v>
                </c:pt>
                <c:pt idx="12">
                  <c:v>39</c:v>
                </c:pt>
                <c:pt idx="13">
                  <c:v>56</c:v>
                </c:pt>
                <c:pt idx="15">
                  <c:v>23</c:v>
                </c:pt>
                <c:pt idx="16">
                  <c:v>46</c:v>
                </c:pt>
                <c:pt idx="18">
                  <c:v>22</c:v>
                </c:pt>
                <c:pt idx="19">
                  <c:v>48</c:v>
                </c:pt>
                <c:pt idx="21">
                  <c:v>20</c:v>
                </c:pt>
                <c:pt idx="22">
                  <c:v>43</c:v>
                </c:pt>
                <c:pt idx="24">
                  <c:v>42</c:v>
                </c:pt>
                <c:pt idx="25">
                  <c:v>35</c:v>
                </c:pt>
                <c:pt idx="27">
                  <c:v>23</c:v>
                </c:pt>
                <c:pt idx="28">
                  <c:v>56</c:v>
                </c:pt>
                <c:pt idx="30">
                  <c:v>32</c:v>
                </c:pt>
                <c:pt idx="31">
                  <c:v>27</c:v>
                </c:pt>
                <c:pt idx="33">
                  <c:v>38</c:v>
                </c:pt>
                <c:pt idx="34">
                  <c:v>35</c:v>
                </c:pt>
              </c:numCache>
            </c:numRef>
          </c:val>
          <c:extLst>
            <c:ext xmlns:c16="http://schemas.microsoft.com/office/drawing/2014/chart" uri="{C3380CC4-5D6E-409C-BE32-E72D297353CC}">
              <c16:uniqueId val="{00000060-1F42-4166-992A-BC0AE9A037E3}"/>
            </c:ext>
          </c:extLst>
        </c:ser>
        <c:dLbls>
          <c:dLblPos val="ctr"/>
          <c:showLegendKey val="0"/>
          <c:showVal val="1"/>
          <c:showCatName val="0"/>
          <c:showSerName val="0"/>
          <c:showPercent val="0"/>
          <c:showBubbleSize val="0"/>
        </c:dLbls>
        <c:gapWidth val="50"/>
        <c:overlap val="100"/>
        <c:axId val="793236952"/>
        <c:axId val="793241544"/>
      </c:barChart>
      <c:catAx>
        <c:axId val="79323695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j-ea"/>
                <a:ea typeface="+mj-ea"/>
                <a:cs typeface="+mn-cs"/>
              </a:defRPr>
            </a:pPr>
            <a:endParaRPr lang="ja-JP"/>
          </a:p>
        </c:txPr>
        <c:crossAx val="793241544"/>
        <c:crosses val="autoZero"/>
        <c:auto val="1"/>
        <c:lblAlgn val="ctr"/>
        <c:lblOffset val="100"/>
        <c:noMultiLvlLbl val="0"/>
      </c:catAx>
      <c:valAx>
        <c:axId val="793241544"/>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j-ea"/>
                <a:ea typeface="+mj-ea"/>
                <a:cs typeface="+mn-cs"/>
              </a:defRPr>
            </a:pPr>
            <a:endParaRPr lang="ja-JP"/>
          </a:p>
        </c:txPr>
        <c:crossAx val="793236952"/>
        <c:crosses val="autoZero"/>
        <c:crossBetween val="between"/>
      </c:valAx>
      <c:spPr>
        <a:noFill/>
        <a:ln>
          <a:noFill/>
        </a:ln>
        <a:effectLst/>
      </c:spPr>
    </c:plotArea>
    <c:plotVisOnly val="1"/>
    <c:dispBlanksAs val="gap"/>
    <c:showDLblsOverMax val="0"/>
  </c:chart>
  <c:spPr>
    <a:solidFill>
      <a:srgbClr val="4BACC6">
        <a:lumMod val="20000"/>
        <a:lumOff val="80000"/>
      </a:srgbClr>
    </a:solidFill>
    <a:ln w="9525" cap="flat" cmpd="sng" algn="ctr">
      <a:solidFill>
        <a:schemeClr val="dk1">
          <a:lumMod val="25000"/>
          <a:lumOff val="75000"/>
        </a:schemeClr>
      </a:solidFill>
      <a:round/>
    </a:ln>
    <a:effectLst/>
  </c:spPr>
  <c:txPr>
    <a:bodyPr/>
    <a:lstStyle/>
    <a:p>
      <a:pPr>
        <a:defRPr/>
      </a:pPr>
      <a:endParaRPr lang="ja-JP"/>
    </a:p>
  </c:txPr>
  <c:externalData r:id="rId4">
    <c:autoUpdate val="0"/>
  </c:externalData>
  <c:userShapes r:id="rId5"/>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Sheet3!$C$5:$C$15</c:f>
              <c:strCache>
                <c:ptCount val="11"/>
                <c:pt idx="0">
                  <c:v>転院支援</c:v>
                </c:pt>
                <c:pt idx="1">
                  <c:v>在宅支援</c:v>
                </c:pt>
                <c:pt idx="2">
                  <c:v>看護・日常生活</c:v>
                </c:pt>
                <c:pt idx="3">
                  <c:v>福祉制度</c:v>
                </c:pt>
                <c:pt idx="4">
                  <c:v>病気・病状</c:v>
                </c:pt>
                <c:pt idx="5">
                  <c:v>医療費・公費助成</c:v>
                </c:pt>
                <c:pt idx="6">
                  <c:v>治療・服薬</c:v>
                </c:pt>
                <c:pt idx="7">
                  <c:v>経済的悩み</c:v>
                </c:pt>
                <c:pt idx="8">
                  <c:v>精神的悩み</c:v>
                </c:pt>
                <c:pt idx="9">
                  <c:v>就労相談</c:v>
                </c:pt>
                <c:pt idx="10">
                  <c:v>その他</c:v>
                </c:pt>
              </c:strCache>
            </c:strRef>
          </c:cat>
          <c:val>
            <c:numRef>
              <c:f>Sheet3!$D$5:$D$15</c:f>
              <c:numCache>
                <c:formatCode>General</c:formatCode>
                <c:ptCount val="11"/>
                <c:pt idx="0">
                  <c:v>880</c:v>
                </c:pt>
                <c:pt idx="1">
                  <c:v>315</c:v>
                </c:pt>
                <c:pt idx="2">
                  <c:v>278</c:v>
                </c:pt>
                <c:pt idx="3">
                  <c:v>251</c:v>
                </c:pt>
                <c:pt idx="4">
                  <c:v>218</c:v>
                </c:pt>
                <c:pt idx="5">
                  <c:v>191</c:v>
                </c:pt>
                <c:pt idx="6">
                  <c:v>113</c:v>
                </c:pt>
                <c:pt idx="7">
                  <c:v>84</c:v>
                </c:pt>
                <c:pt idx="8">
                  <c:v>28</c:v>
                </c:pt>
                <c:pt idx="9">
                  <c:v>25</c:v>
                </c:pt>
                <c:pt idx="10">
                  <c:v>41</c:v>
                </c:pt>
              </c:numCache>
            </c:numRef>
          </c:val>
          <c:extLst>
            <c:ext xmlns:c16="http://schemas.microsoft.com/office/drawing/2014/chart" uri="{C3380CC4-5D6E-409C-BE32-E72D297353CC}">
              <c16:uniqueId val="{00000000-666D-4A1B-BD95-AAD13747F85D}"/>
            </c:ext>
          </c:extLst>
        </c:ser>
        <c:dLbls>
          <c:dLblPos val="inEnd"/>
          <c:showLegendKey val="0"/>
          <c:showVal val="1"/>
          <c:showCatName val="0"/>
          <c:showSerName val="0"/>
          <c:showPercent val="0"/>
          <c:showBubbleSize val="0"/>
        </c:dLbls>
        <c:gapWidth val="65"/>
        <c:axId val="422437648"/>
        <c:axId val="422440928"/>
      </c:barChart>
      <c:catAx>
        <c:axId val="42243764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0" spcFirstLastPara="1" vertOverflow="ellipsis" vert="eaVert" wrap="square" anchor="ctr" anchorCtr="1"/>
          <a:lstStyle/>
          <a:p>
            <a:pPr>
              <a:defRPr sz="900" b="0" i="0" u="none" strike="noStrike" kern="1200" cap="all" baseline="0">
                <a:solidFill>
                  <a:schemeClr val="dk1">
                    <a:lumMod val="75000"/>
                    <a:lumOff val="25000"/>
                  </a:schemeClr>
                </a:solidFill>
                <a:latin typeface="ＭＳ ゴシック" panose="020B0609070205080204" pitchFamily="49" charset="-128"/>
                <a:ea typeface="ＭＳ ゴシック" panose="020B0609070205080204" pitchFamily="49" charset="-128"/>
                <a:cs typeface="+mn-cs"/>
              </a:defRPr>
            </a:pPr>
            <a:endParaRPr lang="ja-JP"/>
          </a:p>
        </c:txPr>
        <c:crossAx val="422440928"/>
        <c:crosses val="autoZero"/>
        <c:auto val="1"/>
        <c:lblAlgn val="ctr"/>
        <c:lblOffset val="100"/>
        <c:noMultiLvlLbl val="0"/>
      </c:catAx>
      <c:valAx>
        <c:axId val="422440928"/>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4224376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5">
        <a:lumMod val="20000"/>
        <a:lumOff val="80000"/>
      </a:schemeClr>
    </a:solidFill>
    <a:ln w="9525" cap="flat" cmpd="sng" algn="ctr">
      <a:solidFill>
        <a:schemeClr val="dk1">
          <a:lumMod val="25000"/>
          <a:lumOff val="75000"/>
        </a:schemeClr>
      </a:solidFill>
      <a:round/>
    </a:ln>
    <a:effectLst/>
  </c:spPr>
  <c:txPr>
    <a:bodyPr/>
    <a:lstStyle/>
    <a:p>
      <a:pPr>
        <a:defRPr/>
      </a:pPr>
      <a:endParaRPr lang="ja-JP"/>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bar"/>
        <c:grouping val="clustered"/>
        <c:varyColors val="0"/>
        <c:ser>
          <c:idx val="0"/>
          <c:order val="0"/>
          <c:spPr>
            <a:solidFill>
              <a:schemeClr val="accent1"/>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Sheet1!$B$2:$B$30</c:f>
              <c:strCache>
                <c:ptCount val="29"/>
                <c:pt idx="0">
                  <c:v>原発性胆汁性胆管炎</c:v>
                </c:pt>
                <c:pt idx="1">
                  <c:v>多発性嚢胞腎</c:v>
                </c:pt>
                <c:pt idx="2">
                  <c:v>もやもや病</c:v>
                </c:pt>
                <c:pt idx="3">
                  <c:v>再生不良貧血</c:v>
                </c:pt>
                <c:pt idx="4">
                  <c:v>色素性乾皮症</c:v>
                </c:pt>
                <c:pt idx="5">
                  <c:v>ウエスト症候群</c:v>
                </c:pt>
                <c:pt idx="6">
                  <c:v>ゴーリン症候群</c:v>
                </c:pt>
                <c:pt idx="7">
                  <c:v>スティッフパーソン症候群</c:v>
                </c:pt>
                <c:pt idx="8">
                  <c:v>後縦靱帯骨化症</c:v>
                </c:pt>
                <c:pt idx="9">
                  <c:v>下垂体前葉機能低下症</c:v>
                </c:pt>
                <c:pt idx="10">
                  <c:v>クローン病</c:v>
                </c:pt>
                <c:pt idx="11">
                  <c:v>サルコイドーシス</c:v>
                </c:pt>
                <c:pt idx="12">
                  <c:v>悪性関節リウマチ</c:v>
                </c:pt>
                <c:pt idx="13">
                  <c:v>急性リンパ性白血病</c:v>
                </c:pt>
                <c:pt idx="14">
                  <c:v>ギランバレー症候群</c:v>
                </c:pt>
                <c:pt idx="15">
                  <c:v>脊髄性筋萎縮症</c:v>
                </c:pt>
                <c:pt idx="16">
                  <c:v>シェーグレン症候群</c:v>
                </c:pt>
                <c:pt idx="17">
                  <c:v>球脊髄性筋萎縮症</c:v>
                </c:pt>
                <c:pt idx="18">
                  <c:v>潰瘍性大腸炎</c:v>
                </c:pt>
                <c:pt idx="19">
                  <c:v>進行性核上性麻痺</c:v>
                </c:pt>
                <c:pt idx="20">
                  <c:v>多系統萎縮症</c:v>
                </c:pt>
                <c:pt idx="21">
                  <c:v>全身性強皮症</c:v>
                </c:pt>
                <c:pt idx="22">
                  <c:v>パーキンソン病</c:v>
                </c:pt>
                <c:pt idx="23">
                  <c:v>プリオン病</c:v>
                </c:pt>
                <c:pt idx="24">
                  <c:v>重症筋無力症</c:v>
                </c:pt>
                <c:pt idx="25">
                  <c:v>特発性間質性肺炎</c:v>
                </c:pt>
                <c:pt idx="26">
                  <c:v>脊髄小脳変性症</c:v>
                </c:pt>
                <c:pt idx="27">
                  <c:v>全身性エリテマトーデス</c:v>
                </c:pt>
                <c:pt idx="28">
                  <c:v>筋萎縮性側索硬化症（ALS）</c:v>
                </c:pt>
              </c:strCache>
            </c:strRef>
          </c:cat>
          <c:val>
            <c:numRef>
              <c:f>Sheet1!$C$2:$C$30</c:f>
              <c:numCache>
                <c:formatCode>General</c:formatCode>
                <c:ptCount val="29"/>
                <c:pt idx="0">
                  <c:v>6</c:v>
                </c:pt>
                <c:pt idx="1">
                  <c:v>6</c:v>
                </c:pt>
                <c:pt idx="2">
                  <c:v>6</c:v>
                </c:pt>
                <c:pt idx="3">
                  <c:v>7</c:v>
                </c:pt>
                <c:pt idx="4">
                  <c:v>8</c:v>
                </c:pt>
                <c:pt idx="5">
                  <c:v>9</c:v>
                </c:pt>
                <c:pt idx="6">
                  <c:v>9</c:v>
                </c:pt>
                <c:pt idx="7">
                  <c:v>10</c:v>
                </c:pt>
                <c:pt idx="8">
                  <c:v>11</c:v>
                </c:pt>
                <c:pt idx="9">
                  <c:v>12</c:v>
                </c:pt>
                <c:pt idx="10">
                  <c:v>12</c:v>
                </c:pt>
                <c:pt idx="11">
                  <c:v>12</c:v>
                </c:pt>
                <c:pt idx="12">
                  <c:v>13</c:v>
                </c:pt>
                <c:pt idx="13">
                  <c:v>13</c:v>
                </c:pt>
                <c:pt idx="14">
                  <c:v>13</c:v>
                </c:pt>
                <c:pt idx="15">
                  <c:v>13</c:v>
                </c:pt>
                <c:pt idx="16">
                  <c:v>15</c:v>
                </c:pt>
                <c:pt idx="17">
                  <c:v>16</c:v>
                </c:pt>
                <c:pt idx="18">
                  <c:v>23</c:v>
                </c:pt>
                <c:pt idx="19">
                  <c:v>37</c:v>
                </c:pt>
                <c:pt idx="20">
                  <c:v>37</c:v>
                </c:pt>
                <c:pt idx="21">
                  <c:v>38</c:v>
                </c:pt>
                <c:pt idx="22">
                  <c:v>41</c:v>
                </c:pt>
                <c:pt idx="23">
                  <c:v>44</c:v>
                </c:pt>
                <c:pt idx="24">
                  <c:v>47</c:v>
                </c:pt>
                <c:pt idx="25">
                  <c:v>51</c:v>
                </c:pt>
                <c:pt idx="26">
                  <c:v>52</c:v>
                </c:pt>
                <c:pt idx="27">
                  <c:v>67</c:v>
                </c:pt>
                <c:pt idx="28">
                  <c:v>143</c:v>
                </c:pt>
              </c:numCache>
            </c:numRef>
          </c:val>
          <c:extLst>
            <c:ext xmlns:c16="http://schemas.microsoft.com/office/drawing/2014/chart" uri="{C3380CC4-5D6E-409C-BE32-E72D297353CC}">
              <c16:uniqueId val="{00000000-9F80-438E-B951-F6CC029484BA}"/>
            </c:ext>
          </c:extLst>
        </c:ser>
        <c:dLbls>
          <c:dLblPos val="inEnd"/>
          <c:showLegendKey val="0"/>
          <c:showVal val="1"/>
          <c:showCatName val="0"/>
          <c:showSerName val="0"/>
          <c:showPercent val="0"/>
          <c:showBubbleSize val="0"/>
        </c:dLbls>
        <c:gapWidth val="65"/>
        <c:axId val="545949880"/>
        <c:axId val="545952176"/>
      </c:barChart>
      <c:catAx>
        <c:axId val="545949880"/>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600" b="0" i="0" u="none" strike="noStrike" kern="1200" cap="all" baseline="0">
                <a:solidFill>
                  <a:schemeClr val="dk1">
                    <a:lumMod val="75000"/>
                    <a:lumOff val="25000"/>
                  </a:schemeClr>
                </a:solidFill>
                <a:latin typeface="+mn-lt"/>
                <a:ea typeface="+mn-ea"/>
                <a:cs typeface="+mn-cs"/>
              </a:defRPr>
            </a:pPr>
            <a:endParaRPr lang="ja-JP"/>
          </a:p>
        </c:txPr>
        <c:crossAx val="545952176"/>
        <c:crosses val="autoZero"/>
        <c:auto val="1"/>
        <c:lblAlgn val="ctr"/>
        <c:lblOffset val="100"/>
        <c:noMultiLvlLbl val="0"/>
      </c:catAx>
      <c:valAx>
        <c:axId val="545952176"/>
        <c:scaling>
          <c:orientation val="minMax"/>
          <c:max val="150"/>
          <c:min val="0"/>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ja-JP"/>
          </a:p>
        </c:txPr>
        <c:crossAx val="545949880"/>
        <c:crosses val="autoZero"/>
        <c:crossBetween val="between"/>
        <c:majorUnit val="20"/>
      </c:valAx>
      <c:spPr>
        <a:solidFill>
          <a:schemeClr val="accent5">
            <a:lumMod val="20000"/>
            <a:lumOff val="80000"/>
          </a:schemeClr>
        </a:solidFill>
        <a:ln>
          <a:noFill/>
        </a:ln>
        <a:effectLst/>
      </c:spPr>
    </c:plotArea>
    <c:plotVisOnly val="1"/>
    <c:dispBlanksAs val="gap"/>
    <c:showDLblsOverMax val="0"/>
  </c:chart>
  <c:spPr>
    <a:solidFill>
      <a:schemeClr val="accent5">
        <a:lumMod val="20000"/>
        <a:lumOff val="80000"/>
      </a:schemeClr>
    </a:solidFill>
    <a:ln w="9525" cap="flat" cmpd="sng" algn="ctr">
      <a:solidFill>
        <a:schemeClr val="dk1">
          <a:lumMod val="25000"/>
          <a:lumOff val="75000"/>
        </a:schemeClr>
      </a:solidFill>
      <a:round/>
    </a:ln>
    <a:effectLst/>
  </c:spPr>
  <c:txPr>
    <a:bodyPr/>
    <a:lstStyle/>
    <a:p>
      <a:pPr>
        <a:defRPr/>
      </a:pPr>
      <a:endParaRPr lang="ja-JP"/>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03480194651703"/>
          <c:y val="0.11444925910737137"/>
          <c:w val="0.69531231489076506"/>
          <c:h val="0.76121961944948147"/>
        </c:manualLayout>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5E4B-4AAF-94BC-886BA897506C}"/>
              </c:ext>
            </c:extLst>
          </c:dPt>
          <c:dPt>
            <c:idx val="1"/>
            <c:bubble3D val="0"/>
            <c:spPr>
              <a:solidFill>
                <a:srgbClr val="FF702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5E4B-4AAF-94BC-886BA897506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Calibri" panose="020F0502020204030204" pitchFamily="34" charset="0"/>
                    <a:ea typeface="+mn-ea"/>
                    <a:cs typeface="Calibri" panose="020F0502020204030204" pitchFamily="34" charset="0"/>
                  </a:defRPr>
                </a:pPr>
                <a:endParaRPr lang="ja-JP"/>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Sheet2!$E$2:$F$2</c:f>
              <c:strCache>
                <c:ptCount val="2"/>
                <c:pt idx="0">
                  <c:v>男性</c:v>
                </c:pt>
                <c:pt idx="1">
                  <c:v>女性</c:v>
                </c:pt>
              </c:strCache>
            </c:strRef>
          </c:cat>
          <c:val>
            <c:numRef>
              <c:f>Sheet2!$E$3:$F$3</c:f>
              <c:numCache>
                <c:formatCode>General</c:formatCode>
                <c:ptCount val="2"/>
                <c:pt idx="0">
                  <c:v>4</c:v>
                </c:pt>
                <c:pt idx="1">
                  <c:v>1</c:v>
                </c:pt>
              </c:numCache>
            </c:numRef>
          </c:val>
          <c:extLst>
            <c:ext xmlns:c16="http://schemas.microsoft.com/office/drawing/2014/chart" uri="{C3380CC4-5D6E-409C-BE32-E72D297353CC}">
              <c16:uniqueId val="{00000004-5E4B-4AAF-94BC-886BA897506C}"/>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5">
        <a:lumMod val="20000"/>
        <a:lumOff val="80000"/>
      </a:schemeClr>
    </a:solidFill>
    <a:ln w="9525" cap="flat" cmpd="sng" algn="ctr">
      <a:solidFill>
        <a:schemeClr val="dk1">
          <a:lumMod val="25000"/>
          <a:lumOff val="75000"/>
        </a:schemeClr>
      </a:solidFill>
      <a:round/>
    </a:ln>
    <a:effectLst/>
  </c:spPr>
  <c:txPr>
    <a:bodyPr/>
    <a:lstStyle/>
    <a:p>
      <a:pPr>
        <a:defRPr/>
      </a:pPr>
      <a:endParaRPr lang="ja-JP"/>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914456826743962"/>
          <c:y val="0.13334337989337469"/>
          <c:w val="0.68924439891188205"/>
          <c:h val="0.75457653749425613"/>
        </c:manualLayout>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ED84-40E3-8250-124624D2FB08}"/>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ED84-40E3-8250-124624D2FB08}"/>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ED84-40E3-8250-124624D2FB08}"/>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ED84-40E3-8250-124624D2FB08}"/>
              </c:ext>
            </c:extLst>
          </c:dPt>
          <c:dLbls>
            <c:dLbl>
              <c:idx val="0"/>
              <c:layout>
                <c:manualLayout>
                  <c:x val="-0.13852517372766138"/>
                  <c:y val="0.19964264715328248"/>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D84-40E3-8250-124624D2FB08}"/>
                </c:ext>
              </c:extLst>
            </c:dLbl>
            <c:dLbl>
              <c:idx val="1"/>
              <c:layout>
                <c:manualLayout>
                  <c:x val="-0.1675875351601771"/>
                  <c:y val="-3.583286806231502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D84-40E3-8250-124624D2FB08}"/>
                </c:ext>
              </c:extLst>
            </c:dLbl>
            <c:dLbl>
              <c:idx val="2"/>
              <c:layout>
                <c:manualLayout>
                  <c:x val="0.16001392303517653"/>
                  <c:y val="-0.16860495278940277"/>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D84-40E3-8250-124624D2FB08}"/>
                </c:ext>
              </c:extLst>
            </c:dLbl>
            <c:dLbl>
              <c:idx val="3"/>
              <c:layout>
                <c:manualLayout>
                  <c:x val="0.16717853189830537"/>
                  <c:y val="0.19964264715328248"/>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ED84-40E3-8250-124624D2FB0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ja-JP"/>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Sheet2!$J$2:$M$2</c:f>
              <c:strCache>
                <c:ptCount val="4"/>
                <c:pt idx="0">
                  <c:v>20代</c:v>
                </c:pt>
                <c:pt idx="1">
                  <c:v>30代</c:v>
                </c:pt>
                <c:pt idx="2">
                  <c:v>40代</c:v>
                </c:pt>
                <c:pt idx="3">
                  <c:v>50代</c:v>
                </c:pt>
              </c:strCache>
            </c:strRef>
          </c:cat>
          <c:val>
            <c:numRef>
              <c:f>Sheet2!$J$3:$M$3</c:f>
              <c:numCache>
                <c:formatCode>General</c:formatCode>
                <c:ptCount val="4"/>
                <c:pt idx="0">
                  <c:v>1</c:v>
                </c:pt>
                <c:pt idx="1">
                  <c:v>1</c:v>
                </c:pt>
                <c:pt idx="2">
                  <c:v>2</c:v>
                </c:pt>
                <c:pt idx="3">
                  <c:v>1</c:v>
                </c:pt>
              </c:numCache>
            </c:numRef>
          </c:val>
          <c:extLst>
            <c:ext xmlns:c16="http://schemas.microsoft.com/office/drawing/2014/chart" uri="{C3380CC4-5D6E-409C-BE32-E72D297353CC}">
              <c16:uniqueId val="{00000008-ED84-40E3-8250-124624D2FB08}"/>
            </c:ext>
          </c:extLst>
        </c:ser>
        <c:dLbls>
          <c:dLblPos val="ctr"/>
          <c:showLegendKey val="0"/>
          <c:showVal val="0"/>
          <c:showCatName val="0"/>
          <c:showSerName val="0"/>
          <c:showPercent val="1"/>
          <c:showBubbleSize val="0"/>
          <c:showLeaderLines val="1"/>
        </c:dLbls>
        <c:firstSliceAng val="0"/>
      </c:pieChart>
      <c:spPr>
        <a:solidFill>
          <a:schemeClr val="accent5">
            <a:lumMod val="20000"/>
            <a:lumOff val="80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5">
        <a:lumMod val="20000"/>
        <a:lumOff val="80000"/>
      </a:schemeClr>
    </a:solidFill>
    <a:ln w="9525" cap="flat" cmpd="sng" algn="ctr">
      <a:solidFill>
        <a:schemeClr val="dk1">
          <a:lumMod val="25000"/>
          <a:lumOff val="75000"/>
        </a:schemeClr>
      </a:solidFill>
      <a:round/>
    </a:ln>
    <a:effectLst/>
  </c:spPr>
  <c:txPr>
    <a:bodyPr/>
    <a:lstStyle/>
    <a:p>
      <a:pPr>
        <a:defRPr/>
      </a:pPr>
      <a:endParaRPr lang="ja-JP"/>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'令和２年 '!$X$9</c:f>
              <c:strCache>
                <c:ptCount val="1"/>
                <c:pt idx="0">
                  <c:v>電話</c:v>
                </c:pt>
              </c:strCache>
            </c:strRef>
          </c:tx>
          <c:invertIfNegative val="0"/>
          <c:cat>
            <c:strRef>
              <c:f>'令和２年 '!$Y$7:$AJ$7</c:f>
              <c:strCache>
                <c:ptCount val="12"/>
                <c:pt idx="0">
                  <c:v>Ｈ２１年度</c:v>
                </c:pt>
                <c:pt idx="1">
                  <c:v>Ｈ２２年度</c:v>
                </c:pt>
                <c:pt idx="2">
                  <c:v>Ｈ２３年度</c:v>
                </c:pt>
                <c:pt idx="3">
                  <c:v>Ｈ２４年度</c:v>
                </c:pt>
                <c:pt idx="4">
                  <c:v>Ｈ２５年度</c:v>
                </c:pt>
                <c:pt idx="5">
                  <c:v>Ｈ２６年度</c:v>
                </c:pt>
                <c:pt idx="6">
                  <c:v>Ｈ２７年度</c:v>
                </c:pt>
                <c:pt idx="7">
                  <c:v>Ｈ２８年度</c:v>
                </c:pt>
                <c:pt idx="8">
                  <c:v>Ｈ２9年度</c:v>
                </c:pt>
                <c:pt idx="9">
                  <c:v>Ｈ３０年度</c:v>
                </c:pt>
                <c:pt idx="10">
                  <c:v>令和元年度</c:v>
                </c:pt>
                <c:pt idx="11">
                  <c:v>令和2年度</c:v>
                </c:pt>
              </c:strCache>
            </c:strRef>
          </c:cat>
          <c:val>
            <c:numRef>
              <c:f>'令和２年 '!$Y$9:$AJ$9</c:f>
              <c:numCache>
                <c:formatCode>General</c:formatCode>
                <c:ptCount val="12"/>
                <c:pt idx="0">
                  <c:v>7</c:v>
                </c:pt>
                <c:pt idx="1">
                  <c:v>64</c:v>
                </c:pt>
                <c:pt idx="2">
                  <c:v>95</c:v>
                </c:pt>
                <c:pt idx="3">
                  <c:v>96</c:v>
                </c:pt>
                <c:pt idx="4">
                  <c:v>102</c:v>
                </c:pt>
                <c:pt idx="5">
                  <c:v>93</c:v>
                </c:pt>
                <c:pt idx="6">
                  <c:v>107</c:v>
                </c:pt>
                <c:pt idx="7">
                  <c:v>117</c:v>
                </c:pt>
                <c:pt idx="8">
                  <c:v>99</c:v>
                </c:pt>
                <c:pt idx="9">
                  <c:v>126</c:v>
                </c:pt>
                <c:pt idx="10">
                  <c:v>75</c:v>
                </c:pt>
                <c:pt idx="11">
                  <c:v>75</c:v>
                </c:pt>
              </c:numCache>
            </c:numRef>
          </c:val>
          <c:extLst>
            <c:ext xmlns:c16="http://schemas.microsoft.com/office/drawing/2014/chart" uri="{C3380CC4-5D6E-409C-BE32-E72D297353CC}">
              <c16:uniqueId val="{00000000-C7FC-49EF-B959-0E78265152BD}"/>
            </c:ext>
          </c:extLst>
        </c:ser>
        <c:ser>
          <c:idx val="1"/>
          <c:order val="1"/>
          <c:tx>
            <c:strRef>
              <c:f>'令和２年 '!$X$10</c:f>
              <c:strCache>
                <c:ptCount val="1"/>
                <c:pt idx="0">
                  <c:v>面談</c:v>
                </c:pt>
              </c:strCache>
            </c:strRef>
          </c:tx>
          <c:invertIfNegative val="0"/>
          <c:cat>
            <c:strRef>
              <c:f>'令和２年 '!$Y$7:$AJ$7</c:f>
              <c:strCache>
                <c:ptCount val="12"/>
                <c:pt idx="0">
                  <c:v>Ｈ２１年度</c:v>
                </c:pt>
                <c:pt idx="1">
                  <c:v>Ｈ２２年度</c:v>
                </c:pt>
                <c:pt idx="2">
                  <c:v>Ｈ２３年度</c:v>
                </c:pt>
                <c:pt idx="3">
                  <c:v>Ｈ２４年度</c:v>
                </c:pt>
                <c:pt idx="4">
                  <c:v>Ｈ２５年度</c:v>
                </c:pt>
                <c:pt idx="5">
                  <c:v>Ｈ２６年度</c:v>
                </c:pt>
                <c:pt idx="6">
                  <c:v>Ｈ２７年度</c:v>
                </c:pt>
                <c:pt idx="7">
                  <c:v>Ｈ２８年度</c:v>
                </c:pt>
                <c:pt idx="8">
                  <c:v>Ｈ２9年度</c:v>
                </c:pt>
                <c:pt idx="9">
                  <c:v>Ｈ３０年度</c:v>
                </c:pt>
                <c:pt idx="10">
                  <c:v>令和元年度</c:v>
                </c:pt>
                <c:pt idx="11">
                  <c:v>令和2年度</c:v>
                </c:pt>
              </c:strCache>
            </c:strRef>
          </c:cat>
          <c:val>
            <c:numRef>
              <c:f>'令和２年 '!$Y$10:$AJ$10</c:f>
              <c:numCache>
                <c:formatCode>General</c:formatCode>
                <c:ptCount val="12"/>
                <c:pt idx="0">
                  <c:v>2</c:v>
                </c:pt>
                <c:pt idx="1">
                  <c:v>231</c:v>
                </c:pt>
                <c:pt idx="2">
                  <c:v>84</c:v>
                </c:pt>
                <c:pt idx="3">
                  <c:v>44</c:v>
                </c:pt>
                <c:pt idx="4">
                  <c:v>111</c:v>
                </c:pt>
                <c:pt idx="5">
                  <c:v>36</c:v>
                </c:pt>
                <c:pt idx="6">
                  <c:v>24</c:v>
                </c:pt>
                <c:pt idx="7">
                  <c:v>112</c:v>
                </c:pt>
                <c:pt idx="8">
                  <c:v>33</c:v>
                </c:pt>
                <c:pt idx="9">
                  <c:v>108</c:v>
                </c:pt>
                <c:pt idx="10">
                  <c:v>233</c:v>
                </c:pt>
                <c:pt idx="11">
                  <c:v>95</c:v>
                </c:pt>
              </c:numCache>
            </c:numRef>
          </c:val>
          <c:extLst>
            <c:ext xmlns:c16="http://schemas.microsoft.com/office/drawing/2014/chart" uri="{C3380CC4-5D6E-409C-BE32-E72D297353CC}">
              <c16:uniqueId val="{00000001-C7FC-49EF-B959-0E78265152BD}"/>
            </c:ext>
          </c:extLst>
        </c:ser>
        <c:ser>
          <c:idx val="2"/>
          <c:order val="2"/>
          <c:tx>
            <c:strRef>
              <c:f>'令和２年 '!$X$11</c:f>
              <c:strCache>
                <c:ptCount val="1"/>
                <c:pt idx="0">
                  <c:v>メール</c:v>
                </c:pt>
              </c:strCache>
            </c:strRef>
          </c:tx>
          <c:invertIfNegative val="0"/>
          <c:cat>
            <c:strRef>
              <c:f>'令和２年 '!$Y$7:$AJ$7</c:f>
              <c:strCache>
                <c:ptCount val="12"/>
                <c:pt idx="0">
                  <c:v>Ｈ２１年度</c:v>
                </c:pt>
                <c:pt idx="1">
                  <c:v>Ｈ２２年度</c:v>
                </c:pt>
                <c:pt idx="2">
                  <c:v>Ｈ２３年度</c:v>
                </c:pt>
                <c:pt idx="3">
                  <c:v>Ｈ２４年度</c:v>
                </c:pt>
                <c:pt idx="4">
                  <c:v>Ｈ２５年度</c:v>
                </c:pt>
                <c:pt idx="5">
                  <c:v>Ｈ２６年度</c:v>
                </c:pt>
                <c:pt idx="6">
                  <c:v>Ｈ２７年度</c:v>
                </c:pt>
                <c:pt idx="7">
                  <c:v>Ｈ２８年度</c:v>
                </c:pt>
                <c:pt idx="8">
                  <c:v>Ｈ２9年度</c:v>
                </c:pt>
                <c:pt idx="9">
                  <c:v>Ｈ３０年度</c:v>
                </c:pt>
                <c:pt idx="10">
                  <c:v>令和元年度</c:v>
                </c:pt>
                <c:pt idx="11">
                  <c:v>令和2年度</c:v>
                </c:pt>
              </c:strCache>
            </c:strRef>
          </c:cat>
          <c:val>
            <c:numRef>
              <c:f>'令和２年 '!$Y$11:$AJ$11</c:f>
              <c:numCache>
                <c:formatCode>General</c:formatCode>
                <c:ptCount val="12"/>
                <c:pt idx="0">
                  <c:v>0</c:v>
                </c:pt>
                <c:pt idx="1">
                  <c:v>6</c:v>
                </c:pt>
                <c:pt idx="2">
                  <c:v>4</c:v>
                </c:pt>
                <c:pt idx="3">
                  <c:v>16</c:v>
                </c:pt>
                <c:pt idx="4">
                  <c:v>3</c:v>
                </c:pt>
                <c:pt idx="5">
                  <c:v>4</c:v>
                </c:pt>
                <c:pt idx="6">
                  <c:v>1</c:v>
                </c:pt>
                <c:pt idx="7">
                  <c:v>2</c:v>
                </c:pt>
                <c:pt idx="8">
                  <c:v>2</c:v>
                </c:pt>
                <c:pt idx="9">
                  <c:v>4</c:v>
                </c:pt>
                <c:pt idx="11">
                  <c:v>2</c:v>
                </c:pt>
              </c:numCache>
            </c:numRef>
          </c:val>
          <c:extLst>
            <c:ext xmlns:c16="http://schemas.microsoft.com/office/drawing/2014/chart" uri="{C3380CC4-5D6E-409C-BE32-E72D297353CC}">
              <c16:uniqueId val="{00000002-C7FC-49EF-B959-0E78265152BD}"/>
            </c:ext>
          </c:extLst>
        </c:ser>
        <c:ser>
          <c:idx val="3"/>
          <c:order val="3"/>
          <c:tx>
            <c:strRef>
              <c:f>'令和２年 '!$X$12</c:f>
              <c:strCache>
                <c:ptCount val="1"/>
                <c:pt idx="0">
                  <c:v>ＦＡＸ</c:v>
                </c:pt>
              </c:strCache>
            </c:strRef>
          </c:tx>
          <c:invertIfNegative val="0"/>
          <c:cat>
            <c:strRef>
              <c:f>'令和２年 '!$Y$7:$AJ$7</c:f>
              <c:strCache>
                <c:ptCount val="12"/>
                <c:pt idx="0">
                  <c:v>Ｈ２１年度</c:v>
                </c:pt>
                <c:pt idx="1">
                  <c:v>Ｈ２２年度</c:v>
                </c:pt>
                <c:pt idx="2">
                  <c:v>Ｈ２３年度</c:v>
                </c:pt>
                <c:pt idx="3">
                  <c:v>Ｈ２４年度</c:v>
                </c:pt>
                <c:pt idx="4">
                  <c:v>Ｈ２５年度</c:v>
                </c:pt>
                <c:pt idx="5">
                  <c:v>Ｈ２６年度</c:v>
                </c:pt>
                <c:pt idx="6">
                  <c:v>Ｈ２７年度</c:v>
                </c:pt>
                <c:pt idx="7">
                  <c:v>Ｈ２８年度</c:v>
                </c:pt>
                <c:pt idx="8">
                  <c:v>Ｈ２9年度</c:v>
                </c:pt>
                <c:pt idx="9">
                  <c:v>Ｈ３０年度</c:v>
                </c:pt>
                <c:pt idx="10">
                  <c:v>令和元年度</c:v>
                </c:pt>
                <c:pt idx="11">
                  <c:v>令和2年度</c:v>
                </c:pt>
              </c:strCache>
            </c:strRef>
          </c:cat>
          <c:val>
            <c:numRef>
              <c:f>'令和２年 '!$Y$12:$AJ$12</c:f>
              <c:numCache>
                <c:formatCode>General</c:formatCode>
                <c:ptCount val="12"/>
                <c:pt idx="0">
                  <c:v>0</c:v>
                </c:pt>
                <c:pt idx="1">
                  <c:v>1</c:v>
                </c:pt>
                <c:pt idx="2">
                  <c:v>16</c:v>
                </c:pt>
                <c:pt idx="3">
                  <c:v>2</c:v>
                </c:pt>
                <c:pt idx="4">
                  <c:v>7</c:v>
                </c:pt>
                <c:pt idx="5">
                  <c:v>11</c:v>
                </c:pt>
                <c:pt idx="6">
                  <c:v>9</c:v>
                </c:pt>
                <c:pt idx="7">
                  <c:v>16</c:v>
                </c:pt>
                <c:pt idx="8">
                  <c:v>19</c:v>
                </c:pt>
                <c:pt idx="9">
                  <c:v>64</c:v>
                </c:pt>
                <c:pt idx="11">
                  <c:v>1</c:v>
                </c:pt>
              </c:numCache>
            </c:numRef>
          </c:val>
          <c:extLst>
            <c:ext xmlns:c16="http://schemas.microsoft.com/office/drawing/2014/chart" uri="{C3380CC4-5D6E-409C-BE32-E72D297353CC}">
              <c16:uniqueId val="{00000003-C7FC-49EF-B959-0E78265152BD}"/>
            </c:ext>
          </c:extLst>
        </c:ser>
        <c:ser>
          <c:idx val="4"/>
          <c:order val="4"/>
          <c:tx>
            <c:strRef>
              <c:f>'令和２年 '!$X$13</c:f>
              <c:strCache>
                <c:ptCount val="1"/>
                <c:pt idx="0">
                  <c:v>郵便</c:v>
                </c:pt>
              </c:strCache>
            </c:strRef>
          </c:tx>
          <c:invertIfNegative val="0"/>
          <c:cat>
            <c:strRef>
              <c:f>'令和２年 '!$Y$7:$AJ$7</c:f>
              <c:strCache>
                <c:ptCount val="12"/>
                <c:pt idx="0">
                  <c:v>Ｈ２１年度</c:v>
                </c:pt>
                <c:pt idx="1">
                  <c:v>Ｈ２２年度</c:v>
                </c:pt>
                <c:pt idx="2">
                  <c:v>Ｈ２３年度</c:v>
                </c:pt>
                <c:pt idx="3">
                  <c:v>Ｈ２４年度</c:v>
                </c:pt>
                <c:pt idx="4">
                  <c:v>Ｈ２５年度</c:v>
                </c:pt>
                <c:pt idx="5">
                  <c:v>Ｈ２６年度</c:v>
                </c:pt>
                <c:pt idx="6">
                  <c:v>Ｈ２７年度</c:v>
                </c:pt>
                <c:pt idx="7">
                  <c:v>Ｈ２８年度</c:v>
                </c:pt>
                <c:pt idx="8">
                  <c:v>Ｈ２9年度</c:v>
                </c:pt>
                <c:pt idx="9">
                  <c:v>Ｈ３０年度</c:v>
                </c:pt>
                <c:pt idx="10">
                  <c:v>令和元年度</c:v>
                </c:pt>
                <c:pt idx="11">
                  <c:v>令和2年度</c:v>
                </c:pt>
              </c:strCache>
            </c:strRef>
          </c:cat>
          <c:val>
            <c:numRef>
              <c:f>'令和２年 '!$Y$13:$AJ$13</c:f>
              <c:numCache>
                <c:formatCode>General</c:formatCode>
                <c:ptCount val="12"/>
                <c:pt idx="0">
                  <c:v>0</c:v>
                </c:pt>
                <c:pt idx="1">
                  <c:v>0</c:v>
                </c:pt>
                <c:pt idx="2">
                  <c:v>2</c:v>
                </c:pt>
                <c:pt idx="3">
                  <c:v>2</c:v>
                </c:pt>
                <c:pt idx="4">
                  <c:v>3</c:v>
                </c:pt>
                <c:pt idx="5">
                  <c:v>2</c:v>
                </c:pt>
                <c:pt idx="6">
                  <c:v>0</c:v>
                </c:pt>
                <c:pt idx="7">
                  <c:v>0</c:v>
                </c:pt>
                <c:pt idx="8">
                  <c:v>4</c:v>
                </c:pt>
                <c:pt idx="11">
                  <c:v>2</c:v>
                </c:pt>
              </c:numCache>
            </c:numRef>
          </c:val>
          <c:extLst>
            <c:ext xmlns:c16="http://schemas.microsoft.com/office/drawing/2014/chart" uri="{C3380CC4-5D6E-409C-BE32-E72D297353CC}">
              <c16:uniqueId val="{00000004-C7FC-49EF-B959-0E78265152BD}"/>
            </c:ext>
          </c:extLst>
        </c:ser>
        <c:ser>
          <c:idx val="5"/>
          <c:order val="5"/>
          <c:tx>
            <c:strRef>
              <c:f>'令和２年 '!$X$14</c:f>
              <c:strCache>
                <c:ptCount val="1"/>
                <c:pt idx="0">
                  <c:v>その他</c:v>
                </c:pt>
              </c:strCache>
            </c:strRef>
          </c:tx>
          <c:invertIfNegative val="0"/>
          <c:cat>
            <c:strRef>
              <c:f>'令和２年 '!$Y$7:$AJ$7</c:f>
              <c:strCache>
                <c:ptCount val="12"/>
                <c:pt idx="0">
                  <c:v>Ｈ２１年度</c:v>
                </c:pt>
                <c:pt idx="1">
                  <c:v>Ｈ２２年度</c:v>
                </c:pt>
                <c:pt idx="2">
                  <c:v>Ｈ２３年度</c:v>
                </c:pt>
                <c:pt idx="3">
                  <c:v>Ｈ２４年度</c:v>
                </c:pt>
                <c:pt idx="4">
                  <c:v>Ｈ２５年度</c:v>
                </c:pt>
                <c:pt idx="5">
                  <c:v>Ｈ２６年度</c:v>
                </c:pt>
                <c:pt idx="6">
                  <c:v>Ｈ２７年度</c:v>
                </c:pt>
                <c:pt idx="7">
                  <c:v>Ｈ２８年度</c:v>
                </c:pt>
                <c:pt idx="8">
                  <c:v>Ｈ２9年度</c:v>
                </c:pt>
                <c:pt idx="9">
                  <c:v>Ｈ３０年度</c:v>
                </c:pt>
                <c:pt idx="10">
                  <c:v>令和元年度</c:v>
                </c:pt>
                <c:pt idx="11">
                  <c:v>令和2年度</c:v>
                </c:pt>
              </c:strCache>
            </c:strRef>
          </c:cat>
          <c:val>
            <c:numRef>
              <c:f>'令和２年 '!$Y$14:$AJ$14</c:f>
              <c:numCache>
                <c:formatCode>General</c:formatCode>
                <c:ptCount val="12"/>
                <c:pt idx="10">
                  <c:v>14</c:v>
                </c:pt>
              </c:numCache>
            </c:numRef>
          </c:val>
          <c:extLst>
            <c:ext xmlns:c16="http://schemas.microsoft.com/office/drawing/2014/chart" uri="{C3380CC4-5D6E-409C-BE32-E72D297353CC}">
              <c16:uniqueId val="{00000005-C7FC-49EF-B959-0E78265152BD}"/>
            </c:ext>
          </c:extLst>
        </c:ser>
        <c:dLbls>
          <c:showLegendKey val="0"/>
          <c:showVal val="0"/>
          <c:showCatName val="0"/>
          <c:showSerName val="0"/>
          <c:showPercent val="0"/>
          <c:showBubbleSize val="0"/>
        </c:dLbls>
        <c:gapWidth val="55"/>
        <c:overlap val="100"/>
        <c:axId val="111586688"/>
        <c:axId val="111592576"/>
      </c:barChart>
      <c:catAx>
        <c:axId val="111586688"/>
        <c:scaling>
          <c:orientation val="minMax"/>
        </c:scaling>
        <c:delete val="0"/>
        <c:axPos val="b"/>
        <c:numFmt formatCode="General" sourceLinked="0"/>
        <c:majorTickMark val="none"/>
        <c:minorTickMark val="none"/>
        <c:tickLblPos val="nextTo"/>
        <c:txPr>
          <a:bodyPr rot="0" vert="horz"/>
          <a:lstStyle/>
          <a:p>
            <a:pPr>
              <a:defRPr sz="600" baseline="0"/>
            </a:pPr>
            <a:endParaRPr lang="ja-JP"/>
          </a:p>
        </c:txPr>
        <c:crossAx val="111592576"/>
        <c:crosses val="autoZero"/>
        <c:auto val="1"/>
        <c:lblAlgn val="ctr"/>
        <c:lblOffset val="100"/>
        <c:noMultiLvlLbl val="0"/>
      </c:catAx>
      <c:valAx>
        <c:axId val="111592576"/>
        <c:scaling>
          <c:orientation val="minMax"/>
        </c:scaling>
        <c:delete val="0"/>
        <c:axPos val="l"/>
        <c:majorGridlines/>
        <c:numFmt formatCode="General" sourceLinked="1"/>
        <c:majorTickMark val="none"/>
        <c:minorTickMark val="none"/>
        <c:tickLblPos val="nextTo"/>
        <c:txPr>
          <a:bodyPr/>
          <a:lstStyle/>
          <a:p>
            <a:pPr>
              <a:defRPr sz="700"/>
            </a:pPr>
            <a:endParaRPr lang="ja-JP"/>
          </a:p>
        </c:txPr>
        <c:crossAx val="111586688"/>
        <c:crosses val="autoZero"/>
        <c:crossBetween val="between"/>
      </c:valAx>
    </c:plotArea>
    <c:legend>
      <c:legendPos val="r"/>
      <c:overlay val="0"/>
      <c:txPr>
        <a:bodyPr/>
        <a:lstStyle/>
        <a:p>
          <a:pPr>
            <a:defRPr sz="700"/>
          </a:pPr>
          <a:endParaRPr lang="ja-JP"/>
        </a:p>
      </c:txPr>
    </c:legend>
    <c:plotVisOnly val="1"/>
    <c:dispBlanksAs val="gap"/>
    <c:showDLblsOverMax val="0"/>
  </c:chart>
  <c:txPr>
    <a:bodyPr/>
    <a:lstStyle/>
    <a:p>
      <a:pPr>
        <a:defRPr sz="1050" baseline="0"/>
      </a:pPr>
      <a:endParaRPr lang="ja-JP"/>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0" i="0" u="none" strike="noStrike" kern="1200" spc="0" baseline="0">
                <a:solidFill>
                  <a:schemeClr val="tx1">
                    <a:lumMod val="65000"/>
                    <a:lumOff val="35000"/>
                  </a:schemeClr>
                </a:solidFill>
                <a:latin typeface="+mn-lt"/>
                <a:ea typeface="+mn-ea"/>
                <a:cs typeface="+mn-cs"/>
              </a:defRPr>
            </a:pPr>
            <a:r>
              <a:rPr lang="ja-JP" altLang="en-US" sz="1050" b="1">
                <a:latin typeface="+mj-ea"/>
                <a:ea typeface="+mj-ea"/>
              </a:rPr>
              <a:t>令和２年度　疾病別件数</a:t>
            </a:r>
            <a:endParaRPr lang="ja-JP" sz="1050" b="1">
              <a:latin typeface="+mj-ea"/>
              <a:ea typeface="+mj-ea"/>
            </a:endParaRPr>
          </a:p>
        </c:rich>
      </c:tx>
      <c:overlay val="0"/>
      <c:spPr>
        <a:noFill/>
        <a:ln>
          <a:noFill/>
        </a:ln>
        <a:effectLst/>
      </c:spPr>
      <c:txPr>
        <a:bodyPr rot="0" spcFirstLastPara="1" vertOverflow="ellipsis" vert="horz" wrap="square" anchor="ctr" anchorCtr="1"/>
        <a:lstStyle/>
        <a:p>
          <a:pPr>
            <a:defRPr sz="105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stacked"/>
        <c:varyColors val="0"/>
        <c:ser>
          <c:idx val="0"/>
          <c:order val="0"/>
          <c:spPr>
            <a:solidFill>
              <a:schemeClr val="accent1"/>
            </a:solidFill>
            <a:ln>
              <a:noFill/>
            </a:ln>
            <a:effectLst/>
          </c:spPr>
          <c:invertIfNegative val="0"/>
          <c:cat>
            <c:strRef>
              <c:f>'令和２年 '!$X$39:$X$55</c:f>
              <c:strCache>
                <c:ptCount val="17"/>
                <c:pt idx="0">
                  <c:v>B型肝炎　慢性肝炎/キャリア</c:v>
                </c:pt>
                <c:pt idx="1">
                  <c:v>C型肝炎　慢性肝炎/キャリア</c:v>
                </c:pt>
                <c:pt idx="2">
                  <c:v>C型肝炎　肝硬変　</c:v>
                </c:pt>
                <c:pt idx="3">
                  <c:v>C型肝炎　肝がん</c:v>
                </c:pt>
                <c:pt idx="4">
                  <c:v>C[型肝炎　肝硬変+肝がん</c:v>
                </c:pt>
                <c:pt idx="5">
                  <c:v>B型肝炎　肝がん　</c:v>
                </c:pt>
                <c:pt idx="6">
                  <c:v>B型肝炎　肝硬変</c:v>
                </c:pt>
                <c:pt idx="7">
                  <c:v>脂肪肝・NASH</c:v>
                </c:pt>
                <c:pt idx="8">
                  <c:v>AIH(自己免疫性肝炎）</c:v>
                </c:pt>
                <c:pt idx="9">
                  <c:v>その他肝疾患以外の疾患</c:v>
                </c:pt>
                <c:pt idx="10">
                  <c:v>B型肝炎　肝硬変+肝がん</c:v>
                </c:pt>
                <c:pt idx="11">
                  <c:v>B・C以外のウイルス</c:v>
                </c:pt>
                <c:pt idx="12">
                  <c:v>PBC（原発性胆汁性肝硬変）</c:v>
                </c:pt>
                <c:pt idx="13">
                  <c:v>PSC（原発性硬化性胆管炎）</c:v>
                </c:pt>
                <c:pt idx="14">
                  <c:v>アルコール性</c:v>
                </c:pt>
                <c:pt idx="15">
                  <c:v>その他肝疾病</c:v>
                </c:pt>
                <c:pt idx="16">
                  <c:v>不明</c:v>
                </c:pt>
              </c:strCache>
            </c:strRef>
          </c:cat>
          <c:val>
            <c:numRef>
              <c:f>'令和２年 '!$Y$39:$Y$55</c:f>
              <c:numCache>
                <c:formatCode>General</c:formatCode>
                <c:ptCount val="17"/>
                <c:pt idx="0">
                  <c:v>71</c:v>
                </c:pt>
                <c:pt idx="1">
                  <c:v>36</c:v>
                </c:pt>
                <c:pt idx="2">
                  <c:v>17</c:v>
                </c:pt>
                <c:pt idx="3">
                  <c:v>8</c:v>
                </c:pt>
                <c:pt idx="4">
                  <c:v>3</c:v>
                </c:pt>
                <c:pt idx="5">
                  <c:v>2</c:v>
                </c:pt>
                <c:pt idx="6">
                  <c:v>1</c:v>
                </c:pt>
                <c:pt idx="7">
                  <c:v>1</c:v>
                </c:pt>
                <c:pt idx="8">
                  <c:v>2</c:v>
                </c:pt>
                <c:pt idx="9">
                  <c:v>2</c:v>
                </c:pt>
                <c:pt idx="15">
                  <c:v>0</c:v>
                </c:pt>
                <c:pt idx="16">
                  <c:v>21</c:v>
                </c:pt>
              </c:numCache>
            </c:numRef>
          </c:val>
          <c:extLst>
            <c:ext xmlns:c16="http://schemas.microsoft.com/office/drawing/2014/chart" uri="{C3380CC4-5D6E-409C-BE32-E72D297353CC}">
              <c16:uniqueId val="{00000000-EB1C-496A-9A7E-D0F11DFA3E31}"/>
            </c:ext>
          </c:extLst>
        </c:ser>
        <c:dLbls>
          <c:showLegendKey val="0"/>
          <c:showVal val="0"/>
          <c:showCatName val="0"/>
          <c:showSerName val="0"/>
          <c:showPercent val="0"/>
          <c:showBubbleSize val="0"/>
        </c:dLbls>
        <c:gapWidth val="150"/>
        <c:overlap val="100"/>
        <c:axId val="436433488"/>
        <c:axId val="436431192"/>
      </c:barChart>
      <c:catAx>
        <c:axId val="43643348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j-ea"/>
                <a:ea typeface="+mj-ea"/>
                <a:cs typeface="+mn-cs"/>
              </a:defRPr>
            </a:pPr>
            <a:endParaRPr lang="ja-JP"/>
          </a:p>
        </c:txPr>
        <c:crossAx val="436431192"/>
        <c:crosses val="autoZero"/>
        <c:auto val="1"/>
        <c:lblAlgn val="ctr"/>
        <c:lblOffset val="100"/>
        <c:noMultiLvlLbl val="0"/>
      </c:catAx>
      <c:valAx>
        <c:axId val="436431192"/>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36433488"/>
        <c:crosses val="autoZero"/>
        <c:crossBetween val="between"/>
      </c:valAx>
      <c:spPr>
        <a:noFill/>
        <a:ln>
          <a:noFill/>
        </a:ln>
        <a:effectLst/>
      </c:spPr>
    </c:plotArea>
    <c:plotVisOnly val="1"/>
    <c:dispBlanksAs val="gap"/>
    <c:showDLblsOverMax val="0"/>
  </c:chart>
  <c:spPr>
    <a:solidFill>
      <a:schemeClr val="accent5">
        <a:lumMod val="20000"/>
        <a:lumOff val="80000"/>
      </a:schemeClr>
    </a:solidFill>
    <a:ln w="9525" cap="flat" cmpd="sng" algn="ctr">
      <a:noFill/>
      <a:round/>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3"/>
          <c:order val="0"/>
          <c:tx>
            <c:strRef>
              <c:f>病院別!$A$46</c:f>
              <c:strCache>
                <c:ptCount val="1"/>
                <c:pt idx="0">
                  <c:v>R1年度</c:v>
                </c:pt>
              </c:strCache>
            </c:strRef>
          </c:tx>
          <c:spPr>
            <a:solidFill>
              <a:schemeClr val="accent6"/>
            </a:solidFill>
            <a:ln>
              <a:noFill/>
            </a:ln>
            <a:effectLst/>
          </c:spPr>
          <c:invertIfNegative val="0"/>
          <c:dLbls>
            <c:dLbl>
              <c:idx val="1"/>
              <c:layout>
                <c:manualLayout>
                  <c:x val="5.8244283403841787E-3"/>
                  <c:y val="3.221147540152025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49F-4814-81B6-B506B56093A3}"/>
                </c:ext>
              </c:extLst>
            </c:dLbl>
            <c:dLbl>
              <c:idx val="6"/>
              <c:layout>
                <c:manualLayout>
                  <c:x val="-5.8244283403842316E-3"/>
                  <c:y val="3.221147540152012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49F-4814-81B6-B506B56093A3}"/>
                </c:ext>
              </c:extLst>
            </c:dLbl>
            <c:dLbl>
              <c:idx val="7"/>
              <c:layout>
                <c:manualLayout>
                  <c:x val="-2.9122141701920894E-3"/>
                  <c:y val="-3.221147540152020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49F-4814-81B6-B506B56093A3}"/>
                </c:ext>
              </c:extLst>
            </c:dLbl>
            <c:dLbl>
              <c:idx val="8"/>
              <c:layout>
                <c:manualLayout>
                  <c:x val="-5.8244283403841787E-3"/>
                  <c:y val="2.760983605844589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49F-4814-81B6-B506B56093A3}"/>
                </c:ext>
              </c:extLst>
            </c:dLbl>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病院別!$C$2:$O$3</c:f>
              <c:strCache>
                <c:ptCount val="13"/>
                <c:pt idx="0">
                  <c:v>浜松赤十字</c:v>
                </c:pt>
                <c:pt idx="1">
                  <c:v>聖隷三方原</c:v>
                </c:pt>
                <c:pt idx="2">
                  <c:v>遠州</c:v>
                </c:pt>
                <c:pt idx="3">
                  <c:v>聖隷浜松</c:v>
                </c:pt>
                <c:pt idx="4">
                  <c:v>医療センター</c:v>
                </c:pt>
                <c:pt idx="5">
                  <c:v>浜松労災</c:v>
                </c:pt>
                <c:pt idx="6">
                  <c:v>市立湖西</c:v>
                </c:pt>
                <c:pt idx="7">
                  <c:v>浜松北</c:v>
                </c:pt>
                <c:pt idx="8">
                  <c:v>市立御前崎</c:v>
                </c:pt>
                <c:pt idx="9">
                  <c:v>磐田市立</c:v>
                </c:pt>
                <c:pt idx="10">
                  <c:v>中東遠</c:v>
                </c:pt>
                <c:pt idx="11">
                  <c:v>菊川市立</c:v>
                </c:pt>
                <c:pt idx="12">
                  <c:v>公立森町</c:v>
                </c:pt>
              </c:strCache>
            </c:strRef>
          </c:cat>
          <c:val>
            <c:numRef>
              <c:f>病院別!$C$58:$O$58</c:f>
              <c:numCache>
                <c:formatCode>General</c:formatCode>
                <c:ptCount val="13"/>
                <c:pt idx="0">
                  <c:v>475</c:v>
                </c:pt>
                <c:pt idx="1">
                  <c:v>313</c:v>
                </c:pt>
                <c:pt idx="2">
                  <c:v>301</c:v>
                </c:pt>
                <c:pt idx="3">
                  <c:v>369</c:v>
                </c:pt>
                <c:pt idx="4">
                  <c:v>260</c:v>
                </c:pt>
                <c:pt idx="5">
                  <c:v>175</c:v>
                </c:pt>
                <c:pt idx="6">
                  <c:v>195</c:v>
                </c:pt>
                <c:pt idx="7">
                  <c:v>183</c:v>
                </c:pt>
                <c:pt idx="8">
                  <c:v>95</c:v>
                </c:pt>
                <c:pt idx="9">
                  <c:v>557</c:v>
                </c:pt>
                <c:pt idx="10">
                  <c:v>373</c:v>
                </c:pt>
                <c:pt idx="11">
                  <c:v>212</c:v>
                </c:pt>
                <c:pt idx="12">
                  <c:v>91</c:v>
                </c:pt>
              </c:numCache>
            </c:numRef>
          </c:val>
          <c:extLst>
            <c:ext xmlns:c16="http://schemas.microsoft.com/office/drawing/2014/chart" uri="{C3380CC4-5D6E-409C-BE32-E72D297353CC}">
              <c16:uniqueId val="{00000000-F49F-4814-81B6-B506B56093A3}"/>
            </c:ext>
          </c:extLst>
        </c:ser>
        <c:ser>
          <c:idx val="4"/>
          <c:order val="1"/>
          <c:tx>
            <c:strRef>
              <c:f>病院別!$A$60</c:f>
              <c:strCache>
                <c:ptCount val="1"/>
                <c:pt idx="0">
                  <c:v>R2年度</c:v>
                </c:pt>
              </c:strCache>
            </c:strRef>
          </c:tx>
          <c:spPr>
            <a:solidFill>
              <a:schemeClr val="accent5"/>
            </a:solidFill>
            <a:ln>
              <a:noFill/>
            </a:ln>
            <a:effectLst/>
          </c:spPr>
          <c:invertIfNegative val="0"/>
          <c:dLbls>
            <c:dLbl>
              <c:idx val="0"/>
              <c:dLblPos val="outEnd"/>
              <c:showLegendKey val="0"/>
              <c:showVal val="1"/>
              <c:showCatName val="0"/>
              <c:showSerName val="0"/>
              <c:showPercent val="0"/>
              <c:showBubbleSize val="0"/>
              <c:extLst>
                <c:ext xmlns:c15="http://schemas.microsoft.com/office/drawing/2012/chart" uri="{CE6537A1-D6FC-4f65-9D91-7224C49458BB}">
                  <c15:layout>
                    <c:manualLayout>
                      <c:w val="5.5477679942159297E-2"/>
                      <c:h val="4.4405819660667131E-2"/>
                    </c:manualLayout>
                  </c15:layout>
                </c:ext>
                <c:ext xmlns:c16="http://schemas.microsoft.com/office/drawing/2014/chart" uri="{C3380CC4-5D6E-409C-BE32-E72D297353CC}">
                  <c16:uniqueId val="{00000004-F49F-4814-81B6-B506B56093A3}"/>
                </c:ext>
              </c:extLst>
            </c:dLbl>
            <c:dLbl>
              <c:idx val="1"/>
              <c:layout>
                <c:manualLayout>
                  <c:x val="2.9122141701920894E-3"/>
                  <c:y val="9.203278686148631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49F-4814-81B6-B506B56093A3}"/>
                </c:ext>
              </c:extLst>
            </c:dLbl>
            <c:dLbl>
              <c:idx val="4"/>
              <c:layout>
                <c:manualLayout>
                  <c:x val="0"/>
                  <c:y val="-4.141475408766883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49F-4814-81B6-B506B56093A3}"/>
                </c:ext>
              </c:extLst>
            </c:dLbl>
            <c:dLbl>
              <c:idx val="5"/>
              <c:layout>
                <c:manualLayout>
                  <c:x val="-5.3389976354625508E-17"/>
                  <c:y val="1.840655737229726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49F-4814-81B6-B506B56093A3}"/>
                </c:ext>
              </c:extLst>
            </c:dLbl>
            <c:dLbl>
              <c:idx val="6"/>
              <c:layout>
                <c:manualLayout>
                  <c:x val="2.9122141701920894E-3"/>
                  <c:y val="-4.601639343074319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49F-4814-81B6-B506B56093A3}"/>
                </c:ext>
              </c:extLst>
            </c:dLbl>
            <c:dLbl>
              <c:idx val="7"/>
              <c:layout>
                <c:manualLayout>
                  <c:x val="8.7366425105762681E-3"/>
                  <c:y val="1.380491802922294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49F-4814-81B6-B506B56093A3}"/>
                </c:ext>
              </c:extLst>
            </c:dLbl>
            <c:dLbl>
              <c:idx val="8"/>
              <c:layout>
                <c:manualLayout>
                  <c:x val="-2.9122141701920894E-3"/>
                  <c:y val="-1.380491802922294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49F-4814-81B6-B506B56093A3}"/>
                </c:ext>
              </c:extLst>
            </c:dLbl>
            <c:dLbl>
              <c:idx val="12"/>
              <c:layout>
                <c:manualLayout>
                  <c:x val="2.9122141701919822E-3"/>
                  <c:y val="3.221147540152012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49F-4814-81B6-B506B56093A3}"/>
                </c:ext>
              </c:extLst>
            </c:dLbl>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病院別!$C$2:$O$3</c:f>
              <c:strCache>
                <c:ptCount val="13"/>
                <c:pt idx="0">
                  <c:v>浜松赤十字</c:v>
                </c:pt>
                <c:pt idx="1">
                  <c:v>聖隷三方原</c:v>
                </c:pt>
                <c:pt idx="2">
                  <c:v>遠州</c:v>
                </c:pt>
                <c:pt idx="3">
                  <c:v>聖隷浜松</c:v>
                </c:pt>
                <c:pt idx="4">
                  <c:v>医療センター</c:v>
                </c:pt>
                <c:pt idx="5">
                  <c:v>浜松労災</c:v>
                </c:pt>
                <c:pt idx="6">
                  <c:v>市立湖西</c:v>
                </c:pt>
                <c:pt idx="7">
                  <c:v>浜松北</c:v>
                </c:pt>
                <c:pt idx="8">
                  <c:v>市立御前崎</c:v>
                </c:pt>
                <c:pt idx="9">
                  <c:v>磐田市立</c:v>
                </c:pt>
                <c:pt idx="10">
                  <c:v>中東遠</c:v>
                </c:pt>
                <c:pt idx="11">
                  <c:v>菊川市立</c:v>
                </c:pt>
                <c:pt idx="12">
                  <c:v>公立森町</c:v>
                </c:pt>
              </c:strCache>
            </c:strRef>
          </c:cat>
          <c:val>
            <c:numRef>
              <c:f>病院別!$C$72:$O$72</c:f>
              <c:numCache>
                <c:formatCode>General</c:formatCode>
                <c:ptCount val="13"/>
                <c:pt idx="0">
                  <c:v>454</c:v>
                </c:pt>
                <c:pt idx="1">
                  <c:v>242</c:v>
                </c:pt>
                <c:pt idx="2">
                  <c:v>255</c:v>
                </c:pt>
                <c:pt idx="3">
                  <c:v>239</c:v>
                </c:pt>
                <c:pt idx="4">
                  <c:v>261</c:v>
                </c:pt>
                <c:pt idx="5">
                  <c:v>152</c:v>
                </c:pt>
                <c:pt idx="6">
                  <c:v>214</c:v>
                </c:pt>
                <c:pt idx="7">
                  <c:v>181</c:v>
                </c:pt>
                <c:pt idx="8">
                  <c:v>101</c:v>
                </c:pt>
                <c:pt idx="9">
                  <c:v>515</c:v>
                </c:pt>
                <c:pt idx="10">
                  <c:v>278</c:v>
                </c:pt>
                <c:pt idx="11">
                  <c:v>177</c:v>
                </c:pt>
                <c:pt idx="12">
                  <c:v>83</c:v>
                </c:pt>
              </c:numCache>
            </c:numRef>
          </c:val>
          <c:extLst>
            <c:ext xmlns:c16="http://schemas.microsoft.com/office/drawing/2014/chart" uri="{C3380CC4-5D6E-409C-BE32-E72D297353CC}">
              <c16:uniqueId val="{00000001-F49F-4814-81B6-B506B56093A3}"/>
            </c:ext>
          </c:extLst>
        </c:ser>
        <c:dLbls>
          <c:showLegendKey val="0"/>
          <c:showVal val="0"/>
          <c:showCatName val="0"/>
          <c:showSerName val="0"/>
          <c:showPercent val="0"/>
          <c:showBubbleSize val="0"/>
        </c:dLbls>
        <c:gapWidth val="219"/>
        <c:overlap val="-27"/>
        <c:axId val="452281872"/>
        <c:axId val="452283512"/>
      </c:barChart>
      <c:catAx>
        <c:axId val="452281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900" b="0"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crossAx val="452283512"/>
        <c:crosses val="autoZero"/>
        <c:auto val="1"/>
        <c:lblAlgn val="ctr"/>
        <c:lblOffset val="100"/>
        <c:noMultiLvlLbl val="0"/>
      </c:catAx>
      <c:valAx>
        <c:axId val="4522835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crossAx val="452281872"/>
        <c:crosses val="autoZero"/>
        <c:crossBetween val="between"/>
      </c:valAx>
      <c:spPr>
        <a:noFill/>
        <a:ln>
          <a:noFill/>
        </a:ln>
        <a:effectLst/>
      </c:spPr>
    </c:plotArea>
    <c:legend>
      <c:legendPos val="t"/>
      <c:layout>
        <c:manualLayout>
          <c:xMode val="edge"/>
          <c:yMode val="edge"/>
          <c:x val="0.14103440471476009"/>
          <c:y val="4.1414754087668836E-2"/>
          <c:w val="0.28109883573346406"/>
          <c:h val="0.171940072887068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legend>
    <c:plotVisOnly val="1"/>
    <c:dispBlanksAs val="gap"/>
    <c:showDLblsOverMax val="0"/>
  </c:chart>
  <c:spPr>
    <a:solidFill>
      <a:schemeClr val="accent5">
        <a:lumMod val="20000"/>
        <a:lumOff val="80000"/>
      </a:schemeClr>
    </a:solidFill>
    <a:ln>
      <a:noFill/>
    </a:ln>
    <a:effectLst/>
  </c:spPr>
  <c:txPr>
    <a:bodyPr/>
    <a:lstStyle/>
    <a:p>
      <a:pPr>
        <a:defRPr>
          <a:latin typeface="メイリオ" panose="020B0604030504040204" pitchFamily="50" charset="-128"/>
          <a:ea typeface="メイリオ" panose="020B0604030504040204" pitchFamily="50" charset="-128"/>
        </a:defRPr>
      </a:pPr>
      <a:endParaRPr lang="ja-JP"/>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0" i="0" u="none" strike="noStrike" kern="1200" spc="0" baseline="0">
                <a:solidFill>
                  <a:schemeClr val="tx1">
                    <a:lumMod val="65000"/>
                    <a:lumOff val="35000"/>
                  </a:schemeClr>
                </a:solidFill>
                <a:latin typeface="+mj-ea"/>
                <a:ea typeface="+mj-ea"/>
                <a:cs typeface="+mn-cs"/>
              </a:defRPr>
            </a:pPr>
            <a:r>
              <a:rPr lang="ja-JP" altLang="en-US" sz="1050" b="1">
                <a:latin typeface="+mj-ea"/>
                <a:ea typeface="+mj-ea"/>
              </a:rPr>
              <a:t>令和２年度　相談内容別件数</a:t>
            </a:r>
          </a:p>
        </c:rich>
      </c:tx>
      <c:overlay val="0"/>
      <c:spPr>
        <a:noFill/>
        <a:ln>
          <a:noFill/>
        </a:ln>
        <a:effectLst/>
      </c:spPr>
      <c:txPr>
        <a:bodyPr rot="0" spcFirstLastPara="1" vertOverflow="ellipsis" vert="horz" wrap="square" anchor="ctr" anchorCtr="1"/>
        <a:lstStyle/>
        <a:p>
          <a:pPr>
            <a:defRPr sz="1050" b="0" i="0" u="none" strike="noStrike" kern="1200" spc="0" baseline="0">
              <a:solidFill>
                <a:schemeClr val="tx1">
                  <a:lumMod val="65000"/>
                  <a:lumOff val="35000"/>
                </a:schemeClr>
              </a:solidFill>
              <a:latin typeface="+mj-ea"/>
              <a:ea typeface="+mj-ea"/>
              <a:cs typeface="+mn-cs"/>
            </a:defRPr>
          </a:pPr>
          <a:endParaRPr lang="ja-JP"/>
        </a:p>
      </c:txPr>
    </c:title>
    <c:autoTitleDeleted val="0"/>
    <c:plotArea>
      <c:layout/>
      <c:barChart>
        <c:barDir val="bar"/>
        <c:grouping val="clustered"/>
        <c:varyColors val="0"/>
        <c:ser>
          <c:idx val="0"/>
          <c:order val="0"/>
          <c:spPr>
            <a:solidFill>
              <a:schemeClr val="accent1"/>
            </a:solidFill>
            <a:ln>
              <a:noFill/>
            </a:ln>
            <a:effectLst/>
          </c:spPr>
          <c:invertIfNegative val="0"/>
          <c:cat>
            <c:strRef>
              <c:f>'令和２年 '!$X$66:$X$84</c:f>
              <c:strCache>
                <c:ptCount val="19"/>
                <c:pt idx="0">
                  <c:v>助成制度</c:v>
                </c:pt>
                <c:pt idx="1">
                  <c:v>訴訟・給付金</c:v>
                </c:pt>
                <c:pt idx="2">
                  <c:v>診断・検査</c:v>
                </c:pt>
                <c:pt idx="3">
                  <c:v>治療</c:v>
                </c:pt>
                <c:pt idx="4">
                  <c:v>感染心配</c:v>
                </c:pt>
                <c:pt idx="5">
                  <c:v>資料情報</c:v>
                </c:pt>
                <c:pt idx="6">
                  <c:v>受診方法</c:v>
                </c:pt>
                <c:pt idx="7">
                  <c:v>話を聞いてほしい</c:v>
                </c:pt>
                <c:pt idx="8">
                  <c:v>副作用</c:v>
                </c:pt>
                <c:pt idx="9">
                  <c:v>医療費</c:v>
                </c:pt>
                <c:pt idx="10">
                  <c:v>通院中のかかりつけ医</c:v>
                </c:pt>
                <c:pt idx="11">
                  <c:v>セカンドオピニオン</c:v>
                </c:pt>
                <c:pt idx="12">
                  <c:v>健康食品</c:v>
                </c:pt>
                <c:pt idx="13">
                  <c:v>日常生活の注意点</c:v>
                </c:pt>
                <c:pt idx="14">
                  <c:v>差別偏見</c:v>
                </c:pt>
                <c:pt idx="15">
                  <c:v>医療保険</c:v>
                </c:pt>
                <c:pt idx="16">
                  <c:v>収入・家計・生活費</c:v>
                </c:pt>
                <c:pt idx="17">
                  <c:v>ガーベラの会</c:v>
                </c:pt>
                <c:pt idx="18">
                  <c:v>その他</c:v>
                </c:pt>
              </c:strCache>
            </c:strRef>
          </c:cat>
          <c:val>
            <c:numRef>
              <c:f>'令和２年 '!$Y$66:$Y$84</c:f>
              <c:numCache>
                <c:formatCode>General</c:formatCode>
                <c:ptCount val="19"/>
                <c:pt idx="0">
                  <c:v>59</c:v>
                </c:pt>
                <c:pt idx="1">
                  <c:v>59</c:v>
                </c:pt>
                <c:pt idx="2">
                  <c:v>31</c:v>
                </c:pt>
                <c:pt idx="3">
                  <c:v>8</c:v>
                </c:pt>
                <c:pt idx="4">
                  <c:v>7</c:v>
                </c:pt>
                <c:pt idx="5">
                  <c:v>6</c:v>
                </c:pt>
                <c:pt idx="6">
                  <c:v>6</c:v>
                </c:pt>
                <c:pt idx="7">
                  <c:v>3</c:v>
                </c:pt>
                <c:pt idx="8">
                  <c:v>3</c:v>
                </c:pt>
                <c:pt idx="9">
                  <c:v>3</c:v>
                </c:pt>
                <c:pt idx="10">
                  <c:v>3</c:v>
                </c:pt>
                <c:pt idx="11">
                  <c:v>2</c:v>
                </c:pt>
                <c:pt idx="12">
                  <c:v>1</c:v>
                </c:pt>
                <c:pt idx="13">
                  <c:v>1</c:v>
                </c:pt>
                <c:pt idx="18">
                  <c:v>5</c:v>
                </c:pt>
              </c:numCache>
            </c:numRef>
          </c:val>
          <c:extLst>
            <c:ext xmlns:c16="http://schemas.microsoft.com/office/drawing/2014/chart" uri="{C3380CC4-5D6E-409C-BE32-E72D297353CC}">
              <c16:uniqueId val="{00000000-2AF3-430C-B924-B5344D72ACEE}"/>
            </c:ext>
          </c:extLst>
        </c:ser>
        <c:dLbls>
          <c:showLegendKey val="0"/>
          <c:showVal val="0"/>
          <c:showCatName val="0"/>
          <c:showSerName val="0"/>
          <c:showPercent val="0"/>
          <c:showBubbleSize val="0"/>
        </c:dLbls>
        <c:gapWidth val="182"/>
        <c:axId val="631493976"/>
        <c:axId val="631488728"/>
      </c:barChart>
      <c:catAx>
        <c:axId val="6314939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j-ea"/>
                <a:ea typeface="+mj-ea"/>
                <a:cs typeface="+mn-cs"/>
              </a:defRPr>
            </a:pPr>
            <a:endParaRPr lang="ja-JP"/>
          </a:p>
        </c:txPr>
        <c:crossAx val="631488728"/>
        <c:crosses val="autoZero"/>
        <c:auto val="1"/>
        <c:lblAlgn val="ctr"/>
        <c:lblOffset val="100"/>
        <c:noMultiLvlLbl val="0"/>
      </c:catAx>
      <c:valAx>
        <c:axId val="631488728"/>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31493976"/>
        <c:crosses val="autoZero"/>
        <c:crossBetween val="between"/>
      </c:valAx>
      <c:spPr>
        <a:noFill/>
        <a:ln>
          <a:noFill/>
        </a:ln>
        <a:effectLst/>
      </c:spPr>
    </c:plotArea>
    <c:plotVisOnly val="1"/>
    <c:dispBlanksAs val="gap"/>
    <c:showDLblsOverMax val="0"/>
  </c:chart>
  <c:spPr>
    <a:solidFill>
      <a:schemeClr val="accent5">
        <a:lumMod val="20000"/>
        <a:lumOff val="80000"/>
      </a:schemeClr>
    </a:solidFill>
    <a:ln w="9525" cap="flat" cmpd="sng" algn="ctr">
      <a:noFill/>
      <a:round/>
    </a:ln>
    <a:effectLst/>
  </c:spPr>
  <c:txPr>
    <a:bodyPr/>
    <a:lstStyle/>
    <a:p>
      <a:pPr>
        <a:defRPr/>
      </a:pPr>
      <a:endParaRPr lang="ja-JP"/>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0" i="0" u="none" strike="noStrike" kern="1200" spc="0" baseline="0">
                <a:solidFill>
                  <a:schemeClr val="tx1">
                    <a:lumMod val="65000"/>
                    <a:lumOff val="35000"/>
                  </a:schemeClr>
                </a:solidFill>
                <a:latin typeface="+mn-lt"/>
                <a:ea typeface="+mn-ea"/>
                <a:cs typeface="+mn-cs"/>
              </a:defRPr>
            </a:pPr>
            <a:r>
              <a:rPr lang="ja-JP" altLang="en-US" sz="900" dirty="0">
                <a:latin typeface="ＭＳ 明朝" panose="02020609040205080304" pitchFamily="17" charset="-128"/>
                <a:ea typeface="ＭＳ 明朝" panose="02020609040205080304" pitchFamily="17" charset="-128"/>
              </a:rPr>
              <a:t>家族に講演内容を伝えたり、</a:t>
            </a:r>
            <a:endParaRPr lang="en-US" altLang="ja-JP" sz="900" dirty="0">
              <a:latin typeface="ＭＳ 明朝" panose="02020609040205080304" pitchFamily="17" charset="-128"/>
              <a:ea typeface="ＭＳ 明朝" panose="02020609040205080304" pitchFamily="17" charset="-128"/>
            </a:endParaRPr>
          </a:p>
          <a:p>
            <a:pPr>
              <a:defRPr sz="900"/>
            </a:pPr>
            <a:r>
              <a:rPr lang="ja-JP" altLang="en-US" sz="900" dirty="0">
                <a:latin typeface="ＭＳ 明朝" panose="02020609040205080304" pitchFamily="17" charset="-128"/>
                <a:ea typeface="ＭＳ 明朝" panose="02020609040205080304" pitchFamily="17" charset="-128"/>
              </a:rPr>
              <a:t>リーフレットを見せましたか？</a:t>
            </a:r>
          </a:p>
        </c:rich>
      </c:tx>
      <c:layout>
        <c:manualLayout>
          <c:xMode val="edge"/>
          <c:yMode val="edge"/>
          <c:x val="0.30960975437688859"/>
          <c:y val="2.2124793124473737E-2"/>
        </c:manualLayout>
      </c:layout>
      <c:overlay val="0"/>
      <c:spPr>
        <a:noFill/>
        <a:ln>
          <a:noFill/>
        </a:ln>
        <a:effectLst/>
      </c:spPr>
      <c:txPr>
        <a:bodyPr rot="0" spcFirstLastPara="1" vertOverflow="ellipsis" vert="horz" wrap="square" anchor="ctr" anchorCtr="1"/>
        <a:lstStyle/>
        <a:p>
          <a:pPr>
            <a:defRPr sz="9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percentStacked"/>
        <c:varyColors val="0"/>
        <c:ser>
          <c:idx val="0"/>
          <c:order val="0"/>
          <c:tx>
            <c:strRef>
              <c:f>'★集計（川田先生の集計方法）'!$A$123</c:f>
              <c:strCache>
                <c:ptCount val="1"/>
                <c:pt idx="0">
                  <c:v>はい</c:v>
                </c:pt>
              </c:strCache>
            </c:strRef>
          </c:tx>
          <c:spPr>
            <a:solidFill>
              <a:schemeClr val="accent6"/>
            </a:solidFill>
            <a:ln w="15875">
              <a:solidFill>
                <a:schemeClr val="tx1"/>
              </a:solidFill>
            </a:ln>
            <a:effectLst/>
          </c:spPr>
          <c:invertIfNegative val="0"/>
          <c:cat>
            <c:strRef>
              <c:f>'★集計（川田先生の集計方法）'!$B$122:$I$122</c:f>
              <c:strCache>
                <c:ptCount val="8"/>
                <c:pt idx="0">
                  <c:v>A高校</c:v>
                </c:pt>
                <c:pt idx="1">
                  <c:v>B高校</c:v>
                </c:pt>
                <c:pt idx="2">
                  <c:v>C高校</c:v>
                </c:pt>
                <c:pt idx="3">
                  <c:v>D高校</c:v>
                </c:pt>
                <c:pt idx="4">
                  <c:v>E中学</c:v>
                </c:pt>
                <c:pt idx="5">
                  <c:v>F高校</c:v>
                </c:pt>
                <c:pt idx="6">
                  <c:v>G高校</c:v>
                </c:pt>
                <c:pt idx="7">
                  <c:v>H中学</c:v>
                </c:pt>
              </c:strCache>
            </c:strRef>
          </c:cat>
          <c:val>
            <c:numRef>
              <c:f>'★集計（川田先生の集計方法）'!$B$123:$I$123</c:f>
              <c:numCache>
                <c:formatCode>General</c:formatCode>
                <c:ptCount val="8"/>
                <c:pt idx="0">
                  <c:v>48</c:v>
                </c:pt>
                <c:pt idx="1">
                  <c:v>334</c:v>
                </c:pt>
                <c:pt idx="2">
                  <c:v>191</c:v>
                </c:pt>
                <c:pt idx="3">
                  <c:v>152</c:v>
                </c:pt>
                <c:pt idx="4">
                  <c:v>82</c:v>
                </c:pt>
                <c:pt idx="5">
                  <c:v>83</c:v>
                </c:pt>
                <c:pt idx="6">
                  <c:v>483</c:v>
                </c:pt>
                <c:pt idx="7">
                  <c:v>92</c:v>
                </c:pt>
              </c:numCache>
            </c:numRef>
          </c:val>
          <c:extLst>
            <c:ext xmlns:c16="http://schemas.microsoft.com/office/drawing/2014/chart" uri="{C3380CC4-5D6E-409C-BE32-E72D297353CC}">
              <c16:uniqueId val="{00000000-6744-4645-BE07-F7801A1867CA}"/>
            </c:ext>
          </c:extLst>
        </c:ser>
        <c:ser>
          <c:idx val="1"/>
          <c:order val="1"/>
          <c:tx>
            <c:strRef>
              <c:f>'★集計（川田先生の集計方法）'!$A$124</c:f>
              <c:strCache>
                <c:ptCount val="1"/>
                <c:pt idx="0">
                  <c:v>いいえ</c:v>
                </c:pt>
              </c:strCache>
            </c:strRef>
          </c:tx>
          <c:spPr>
            <a:solidFill>
              <a:schemeClr val="bg1"/>
            </a:solidFill>
            <a:ln w="15875">
              <a:solidFill>
                <a:schemeClr val="tx1"/>
              </a:solidFill>
            </a:ln>
            <a:effectLst/>
          </c:spPr>
          <c:invertIfNegative val="0"/>
          <c:cat>
            <c:strRef>
              <c:f>'★集計（川田先生の集計方法）'!$B$122:$I$122</c:f>
              <c:strCache>
                <c:ptCount val="8"/>
                <c:pt idx="0">
                  <c:v>A高校</c:v>
                </c:pt>
                <c:pt idx="1">
                  <c:v>B高校</c:v>
                </c:pt>
                <c:pt idx="2">
                  <c:v>C高校</c:v>
                </c:pt>
                <c:pt idx="3">
                  <c:v>D高校</c:v>
                </c:pt>
                <c:pt idx="4">
                  <c:v>E中学</c:v>
                </c:pt>
                <c:pt idx="5">
                  <c:v>F高校</c:v>
                </c:pt>
                <c:pt idx="6">
                  <c:v>G高校</c:v>
                </c:pt>
                <c:pt idx="7">
                  <c:v>H中学</c:v>
                </c:pt>
              </c:strCache>
            </c:strRef>
          </c:cat>
          <c:val>
            <c:numRef>
              <c:f>'★集計（川田先生の集計方法）'!$B$124:$I$124</c:f>
              <c:numCache>
                <c:formatCode>General</c:formatCode>
                <c:ptCount val="8"/>
                <c:pt idx="0">
                  <c:v>91</c:v>
                </c:pt>
                <c:pt idx="1">
                  <c:v>378</c:v>
                </c:pt>
                <c:pt idx="2">
                  <c:v>313</c:v>
                </c:pt>
                <c:pt idx="3">
                  <c:v>70</c:v>
                </c:pt>
                <c:pt idx="4">
                  <c:v>71</c:v>
                </c:pt>
                <c:pt idx="5">
                  <c:v>150</c:v>
                </c:pt>
                <c:pt idx="6">
                  <c:v>196</c:v>
                </c:pt>
                <c:pt idx="7">
                  <c:v>48</c:v>
                </c:pt>
              </c:numCache>
            </c:numRef>
          </c:val>
          <c:extLst>
            <c:ext xmlns:c16="http://schemas.microsoft.com/office/drawing/2014/chart" uri="{C3380CC4-5D6E-409C-BE32-E72D297353CC}">
              <c16:uniqueId val="{00000001-6744-4645-BE07-F7801A1867CA}"/>
            </c:ext>
          </c:extLst>
        </c:ser>
        <c:dLbls>
          <c:showLegendKey val="0"/>
          <c:showVal val="0"/>
          <c:showCatName val="0"/>
          <c:showSerName val="0"/>
          <c:showPercent val="0"/>
          <c:showBubbleSize val="0"/>
        </c:dLbls>
        <c:gapWidth val="150"/>
        <c:overlap val="100"/>
        <c:axId val="424923032"/>
        <c:axId val="424922048"/>
      </c:barChart>
      <c:catAx>
        <c:axId val="424923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24922048"/>
        <c:crosses val="autoZero"/>
        <c:auto val="1"/>
        <c:lblAlgn val="ctr"/>
        <c:lblOffset val="100"/>
        <c:noMultiLvlLbl val="0"/>
      </c:catAx>
      <c:valAx>
        <c:axId val="4249220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424923032"/>
        <c:crosses val="autoZero"/>
        <c:crossBetween val="between"/>
        <c:majorUnit val="0.2"/>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mn-lt"/>
                <a:ea typeface="+mn-ea"/>
                <a:cs typeface="+mn-cs"/>
              </a:defRPr>
            </a:pPr>
            <a:endParaRPr lang="ja-JP"/>
          </a:p>
        </c:txPr>
      </c:dTable>
      <c:spPr>
        <a:noFill/>
        <a:ln>
          <a:noFill/>
        </a:ln>
        <a:effectLst/>
      </c:spPr>
    </c:plotArea>
    <c:plotVisOnly val="1"/>
    <c:dispBlanksAs val="gap"/>
    <c:showDLblsOverMax val="0"/>
  </c:chart>
  <c:spPr>
    <a:solidFill>
      <a:schemeClr val="accent5">
        <a:lumMod val="20000"/>
        <a:lumOff val="80000"/>
      </a:schemeClr>
    </a:solidFill>
    <a:ln>
      <a:noFill/>
    </a:ln>
    <a:effectLst/>
  </c:spPr>
  <c:txPr>
    <a:bodyPr/>
    <a:lstStyle/>
    <a:p>
      <a:pPr>
        <a:defRPr/>
      </a:pPr>
      <a:endParaRPr lang="ja-JP"/>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'特定感染症検査事業 （合計）'!$B$22</c:f>
              <c:strCache>
                <c:ptCount val="1"/>
                <c:pt idx="0">
                  <c:v>２０１６年度</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'特定感染症検査事業 （合計）'!$C$21:$N$21</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'特定感染症検査事業 （合計）'!$C$22:$N$22</c:f>
              <c:numCache>
                <c:formatCode>General</c:formatCode>
                <c:ptCount val="12"/>
                <c:pt idx="0">
                  <c:v>98</c:v>
                </c:pt>
                <c:pt idx="1">
                  <c:v>76</c:v>
                </c:pt>
                <c:pt idx="2">
                  <c:v>111</c:v>
                </c:pt>
                <c:pt idx="3">
                  <c:v>118</c:v>
                </c:pt>
                <c:pt idx="4">
                  <c:v>83</c:v>
                </c:pt>
                <c:pt idx="5">
                  <c:v>108</c:v>
                </c:pt>
                <c:pt idx="6">
                  <c:v>93</c:v>
                </c:pt>
                <c:pt idx="7">
                  <c:v>124</c:v>
                </c:pt>
                <c:pt idx="8">
                  <c:v>138</c:v>
                </c:pt>
                <c:pt idx="9">
                  <c:v>96</c:v>
                </c:pt>
                <c:pt idx="10">
                  <c:v>113</c:v>
                </c:pt>
                <c:pt idx="11">
                  <c:v>121</c:v>
                </c:pt>
              </c:numCache>
            </c:numRef>
          </c:val>
          <c:smooth val="0"/>
          <c:extLst>
            <c:ext xmlns:c16="http://schemas.microsoft.com/office/drawing/2014/chart" uri="{C3380CC4-5D6E-409C-BE32-E72D297353CC}">
              <c16:uniqueId val="{00000000-96C4-4903-9BF2-A868C9FE1036}"/>
            </c:ext>
          </c:extLst>
        </c:ser>
        <c:ser>
          <c:idx val="1"/>
          <c:order val="1"/>
          <c:tx>
            <c:strRef>
              <c:f>'特定感染症検査事業 （合計）'!$B$23</c:f>
              <c:strCache>
                <c:ptCount val="1"/>
                <c:pt idx="0">
                  <c:v>２０１７年度</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'特定感染症検査事業 （合計）'!$C$21:$N$21</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'特定感染症検査事業 （合計）'!$C$23:$N$23</c:f>
              <c:numCache>
                <c:formatCode>General</c:formatCode>
                <c:ptCount val="12"/>
                <c:pt idx="0">
                  <c:v>94</c:v>
                </c:pt>
                <c:pt idx="1">
                  <c:v>102</c:v>
                </c:pt>
                <c:pt idx="2">
                  <c:v>158</c:v>
                </c:pt>
                <c:pt idx="3">
                  <c:v>116</c:v>
                </c:pt>
                <c:pt idx="4">
                  <c:v>141</c:v>
                </c:pt>
                <c:pt idx="5">
                  <c:v>168</c:v>
                </c:pt>
                <c:pt idx="6">
                  <c:v>146</c:v>
                </c:pt>
                <c:pt idx="7">
                  <c:v>124</c:v>
                </c:pt>
                <c:pt idx="8">
                  <c:v>151</c:v>
                </c:pt>
                <c:pt idx="9">
                  <c:v>110</c:v>
                </c:pt>
                <c:pt idx="10">
                  <c:v>118</c:v>
                </c:pt>
                <c:pt idx="11">
                  <c:v>115</c:v>
                </c:pt>
              </c:numCache>
            </c:numRef>
          </c:val>
          <c:smooth val="0"/>
          <c:extLst>
            <c:ext xmlns:c16="http://schemas.microsoft.com/office/drawing/2014/chart" uri="{C3380CC4-5D6E-409C-BE32-E72D297353CC}">
              <c16:uniqueId val="{00000001-96C4-4903-9BF2-A868C9FE1036}"/>
            </c:ext>
          </c:extLst>
        </c:ser>
        <c:ser>
          <c:idx val="2"/>
          <c:order val="2"/>
          <c:tx>
            <c:strRef>
              <c:f>'特定感染症検査事業 （合計）'!$B$24</c:f>
              <c:strCache>
                <c:ptCount val="1"/>
                <c:pt idx="0">
                  <c:v>２０１８年度</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'特定感染症検査事業 （合計）'!$C$21:$N$21</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'特定感染症検査事業 （合計）'!$C$24:$N$24</c:f>
              <c:numCache>
                <c:formatCode>General</c:formatCode>
                <c:ptCount val="12"/>
                <c:pt idx="0">
                  <c:v>159</c:v>
                </c:pt>
                <c:pt idx="1">
                  <c:v>199</c:v>
                </c:pt>
                <c:pt idx="2">
                  <c:v>232</c:v>
                </c:pt>
                <c:pt idx="3">
                  <c:v>197</c:v>
                </c:pt>
                <c:pt idx="4">
                  <c:v>197</c:v>
                </c:pt>
                <c:pt idx="5">
                  <c:v>142</c:v>
                </c:pt>
                <c:pt idx="6">
                  <c:v>190</c:v>
                </c:pt>
                <c:pt idx="7">
                  <c:v>236</c:v>
                </c:pt>
                <c:pt idx="8">
                  <c:v>268</c:v>
                </c:pt>
                <c:pt idx="9">
                  <c:v>190</c:v>
                </c:pt>
                <c:pt idx="10">
                  <c:v>235</c:v>
                </c:pt>
                <c:pt idx="11">
                  <c:v>175</c:v>
                </c:pt>
              </c:numCache>
            </c:numRef>
          </c:val>
          <c:smooth val="0"/>
          <c:extLst>
            <c:ext xmlns:c16="http://schemas.microsoft.com/office/drawing/2014/chart" uri="{C3380CC4-5D6E-409C-BE32-E72D297353CC}">
              <c16:uniqueId val="{00000002-96C4-4903-9BF2-A868C9FE1036}"/>
            </c:ext>
          </c:extLst>
        </c:ser>
        <c:ser>
          <c:idx val="3"/>
          <c:order val="3"/>
          <c:tx>
            <c:strRef>
              <c:f>'特定感染症検査事業 （合計）'!$B$25</c:f>
              <c:strCache>
                <c:ptCount val="1"/>
                <c:pt idx="0">
                  <c:v>２０１９年度</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'特定感染症検査事業 （合計）'!$C$21:$N$21</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'特定感染症検査事業 （合計）'!$C$25:$N$25</c:f>
              <c:numCache>
                <c:formatCode>General</c:formatCode>
                <c:ptCount val="12"/>
                <c:pt idx="0">
                  <c:v>221</c:v>
                </c:pt>
                <c:pt idx="1">
                  <c:v>171</c:v>
                </c:pt>
                <c:pt idx="2">
                  <c:v>265</c:v>
                </c:pt>
                <c:pt idx="3">
                  <c:v>231</c:v>
                </c:pt>
                <c:pt idx="4">
                  <c:v>237</c:v>
                </c:pt>
                <c:pt idx="5">
                  <c:v>203</c:v>
                </c:pt>
                <c:pt idx="6">
                  <c:v>208</c:v>
                </c:pt>
                <c:pt idx="7">
                  <c:v>220</c:v>
                </c:pt>
                <c:pt idx="8">
                  <c:v>262</c:v>
                </c:pt>
                <c:pt idx="9">
                  <c:v>191</c:v>
                </c:pt>
                <c:pt idx="10">
                  <c:v>188</c:v>
                </c:pt>
                <c:pt idx="11">
                  <c:v>122</c:v>
                </c:pt>
              </c:numCache>
            </c:numRef>
          </c:val>
          <c:smooth val="0"/>
          <c:extLst>
            <c:ext xmlns:c16="http://schemas.microsoft.com/office/drawing/2014/chart" uri="{C3380CC4-5D6E-409C-BE32-E72D297353CC}">
              <c16:uniqueId val="{00000003-96C4-4903-9BF2-A868C9FE1036}"/>
            </c:ext>
          </c:extLst>
        </c:ser>
        <c:ser>
          <c:idx val="4"/>
          <c:order val="4"/>
          <c:tx>
            <c:strRef>
              <c:f>'特定感染症検査事業 （合計）'!$B$26</c:f>
              <c:strCache>
                <c:ptCount val="1"/>
                <c:pt idx="0">
                  <c:v>２０２０年度</c:v>
                </c:pt>
              </c:strCache>
            </c:strRef>
          </c:tx>
          <c:spPr>
            <a:ln w="28575" cap="rnd">
              <a:solidFill>
                <a:srgbClr val="FF66FF"/>
              </a:solidFill>
              <a:round/>
            </a:ln>
            <a:effectLst/>
          </c:spPr>
          <c:marker>
            <c:symbol val="circle"/>
            <c:size val="5"/>
            <c:spPr>
              <a:solidFill>
                <a:srgbClr val="FF66FF"/>
              </a:solidFill>
              <a:ln w="9525">
                <a:solidFill>
                  <a:srgbClr val="FF66FF"/>
                </a:solidFill>
              </a:ln>
              <a:effectLst/>
            </c:spPr>
          </c:marker>
          <c:cat>
            <c:strRef>
              <c:f>'特定感染症検査事業 （合計）'!$C$21:$N$21</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'特定感染症検査事業 （合計）'!$C$26:$N$26</c:f>
              <c:numCache>
                <c:formatCode>General</c:formatCode>
                <c:ptCount val="12"/>
                <c:pt idx="0">
                  <c:v>53</c:v>
                </c:pt>
                <c:pt idx="1">
                  <c:v>62</c:v>
                </c:pt>
                <c:pt idx="2">
                  <c:v>65</c:v>
                </c:pt>
                <c:pt idx="3">
                  <c:v>97</c:v>
                </c:pt>
                <c:pt idx="4">
                  <c:v>113</c:v>
                </c:pt>
                <c:pt idx="5">
                  <c:v>109</c:v>
                </c:pt>
                <c:pt idx="6">
                  <c:v>113</c:v>
                </c:pt>
                <c:pt idx="7">
                  <c:v>106</c:v>
                </c:pt>
                <c:pt idx="8">
                  <c:v>127</c:v>
                </c:pt>
              </c:numCache>
            </c:numRef>
          </c:val>
          <c:smooth val="0"/>
          <c:extLst>
            <c:ext xmlns:c16="http://schemas.microsoft.com/office/drawing/2014/chart" uri="{C3380CC4-5D6E-409C-BE32-E72D297353CC}">
              <c16:uniqueId val="{00000004-96C4-4903-9BF2-A868C9FE1036}"/>
            </c:ext>
          </c:extLst>
        </c:ser>
        <c:dLbls>
          <c:showLegendKey val="0"/>
          <c:showVal val="0"/>
          <c:showCatName val="0"/>
          <c:showSerName val="0"/>
          <c:showPercent val="0"/>
          <c:showBubbleSize val="0"/>
        </c:dLbls>
        <c:marker val="1"/>
        <c:smooth val="0"/>
        <c:axId val="424299264"/>
        <c:axId val="424298936"/>
      </c:lineChart>
      <c:catAx>
        <c:axId val="424299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ＭＳ 明朝" panose="02020609040205080304" pitchFamily="17" charset="-128"/>
                <a:ea typeface="ＭＳ 明朝" panose="02020609040205080304" pitchFamily="17" charset="-128"/>
                <a:cs typeface="+mn-cs"/>
              </a:defRPr>
            </a:pPr>
            <a:endParaRPr lang="ja-JP"/>
          </a:p>
        </c:txPr>
        <c:crossAx val="424298936"/>
        <c:crosses val="autoZero"/>
        <c:auto val="1"/>
        <c:lblAlgn val="ctr"/>
        <c:lblOffset val="100"/>
        <c:noMultiLvlLbl val="0"/>
      </c:catAx>
      <c:valAx>
        <c:axId val="424298936"/>
        <c:scaling>
          <c:orientation val="minMax"/>
          <c:max val="3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ＭＳ 明朝" panose="02020609040205080304" pitchFamily="17" charset="-128"/>
                <a:ea typeface="ＭＳ 明朝" panose="02020609040205080304" pitchFamily="17" charset="-128"/>
                <a:cs typeface="+mn-cs"/>
              </a:defRPr>
            </a:pPr>
            <a:endParaRPr lang="ja-JP"/>
          </a:p>
        </c:txPr>
        <c:crossAx val="424299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ＭＳ 明朝" panose="02020609040205080304" pitchFamily="17" charset="-128"/>
              <a:ea typeface="ＭＳ 明朝" panose="02020609040205080304" pitchFamily="17" charset="-128"/>
              <a:cs typeface="+mn-cs"/>
            </a:defRPr>
          </a:pPr>
          <a:endParaRPr lang="ja-JP"/>
        </a:p>
      </c:txPr>
    </c:legend>
    <c:plotVisOnly val="1"/>
    <c:dispBlanksAs val="gap"/>
    <c:showDLblsOverMax val="0"/>
  </c:chart>
  <c:spPr>
    <a:solidFill>
      <a:schemeClr val="accent5">
        <a:lumMod val="20000"/>
        <a:lumOff val="80000"/>
      </a:schemeClr>
    </a:solidFill>
    <a:ln>
      <a:noFill/>
    </a:ln>
    <a:effectLst/>
  </c:spPr>
  <c:txPr>
    <a:bodyPr/>
    <a:lstStyle/>
    <a:p>
      <a:pPr>
        <a:defRPr/>
      </a:pPr>
      <a:endParaRPr lang="ja-JP"/>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'特定感染症検査事業 （合計）'!$B$30</c:f>
              <c:strCache>
                <c:ptCount val="1"/>
                <c:pt idx="0">
                  <c:v>２０１６年度</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'特定感染症検査事業 （合計）'!$C$29:$N$29</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'特定感染症検査事業 （合計）'!$C$30:$N$30</c:f>
              <c:numCache>
                <c:formatCode>General</c:formatCode>
                <c:ptCount val="12"/>
                <c:pt idx="0">
                  <c:v>173</c:v>
                </c:pt>
                <c:pt idx="1">
                  <c:v>161</c:v>
                </c:pt>
                <c:pt idx="2">
                  <c:v>199</c:v>
                </c:pt>
                <c:pt idx="3">
                  <c:v>185</c:v>
                </c:pt>
                <c:pt idx="4">
                  <c:v>158</c:v>
                </c:pt>
                <c:pt idx="5">
                  <c:v>172</c:v>
                </c:pt>
                <c:pt idx="6">
                  <c:v>171</c:v>
                </c:pt>
                <c:pt idx="7">
                  <c:v>180</c:v>
                </c:pt>
                <c:pt idx="8">
                  <c:v>241</c:v>
                </c:pt>
                <c:pt idx="9">
                  <c:v>162</c:v>
                </c:pt>
                <c:pt idx="10">
                  <c:v>176</c:v>
                </c:pt>
                <c:pt idx="11">
                  <c:v>194</c:v>
                </c:pt>
              </c:numCache>
            </c:numRef>
          </c:val>
          <c:smooth val="0"/>
          <c:extLst>
            <c:ext xmlns:c16="http://schemas.microsoft.com/office/drawing/2014/chart" uri="{C3380CC4-5D6E-409C-BE32-E72D297353CC}">
              <c16:uniqueId val="{00000000-0CDC-458C-8BB7-0CA8B7E6ED19}"/>
            </c:ext>
          </c:extLst>
        </c:ser>
        <c:ser>
          <c:idx val="1"/>
          <c:order val="1"/>
          <c:tx>
            <c:strRef>
              <c:f>'特定感染症検査事業 （合計）'!$B$31</c:f>
              <c:strCache>
                <c:ptCount val="1"/>
                <c:pt idx="0">
                  <c:v>２０１７年度</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'特定感染症検査事業 （合計）'!$C$29:$N$29</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'特定感染症検査事業 （合計）'!$C$31:$N$31</c:f>
              <c:numCache>
                <c:formatCode>General</c:formatCode>
                <c:ptCount val="12"/>
                <c:pt idx="0">
                  <c:v>168</c:v>
                </c:pt>
                <c:pt idx="1">
                  <c:v>159</c:v>
                </c:pt>
                <c:pt idx="2">
                  <c:v>219</c:v>
                </c:pt>
                <c:pt idx="3">
                  <c:v>183</c:v>
                </c:pt>
                <c:pt idx="4">
                  <c:v>213</c:v>
                </c:pt>
                <c:pt idx="5">
                  <c:v>230</c:v>
                </c:pt>
                <c:pt idx="6">
                  <c:v>218</c:v>
                </c:pt>
                <c:pt idx="7">
                  <c:v>188</c:v>
                </c:pt>
                <c:pt idx="8">
                  <c:v>219</c:v>
                </c:pt>
                <c:pt idx="9">
                  <c:v>158</c:v>
                </c:pt>
                <c:pt idx="10">
                  <c:v>195</c:v>
                </c:pt>
                <c:pt idx="11">
                  <c:v>161</c:v>
                </c:pt>
              </c:numCache>
            </c:numRef>
          </c:val>
          <c:smooth val="0"/>
          <c:extLst>
            <c:ext xmlns:c16="http://schemas.microsoft.com/office/drawing/2014/chart" uri="{C3380CC4-5D6E-409C-BE32-E72D297353CC}">
              <c16:uniqueId val="{00000001-0CDC-458C-8BB7-0CA8B7E6ED19}"/>
            </c:ext>
          </c:extLst>
        </c:ser>
        <c:ser>
          <c:idx val="2"/>
          <c:order val="2"/>
          <c:tx>
            <c:strRef>
              <c:f>'特定感染症検査事業 （合計）'!$B$32</c:f>
              <c:strCache>
                <c:ptCount val="1"/>
                <c:pt idx="0">
                  <c:v>２０１８年度</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'特定感染症検査事業 （合計）'!$C$29:$N$29</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'特定感染症検査事業 （合計）'!$C$32:$N$32</c:f>
              <c:numCache>
                <c:formatCode>General</c:formatCode>
                <c:ptCount val="12"/>
                <c:pt idx="0">
                  <c:v>173</c:v>
                </c:pt>
                <c:pt idx="1">
                  <c:v>219</c:v>
                </c:pt>
                <c:pt idx="2">
                  <c:v>254</c:v>
                </c:pt>
                <c:pt idx="3">
                  <c:v>226</c:v>
                </c:pt>
                <c:pt idx="4">
                  <c:v>207</c:v>
                </c:pt>
                <c:pt idx="5">
                  <c:v>160</c:v>
                </c:pt>
                <c:pt idx="6">
                  <c:v>204</c:v>
                </c:pt>
                <c:pt idx="7">
                  <c:v>272</c:v>
                </c:pt>
                <c:pt idx="8">
                  <c:v>295</c:v>
                </c:pt>
                <c:pt idx="9">
                  <c:v>214</c:v>
                </c:pt>
                <c:pt idx="10">
                  <c:v>248</c:v>
                </c:pt>
                <c:pt idx="11">
                  <c:v>198</c:v>
                </c:pt>
              </c:numCache>
            </c:numRef>
          </c:val>
          <c:smooth val="0"/>
          <c:extLst>
            <c:ext xmlns:c16="http://schemas.microsoft.com/office/drawing/2014/chart" uri="{C3380CC4-5D6E-409C-BE32-E72D297353CC}">
              <c16:uniqueId val="{00000002-0CDC-458C-8BB7-0CA8B7E6ED19}"/>
            </c:ext>
          </c:extLst>
        </c:ser>
        <c:ser>
          <c:idx val="3"/>
          <c:order val="3"/>
          <c:tx>
            <c:strRef>
              <c:f>'特定感染症検査事業 （合計）'!$B$33</c:f>
              <c:strCache>
                <c:ptCount val="1"/>
                <c:pt idx="0">
                  <c:v>２０１９年度</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'特定感染症検査事業 （合計）'!$C$29:$N$29</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'特定感染症検査事業 （合計）'!$C$33:$N$33</c:f>
              <c:numCache>
                <c:formatCode>General</c:formatCode>
                <c:ptCount val="12"/>
                <c:pt idx="0">
                  <c:v>226</c:v>
                </c:pt>
                <c:pt idx="1">
                  <c:v>175</c:v>
                </c:pt>
                <c:pt idx="2">
                  <c:v>272</c:v>
                </c:pt>
                <c:pt idx="3">
                  <c:v>233</c:v>
                </c:pt>
                <c:pt idx="4">
                  <c:v>244</c:v>
                </c:pt>
                <c:pt idx="5">
                  <c:v>210</c:v>
                </c:pt>
                <c:pt idx="6">
                  <c:v>213</c:v>
                </c:pt>
                <c:pt idx="7">
                  <c:v>227</c:v>
                </c:pt>
                <c:pt idx="8">
                  <c:v>268</c:v>
                </c:pt>
                <c:pt idx="9">
                  <c:v>203</c:v>
                </c:pt>
                <c:pt idx="10">
                  <c:v>195</c:v>
                </c:pt>
                <c:pt idx="11">
                  <c:v>120</c:v>
                </c:pt>
              </c:numCache>
            </c:numRef>
          </c:val>
          <c:smooth val="0"/>
          <c:extLst>
            <c:ext xmlns:c16="http://schemas.microsoft.com/office/drawing/2014/chart" uri="{C3380CC4-5D6E-409C-BE32-E72D297353CC}">
              <c16:uniqueId val="{00000003-0CDC-458C-8BB7-0CA8B7E6ED19}"/>
            </c:ext>
          </c:extLst>
        </c:ser>
        <c:ser>
          <c:idx val="4"/>
          <c:order val="4"/>
          <c:tx>
            <c:strRef>
              <c:f>'特定感染症検査事業 （合計）'!$B$34</c:f>
              <c:strCache>
                <c:ptCount val="1"/>
                <c:pt idx="0">
                  <c:v>２０２０年度</c:v>
                </c:pt>
              </c:strCache>
            </c:strRef>
          </c:tx>
          <c:spPr>
            <a:ln w="28575" cap="rnd">
              <a:solidFill>
                <a:srgbClr val="FF66FF"/>
              </a:solidFill>
              <a:round/>
            </a:ln>
            <a:effectLst/>
          </c:spPr>
          <c:marker>
            <c:symbol val="circle"/>
            <c:size val="5"/>
            <c:spPr>
              <a:solidFill>
                <a:srgbClr val="FF66FF"/>
              </a:solidFill>
              <a:ln w="9525">
                <a:solidFill>
                  <a:srgbClr val="FF66FF"/>
                </a:solidFill>
              </a:ln>
              <a:effectLst/>
            </c:spPr>
          </c:marker>
          <c:cat>
            <c:strRef>
              <c:f>'特定感染症検査事業 （合計）'!$C$29:$N$29</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'特定感染症検査事業 （合計）'!$C$34:$N$34</c:f>
              <c:numCache>
                <c:formatCode>General</c:formatCode>
                <c:ptCount val="12"/>
                <c:pt idx="0">
                  <c:v>53</c:v>
                </c:pt>
                <c:pt idx="1">
                  <c:v>63</c:v>
                </c:pt>
                <c:pt idx="2">
                  <c:v>65</c:v>
                </c:pt>
                <c:pt idx="3">
                  <c:v>97</c:v>
                </c:pt>
                <c:pt idx="4">
                  <c:v>113</c:v>
                </c:pt>
                <c:pt idx="5">
                  <c:v>110</c:v>
                </c:pt>
                <c:pt idx="6">
                  <c:v>113</c:v>
                </c:pt>
                <c:pt idx="7">
                  <c:v>107</c:v>
                </c:pt>
                <c:pt idx="8">
                  <c:v>125</c:v>
                </c:pt>
              </c:numCache>
            </c:numRef>
          </c:val>
          <c:smooth val="0"/>
          <c:extLst>
            <c:ext xmlns:c16="http://schemas.microsoft.com/office/drawing/2014/chart" uri="{C3380CC4-5D6E-409C-BE32-E72D297353CC}">
              <c16:uniqueId val="{00000004-0CDC-458C-8BB7-0CA8B7E6ED19}"/>
            </c:ext>
          </c:extLst>
        </c:ser>
        <c:dLbls>
          <c:showLegendKey val="0"/>
          <c:showVal val="0"/>
          <c:showCatName val="0"/>
          <c:showSerName val="0"/>
          <c:showPercent val="0"/>
          <c:showBubbleSize val="0"/>
        </c:dLbls>
        <c:marker val="1"/>
        <c:smooth val="0"/>
        <c:axId val="614231288"/>
        <c:axId val="614231616"/>
      </c:lineChart>
      <c:catAx>
        <c:axId val="614231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ＭＳ 明朝" panose="02020609040205080304" pitchFamily="17" charset="-128"/>
                <a:ea typeface="ＭＳ 明朝" panose="02020609040205080304" pitchFamily="17" charset="-128"/>
                <a:cs typeface="+mn-cs"/>
              </a:defRPr>
            </a:pPr>
            <a:endParaRPr lang="ja-JP"/>
          </a:p>
        </c:txPr>
        <c:crossAx val="614231616"/>
        <c:crosses val="autoZero"/>
        <c:auto val="1"/>
        <c:lblAlgn val="ctr"/>
        <c:lblOffset val="100"/>
        <c:noMultiLvlLbl val="0"/>
      </c:catAx>
      <c:valAx>
        <c:axId val="614231616"/>
        <c:scaling>
          <c:orientation val="minMax"/>
          <c:max val="3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ＭＳ 明朝" panose="02020609040205080304" pitchFamily="17" charset="-128"/>
                <a:ea typeface="ＭＳ 明朝" panose="02020609040205080304" pitchFamily="17" charset="-128"/>
                <a:cs typeface="+mn-cs"/>
              </a:defRPr>
            </a:pPr>
            <a:endParaRPr lang="ja-JP"/>
          </a:p>
        </c:txPr>
        <c:crossAx val="614231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ＭＳ 明朝" panose="02020609040205080304" pitchFamily="17" charset="-128"/>
              <a:ea typeface="ＭＳ 明朝" panose="02020609040205080304" pitchFamily="17" charset="-128"/>
              <a:cs typeface="+mn-cs"/>
            </a:defRPr>
          </a:pPr>
          <a:endParaRPr lang="ja-JP"/>
        </a:p>
      </c:txPr>
    </c:legend>
    <c:plotVisOnly val="1"/>
    <c:dispBlanksAs val="gap"/>
    <c:showDLblsOverMax val="0"/>
  </c:chart>
  <c:spPr>
    <a:solidFill>
      <a:schemeClr val="accent5">
        <a:lumMod val="20000"/>
        <a:lumOff val="80000"/>
      </a:schemeClr>
    </a:solidFill>
    <a:ln>
      <a:noFill/>
    </a:ln>
    <a:effectLst/>
  </c:spPr>
  <c:txPr>
    <a:bodyPr/>
    <a:lstStyle/>
    <a:p>
      <a:pPr>
        <a:defRPr/>
      </a:pPr>
      <a:endParaRPr lang="ja-JP"/>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0" i="0" u="none" strike="noStrike" kern="1200" spc="0" baseline="0">
                <a:solidFill>
                  <a:schemeClr val="tx1">
                    <a:lumMod val="65000"/>
                    <a:lumOff val="35000"/>
                  </a:schemeClr>
                </a:solidFill>
                <a:latin typeface="ＭＳ 明朝" panose="02020609040205080304" pitchFamily="17" charset="-128"/>
                <a:ea typeface="ＭＳ 明朝" panose="02020609040205080304" pitchFamily="17" charset="-128"/>
                <a:cs typeface="+mn-cs"/>
              </a:defRPr>
            </a:pPr>
            <a:r>
              <a:rPr lang="ja-JP" altLang="en-US" sz="900" dirty="0">
                <a:latin typeface="ＭＳ 明朝" panose="02020609040205080304" pitchFamily="17" charset="-128"/>
                <a:ea typeface="ＭＳ 明朝" panose="02020609040205080304" pitchFamily="17" charset="-128"/>
              </a:rPr>
              <a:t>肝炎ウイルス検査普及啓発用の</a:t>
            </a:r>
            <a:endParaRPr lang="en-US" altLang="ja-JP" sz="900" dirty="0">
              <a:latin typeface="ＭＳ 明朝" panose="02020609040205080304" pitchFamily="17" charset="-128"/>
              <a:ea typeface="ＭＳ 明朝" panose="02020609040205080304" pitchFamily="17" charset="-128"/>
            </a:endParaRPr>
          </a:p>
          <a:p>
            <a:pPr>
              <a:defRPr sz="900">
                <a:latin typeface="ＭＳ 明朝" panose="02020609040205080304" pitchFamily="17" charset="-128"/>
                <a:ea typeface="ＭＳ 明朝" panose="02020609040205080304" pitchFamily="17" charset="-128"/>
              </a:defRPr>
            </a:pPr>
            <a:r>
              <a:rPr lang="en-US" altLang="ja-JP" sz="900" dirty="0">
                <a:latin typeface="ＭＳ 明朝" panose="02020609040205080304" pitchFamily="17" charset="-128"/>
                <a:ea typeface="ＭＳ 明朝" panose="02020609040205080304" pitchFamily="17" charset="-128"/>
              </a:rPr>
              <a:t>WEB</a:t>
            </a:r>
            <a:r>
              <a:rPr lang="ja-JP" altLang="en-US" sz="900" dirty="0">
                <a:latin typeface="ＭＳ 明朝" panose="02020609040205080304" pitchFamily="17" charset="-128"/>
                <a:ea typeface="ＭＳ 明朝" panose="02020609040205080304" pitchFamily="17" charset="-128"/>
              </a:rPr>
              <a:t>広告を見たことがありますか？</a:t>
            </a:r>
          </a:p>
        </c:rich>
      </c:tx>
      <c:overlay val="0"/>
      <c:spPr>
        <a:noFill/>
        <a:ln>
          <a:noFill/>
        </a:ln>
        <a:effectLst/>
      </c:spPr>
      <c:txPr>
        <a:bodyPr rot="0" spcFirstLastPara="1" vertOverflow="ellipsis" vert="horz" wrap="square" anchor="ctr" anchorCtr="1"/>
        <a:lstStyle/>
        <a:p>
          <a:pPr>
            <a:defRPr sz="900" b="0" i="0" u="none" strike="noStrike" kern="1200" spc="0" baseline="0">
              <a:solidFill>
                <a:schemeClr val="tx1">
                  <a:lumMod val="65000"/>
                  <a:lumOff val="35000"/>
                </a:schemeClr>
              </a:solidFill>
              <a:latin typeface="ＭＳ 明朝" panose="02020609040205080304" pitchFamily="17" charset="-128"/>
              <a:ea typeface="ＭＳ 明朝" panose="02020609040205080304" pitchFamily="17" charset="-128"/>
              <a:cs typeface="+mn-cs"/>
            </a:defRPr>
          </a:pPr>
          <a:endParaRPr lang="ja-JP"/>
        </a:p>
      </c:txPr>
    </c:title>
    <c:autoTitleDeleted val="0"/>
    <c:plotArea>
      <c:layout>
        <c:manualLayout>
          <c:layoutTarget val="inner"/>
          <c:xMode val="edge"/>
          <c:yMode val="edge"/>
          <c:x val="0.24441964285714285"/>
          <c:y val="0.25945945945945947"/>
          <c:w val="0.6941964285714286"/>
          <c:h val="0.47403427512737373"/>
        </c:manualLayout>
      </c:layout>
      <c:barChart>
        <c:barDir val="col"/>
        <c:grouping val="percentStacked"/>
        <c:varyColors val="0"/>
        <c:ser>
          <c:idx val="0"/>
          <c:order val="0"/>
          <c:tx>
            <c:strRef>
              <c:f>'10月末までの集計'!$B$95</c:f>
              <c:strCache>
                <c:ptCount val="1"/>
                <c:pt idx="0">
                  <c:v>ある
</c:v>
                </c:pt>
              </c:strCache>
            </c:strRef>
          </c:tx>
          <c:spPr>
            <a:solidFill>
              <a:schemeClr val="accent1"/>
            </a:solidFill>
            <a:ln>
              <a:noFill/>
            </a:ln>
            <a:effectLst/>
          </c:spPr>
          <c:invertIfNegative val="0"/>
          <c:cat>
            <c:numRef>
              <c:f>'10月末までの集計'!$C$94</c:f>
              <c:numCache>
                <c:formatCode>General</c:formatCode>
                <c:ptCount val="1"/>
              </c:numCache>
            </c:numRef>
          </c:cat>
          <c:val>
            <c:numRef>
              <c:f>'10月末までの集計'!$C$95</c:f>
              <c:numCache>
                <c:formatCode>General</c:formatCode>
                <c:ptCount val="1"/>
                <c:pt idx="0">
                  <c:v>26</c:v>
                </c:pt>
              </c:numCache>
            </c:numRef>
          </c:val>
          <c:extLst>
            <c:ext xmlns:c16="http://schemas.microsoft.com/office/drawing/2014/chart" uri="{C3380CC4-5D6E-409C-BE32-E72D297353CC}">
              <c16:uniqueId val="{00000000-A0FF-4B7A-B9AF-2D707607F8C0}"/>
            </c:ext>
          </c:extLst>
        </c:ser>
        <c:ser>
          <c:idx val="1"/>
          <c:order val="1"/>
          <c:tx>
            <c:strRef>
              <c:f>'10月末までの集計'!$B$96</c:f>
              <c:strCache>
                <c:ptCount val="1"/>
                <c:pt idx="0">
                  <c:v>ない
</c:v>
                </c:pt>
              </c:strCache>
            </c:strRef>
          </c:tx>
          <c:spPr>
            <a:solidFill>
              <a:schemeClr val="accent6"/>
            </a:solidFill>
            <a:ln>
              <a:noFill/>
            </a:ln>
            <a:effectLst/>
          </c:spPr>
          <c:invertIfNegative val="0"/>
          <c:cat>
            <c:numRef>
              <c:f>'10月末までの集計'!$C$94</c:f>
              <c:numCache>
                <c:formatCode>General</c:formatCode>
                <c:ptCount val="1"/>
              </c:numCache>
            </c:numRef>
          </c:cat>
          <c:val>
            <c:numRef>
              <c:f>'10月末までの集計'!$C$96</c:f>
              <c:numCache>
                <c:formatCode>General</c:formatCode>
                <c:ptCount val="1"/>
                <c:pt idx="0">
                  <c:v>45</c:v>
                </c:pt>
              </c:numCache>
            </c:numRef>
          </c:val>
          <c:extLst>
            <c:ext xmlns:c16="http://schemas.microsoft.com/office/drawing/2014/chart" uri="{C3380CC4-5D6E-409C-BE32-E72D297353CC}">
              <c16:uniqueId val="{00000001-A0FF-4B7A-B9AF-2D707607F8C0}"/>
            </c:ext>
          </c:extLst>
        </c:ser>
        <c:dLbls>
          <c:showLegendKey val="0"/>
          <c:showVal val="0"/>
          <c:showCatName val="0"/>
          <c:showSerName val="0"/>
          <c:showPercent val="0"/>
          <c:showBubbleSize val="0"/>
        </c:dLbls>
        <c:gapWidth val="150"/>
        <c:overlap val="100"/>
        <c:axId val="549544952"/>
        <c:axId val="549542984"/>
      </c:barChart>
      <c:catAx>
        <c:axId val="549544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49542984"/>
        <c:crosses val="autoZero"/>
        <c:auto val="1"/>
        <c:lblAlgn val="ctr"/>
        <c:lblOffset val="100"/>
        <c:noMultiLvlLbl val="0"/>
      </c:catAx>
      <c:valAx>
        <c:axId val="5495429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ＭＳ 明朝" panose="02020609040205080304" pitchFamily="17" charset="-128"/>
                <a:ea typeface="ＭＳ 明朝" panose="02020609040205080304" pitchFamily="17" charset="-128"/>
                <a:cs typeface="+mn-cs"/>
              </a:defRPr>
            </a:pPr>
            <a:endParaRPr lang="ja-JP"/>
          </a:p>
        </c:txPr>
        <c:crossAx val="54954495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ＭＳ 明朝" panose="02020609040205080304" pitchFamily="17" charset="-128"/>
                <a:ea typeface="ＭＳ 明朝" panose="02020609040205080304" pitchFamily="17" charset="-128"/>
                <a:cs typeface="+mn-cs"/>
              </a:defRPr>
            </a:pPr>
            <a:endParaRPr lang="ja-JP"/>
          </a:p>
        </c:txPr>
      </c:dTable>
      <c:spPr>
        <a:noFill/>
        <a:ln>
          <a:noFill/>
        </a:ln>
        <a:effectLst/>
      </c:spPr>
    </c:plotArea>
    <c:plotVisOnly val="1"/>
    <c:dispBlanksAs val="gap"/>
    <c:showDLblsOverMax val="0"/>
  </c:chart>
  <c:spPr>
    <a:solidFill>
      <a:schemeClr val="accent5">
        <a:lumMod val="20000"/>
        <a:lumOff val="80000"/>
      </a:schemeClr>
    </a:solidFill>
    <a:ln>
      <a:noFill/>
    </a:ln>
    <a:effectLst/>
  </c:spPr>
  <c:txPr>
    <a:bodyPr/>
    <a:lstStyle/>
    <a:p>
      <a:pPr>
        <a:defRPr/>
      </a:pPr>
      <a:endParaRPr lang="ja-JP"/>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0" i="0" u="none" strike="noStrike" kern="1200" spc="0" baseline="0">
                <a:solidFill>
                  <a:schemeClr val="tx1">
                    <a:lumMod val="65000"/>
                    <a:lumOff val="35000"/>
                  </a:schemeClr>
                </a:solidFill>
                <a:latin typeface="ＭＳ 明朝" panose="02020609040205080304" pitchFamily="17" charset="-128"/>
                <a:ea typeface="ＭＳ 明朝" panose="02020609040205080304" pitchFamily="17" charset="-128"/>
                <a:cs typeface="+mn-cs"/>
              </a:defRPr>
            </a:pPr>
            <a:r>
              <a:rPr lang="ja-JP" altLang="en-US" sz="900" dirty="0">
                <a:latin typeface="ＭＳ 明朝" panose="02020609040205080304" pitchFamily="17" charset="-128"/>
                <a:ea typeface="ＭＳ 明朝" panose="02020609040205080304" pitchFamily="17" charset="-128"/>
              </a:rPr>
              <a:t>肝炎ウイルス検査を受けたことが「ある」と</a:t>
            </a:r>
            <a:endParaRPr lang="en-US" altLang="ja-JP" sz="900" dirty="0">
              <a:latin typeface="ＭＳ 明朝" panose="02020609040205080304" pitchFamily="17" charset="-128"/>
              <a:ea typeface="ＭＳ 明朝" panose="02020609040205080304" pitchFamily="17" charset="-128"/>
            </a:endParaRPr>
          </a:p>
          <a:p>
            <a:pPr>
              <a:defRPr sz="900">
                <a:latin typeface="ＭＳ 明朝" panose="02020609040205080304" pitchFamily="17" charset="-128"/>
                <a:ea typeface="ＭＳ 明朝" panose="02020609040205080304" pitchFamily="17" charset="-128"/>
              </a:defRPr>
            </a:pPr>
            <a:r>
              <a:rPr lang="ja-JP" altLang="en-US" sz="900" dirty="0">
                <a:latin typeface="ＭＳ 明朝" panose="02020609040205080304" pitchFamily="17" charset="-128"/>
                <a:ea typeface="ＭＳ 明朝" panose="02020609040205080304" pitchFamily="17" charset="-128"/>
              </a:rPr>
              <a:t>回答した方へ質問</a:t>
            </a:r>
            <a:endParaRPr lang="en-US" altLang="ja-JP" sz="900" dirty="0">
              <a:latin typeface="ＭＳ 明朝" panose="02020609040205080304" pitchFamily="17" charset="-128"/>
              <a:ea typeface="ＭＳ 明朝" panose="02020609040205080304" pitchFamily="17" charset="-128"/>
            </a:endParaRPr>
          </a:p>
          <a:p>
            <a:pPr>
              <a:defRPr sz="900">
                <a:latin typeface="ＭＳ 明朝" panose="02020609040205080304" pitchFamily="17" charset="-128"/>
                <a:ea typeface="ＭＳ 明朝" panose="02020609040205080304" pitchFamily="17" charset="-128"/>
              </a:defRPr>
            </a:pPr>
            <a:r>
              <a:rPr lang="en-US" altLang="ja-JP" sz="900" dirty="0">
                <a:latin typeface="ＭＳ 明朝" panose="02020609040205080304" pitchFamily="17" charset="-128"/>
                <a:ea typeface="ＭＳ 明朝" panose="02020609040205080304" pitchFamily="17" charset="-128"/>
              </a:rPr>
              <a:t>WEB</a:t>
            </a:r>
            <a:r>
              <a:rPr lang="ja-JP" altLang="en-US" sz="900" dirty="0">
                <a:latin typeface="ＭＳ 明朝" panose="02020609040205080304" pitchFamily="17" charset="-128"/>
                <a:ea typeface="ＭＳ 明朝" panose="02020609040205080304" pitchFamily="17" charset="-128"/>
              </a:rPr>
              <a:t>広告をみて肝炎ウイルス検査を受けましたか？</a:t>
            </a:r>
          </a:p>
        </c:rich>
      </c:tx>
      <c:layout>
        <c:manualLayout>
          <c:xMode val="edge"/>
          <c:yMode val="edge"/>
          <c:x val="0.10064800065160585"/>
          <c:y val="2.9976340397831831E-2"/>
        </c:manualLayout>
      </c:layout>
      <c:overlay val="0"/>
      <c:spPr>
        <a:noFill/>
        <a:ln>
          <a:noFill/>
        </a:ln>
        <a:effectLst/>
      </c:spPr>
      <c:txPr>
        <a:bodyPr rot="0" spcFirstLastPara="1" vertOverflow="ellipsis" vert="horz" wrap="square" anchor="ctr" anchorCtr="1"/>
        <a:lstStyle/>
        <a:p>
          <a:pPr>
            <a:defRPr sz="900" b="0" i="0" u="none" strike="noStrike" kern="1200" spc="0" baseline="0">
              <a:solidFill>
                <a:schemeClr val="tx1">
                  <a:lumMod val="65000"/>
                  <a:lumOff val="35000"/>
                </a:schemeClr>
              </a:solidFill>
              <a:latin typeface="ＭＳ 明朝" panose="02020609040205080304" pitchFamily="17" charset="-128"/>
              <a:ea typeface="ＭＳ 明朝" panose="02020609040205080304" pitchFamily="17" charset="-128"/>
              <a:cs typeface="+mn-cs"/>
            </a:defRPr>
          </a:pPr>
          <a:endParaRPr lang="ja-JP"/>
        </a:p>
      </c:txPr>
    </c:title>
    <c:autoTitleDeleted val="0"/>
    <c:plotArea>
      <c:layout>
        <c:manualLayout>
          <c:layoutTarget val="inner"/>
          <c:xMode val="edge"/>
          <c:yMode val="edge"/>
          <c:x val="0.23729525119621497"/>
          <c:y val="0.27103588998910916"/>
          <c:w val="0.6876626177196733"/>
          <c:h val="0.45155189464591966"/>
        </c:manualLayout>
      </c:layout>
      <c:barChart>
        <c:barDir val="col"/>
        <c:grouping val="percentStacked"/>
        <c:varyColors val="0"/>
        <c:ser>
          <c:idx val="0"/>
          <c:order val="0"/>
          <c:tx>
            <c:strRef>
              <c:f>'10月末までの集計'!$B$102</c:f>
              <c:strCache>
                <c:ptCount val="1"/>
                <c:pt idx="0">
                  <c:v>はい
</c:v>
                </c:pt>
              </c:strCache>
            </c:strRef>
          </c:tx>
          <c:spPr>
            <a:solidFill>
              <a:schemeClr val="accent1"/>
            </a:solidFill>
            <a:ln>
              <a:noFill/>
            </a:ln>
            <a:effectLst/>
          </c:spPr>
          <c:invertIfNegative val="0"/>
          <c:cat>
            <c:numRef>
              <c:f>'10月末までの集計'!$C$101</c:f>
              <c:numCache>
                <c:formatCode>General</c:formatCode>
                <c:ptCount val="1"/>
              </c:numCache>
            </c:numRef>
          </c:cat>
          <c:val>
            <c:numRef>
              <c:f>'10月末までの集計'!$C$102</c:f>
              <c:numCache>
                <c:formatCode>General</c:formatCode>
                <c:ptCount val="1"/>
                <c:pt idx="0">
                  <c:v>4</c:v>
                </c:pt>
              </c:numCache>
            </c:numRef>
          </c:val>
          <c:extLst>
            <c:ext xmlns:c16="http://schemas.microsoft.com/office/drawing/2014/chart" uri="{C3380CC4-5D6E-409C-BE32-E72D297353CC}">
              <c16:uniqueId val="{00000000-CB3E-4E2C-9E97-254CB2E99106}"/>
            </c:ext>
          </c:extLst>
        </c:ser>
        <c:ser>
          <c:idx val="1"/>
          <c:order val="1"/>
          <c:tx>
            <c:strRef>
              <c:f>'10月末までの集計'!$B$103</c:f>
              <c:strCache>
                <c:ptCount val="1"/>
                <c:pt idx="0">
                  <c:v>いいえ
</c:v>
                </c:pt>
              </c:strCache>
            </c:strRef>
          </c:tx>
          <c:spPr>
            <a:solidFill>
              <a:schemeClr val="accent6"/>
            </a:solidFill>
            <a:ln>
              <a:noFill/>
            </a:ln>
            <a:effectLst/>
          </c:spPr>
          <c:invertIfNegative val="0"/>
          <c:cat>
            <c:numRef>
              <c:f>'10月末までの集計'!$C$101</c:f>
              <c:numCache>
                <c:formatCode>General</c:formatCode>
                <c:ptCount val="1"/>
              </c:numCache>
            </c:numRef>
          </c:cat>
          <c:val>
            <c:numRef>
              <c:f>'10月末までの集計'!$C$103</c:f>
              <c:numCache>
                <c:formatCode>General</c:formatCode>
                <c:ptCount val="1"/>
                <c:pt idx="0">
                  <c:v>31</c:v>
                </c:pt>
              </c:numCache>
            </c:numRef>
          </c:val>
          <c:extLst>
            <c:ext xmlns:c16="http://schemas.microsoft.com/office/drawing/2014/chart" uri="{C3380CC4-5D6E-409C-BE32-E72D297353CC}">
              <c16:uniqueId val="{00000001-CB3E-4E2C-9E97-254CB2E99106}"/>
            </c:ext>
          </c:extLst>
        </c:ser>
        <c:ser>
          <c:idx val="2"/>
          <c:order val="2"/>
          <c:tx>
            <c:strRef>
              <c:f>'10月末までの集計'!$B$104</c:f>
              <c:strCache>
                <c:ptCount val="1"/>
                <c:pt idx="0">
                  <c:v>無回答</c:v>
                </c:pt>
              </c:strCache>
            </c:strRef>
          </c:tx>
          <c:spPr>
            <a:solidFill>
              <a:schemeClr val="accent3"/>
            </a:solidFill>
            <a:ln>
              <a:noFill/>
            </a:ln>
            <a:effectLst/>
          </c:spPr>
          <c:invertIfNegative val="0"/>
          <c:cat>
            <c:numRef>
              <c:f>'10月末までの集計'!$C$101</c:f>
              <c:numCache>
                <c:formatCode>General</c:formatCode>
                <c:ptCount val="1"/>
              </c:numCache>
            </c:numRef>
          </c:cat>
          <c:val>
            <c:numRef>
              <c:f>'10月末までの集計'!$C$104</c:f>
              <c:numCache>
                <c:formatCode>General</c:formatCode>
                <c:ptCount val="1"/>
                <c:pt idx="0">
                  <c:v>2</c:v>
                </c:pt>
              </c:numCache>
            </c:numRef>
          </c:val>
          <c:extLst>
            <c:ext xmlns:c16="http://schemas.microsoft.com/office/drawing/2014/chart" uri="{C3380CC4-5D6E-409C-BE32-E72D297353CC}">
              <c16:uniqueId val="{00000002-CB3E-4E2C-9E97-254CB2E99106}"/>
            </c:ext>
          </c:extLst>
        </c:ser>
        <c:dLbls>
          <c:showLegendKey val="0"/>
          <c:showVal val="0"/>
          <c:showCatName val="0"/>
          <c:showSerName val="0"/>
          <c:showPercent val="0"/>
          <c:showBubbleSize val="0"/>
        </c:dLbls>
        <c:gapWidth val="150"/>
        <c:overlap val="100"/>
        <c:axId val="603776720"/>
        <c:axId val="603777048"/>
      </c:barChart>
      <c:catAx>
        <c:axId val="603776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03777048"/>
        <c:crosses val="autoZero"/>
        <c:auto val="1"/>
        <c:lblAlgn val="ctr"/>
        <c:lblOffset val="100"/>
        <c:noMultiLvlLbl val="0"/>
      </c:catAx>
      <c:valAx>
        <c:axId val="6037770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ＭＳ 明朝" panose="02020609040205080304" pitchFamily="17" charset="-128"/>
                <a:ea typeface="ＭＳ 明朝" panose="02020609040205080304" pitchFamily="17" charset="-128"/>
                <a:cs typeface="+mn-cs"/>
              </a:defRPr>
            </a:pPr>
            <a:endParaRPr lang="ja-JP"/>
          </a:p>
        </c:txPr>
        <c:crossAx val="603776720"/>
        <c:crosses val="autoZero"/>
        <c:crossBetween val="between"/>
        <c:majorUnit val="0.1"/>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ＭＳ 明朝" panose="02020609040205080304" pitchFamily="17" charset="-128"/>
                <a:ea typeface="ＭＳ 明朝" panose="02020609040205080304" pitchFamily="17" charset="-128"/>
                <a:cs typeface="+mn-cs"/>
              </a:defRPr>
            </a:pPr>
            <a:endParaRPr lang="ja-JP"/>
          </a:p>
        </c:txPr>
      </c:dTable>
      <c:spPr>
        <a:noFill/>
        <a:ln>
          <a:noFill/>
        </a:ln>
        <a:effectLst/>
      </c:spPr>
    </c:plotArea>
    <c:plotVisOnly val="1"/>
    <c:dispBlanksAs val="gap"/>
    <c:showDLblsOverMax val="0"/>
  </c:chart>
  <c:spPr>
    <a:solidFill>
      <a:schemeClr val="accent5">
        <a:lumMod val="20000"/>
        <a:lumOff val="80000"/>
      </a:schemeClr>
    </a:solidFill>
    <a:ln>
      <a:noFill/>
    </a:ln>
    <a:effectLst/>
  </c:spPr>
  <c:txPr>
    <a:bodyPr/>
    <a:lstStyle/>
    <a:p>
      <a:pPr>
        <a:defRPr/>
      </a:pPr>
      <a:endParaRPr lang="ja-JP"/>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50" b="0" i="0" u="none" strike="noStrike" kern="1200" spc="0" baseline="0">
                <a:solidFill>
                  <a:schemeClr val="tx1">
                    <a:lumMod val="65000"/>
                    <a:lumOff val="35000"/>
                  </a:schemeClr>
                </a:solidFill>
                <a:latin typeface="ＭＳ 明朝" panose="02020609040205080304" pitchFamily="17" charset="-128"/>
                <a:ea typeface="ＭＳ 明朝" panose="02020609040205080304" pitchFamily="17" charset="-128"/>
                <a:cs typeface="+mn-cs"/>
              </a:defRPr>
            </a:pPr>
            <a:r>
              <a:rPr lang="ja-JP" altLang="en-US" sz="1000" baseline="0" dirty="0">
                <a:latin typeface="ＭＳ 明朝" panose="02020609040205080304" pitchFamily="17" charset="-128"/>
                <a:ea typeface="ＭＳ 明朝" panose="02020609040205080304" pitchFamily="17" charset="-128"/>
              </a:rPr>
              <a:t>肝炎ウィルス検査陽性者のフォローアップグラフ </a:t>
            </a:r>
          </a:p>
        </c:rich>
      </c:tx>
      <c:layout>
        <c:manualLayout>
          <c:xMode val="edge"/>
          <c:yMode val="edge"/>
          <c:x val="0.11839383912132422"/>
          <c:y val="0"/>
        </c:manualLayout>
      </c:layout>
      <c:overlay val="0"/>
      <c:spPr>
        <a:noFill/>
        <a:ln>
          <a:noFill/>
        </a:ln>
        <a:effectLst/>
      </c:spPr>
      <c:txPr>
        <a:bodyPr rot="0" spcFirstLastPara="1" vertOverflow="ellipsis" vert="horz" wrap="square" anchor="ctr" anchorCtr="1"/>
        <a:lstStyle/>
        <a:p>
          <a:pPr>
            <a:defRPr sz="1050" b="0" i="0" u="none" strike="noStrike" kern="1200" spc="0" baseline="0">
              <a:solidFill>
                <a:schemeClr val="tx1">
                  <a:lumMod val="65000"/>
                  <a:lumOff val="35000"/>
                </a:schemeClr>
              </a:solidFill>
              <a:latin typeface="ＭＳ 明朝" panose="02020609040205080304" pitchFamily="17" charset="-128"/>
              <a:ea typeface="ＭＳ 明朝" panose="02020609040205080304" pitchFamily="17" charset="-128"/>
              <a:cs typeface="+mn-cs"/>
            </a:defRPr>
          </a:pPr>
          <a:endParaRPr lang="ja-JP"/>
        </a:p>
      </c:txPr>
    </c:title>
    <c:autoTitleDeleted val="0"/>
    <c:plotArea>
      <c:layout>
        <c:manualLayout>
          <c:layoutTarget val="inner"/>
          <c:xMode val="edge"/>
          <c:yMode val="edge"/>
          <c:x val="7.0586537688196546E-2"/>
          <c:y val="9.4078862117065953E-2"/>
          <c:w val="0.90286351706036749"/>
          <c:h val="0.7053913759328001"/>
        </c:manualLayout>
      </c:layout>
      <c:barChart>
        <c:barDir val="col"/>
        <c:grouping val="clustered"/>
        <c:varyColors val="0"/>
        <c:ser>
          <c:idx val="0"/>
          <c:order val="0"/>
          <c:tx>
            <c:strRef>
              <c:f>'[入院前検査によるHBｓ抗原・HCV抗体陽性者.xlsx]令和2年グラフ '!$C$36</c:f>
              <c:strCache>
                <c:ptCount val="1"/>
                <c:pt idx="0">
                  <c:v>HBｓ抗原</c:v>
                </c:pt>
              </c:strCache>
            </c:strRef>
          </c:tx>
          <c:spPr>
            <a:solidFill>
              <a:schemeClr val="accent1"/>
            </a:solidFill>
            <a:ln>
              <a:noFill/>
            </a:ln>
            <a:effectLst/>
          </c:spPr>
          <c:invertIfNegative val="0"/>
          <c:cat>
            <c:strRef>
              <c:f>'[入院前検査によるHBｓ抗原・HCV抗体陽性者.xlsx]令和2年グラフ '!$B$37:$B$48</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'[入院前検査によるHBｓ抗原・HCV抗体陽性者.xlsx]令和2年グラフ '!$C$37:$C$48</c:f>
              <c:numCache>
                <c:formatCode>General</c:formatCode>
                <c:ptCount val="12"/>
                <c:pt idx="0">
                  <c:v>14</c:v>
                </c:pt>
                <c:pt idx="1">
                  <c:v>18</c:v>
                </c:pt>
                <c:pt idx="2">
                  <c:v>20</c:v>
                </c:pt>
                <c:pt idx="3">
                  <c:v>21</c:v>
                </c:pt>
                <c:pt idx="4">
                  <c:v>18</c:v>
                </c:pt>
                <c:pt idx="5">
                  <c:v>18</c:v>
                </c:pt>
                <c:pt idx="6">
                  <c:v>15</c:v>
                </c:pt>
                <c:pt idx="7">
                  <c:v>19</c:v>
                </c:pt>
                <c:pt idx="8">
                  <c:v>22</c:v>
                </c:pt>
                <c:pt idx="9">
                  <c:v>18</c:v>
                </c:pt>
                <c:pt idx="10">
                  <c:v>23</c:v>
                </c:pt>
                <c:pt idx="11">
                  <c:v>18</c:v>
                </c:pt>
              </c:numCache>
            </c:numRef>
          </c:val>
          <c:extLst>
            <c:ext xmlns:c16="http://schemas.microsoft.com/office/drawing/2014/chart" uri="{C3380CC4-5D6E-409C-BE32-E72D297353CC}">
              <c16:uniqueId val="{00000000-BD28-4584-AB5A-163A2A191393}"/>
            </c:ext>
          </c:extLst>
        </c:ser>
        <c:ser>
          <c:idx val="1"/>
          <c:order val="1"/>
          <c:tx>
            <c:strRef>
              <c:f>'[入院前検査によるHBｓ抗原・HCV抗体陽性者.xlsx]令和2年グラフ '!$D$36</c:f>
              <c:strCache>
                <c:ptCount val="1"/>
                <c:pt idx="0">
                  <c:v>HCV抗体</c:v>
                </c:pt>
              </c:strCache>
            </c:strRef>
          </c:tx>
          <c:spPr>
            <a:solidFill>
              <a:schemeClr val="accent2"/>
            </a:solidFill>
            <a:ln>
              <a:noFill/>
            </a:ln>
            <a:effectLst/>
          </c:spPr>
          <c:invertIfNegative val="0"/>
          <c:cat>
            <c:strRef>
              <c:f>'[入院前検査によるHBｓ抗原・HCV抗体陽性者.xlsx]令和2年グラフ '!$B$37:$B$48</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'[入院前検査によるHBｓ抗原・HCV抗体陽性者.xlsx]令和2年グラフ '!$D$37:$D$48</c:f>
              <c:numCache>
                <c:formatCode>General</c:formatCode>
                <c:ptCount val="12"/>
                <c:pt idx="0">
                  <c:v>14</c:v>
                </c:pt>
                <c:pt idx="1">
                  <c:v>21</c:v>
                </c:pt>
                <c:pt idx="2">
                  <c:v>16</c:v>
                </c:pt>
                <c:pt idx="3">
                  <c:v>22</c:v>
                </c:pt>
                <c:pt idx="4">
                  <c:v>14</c:v>
                </c:pt>
                <c:pt idx="5">
                  <c:v>19</c:v>
                </c:pt>
                <c:pt idx="6">
                  <c:v>25</c:v>
                </c:pt>
                <c:pt idx="7">
                  <c:v>16</c:v>
                </c:pt>
                <c:pt idx="8">
                  <c:v>19</c:v>
                </c:pt>
                <c:pt idx="9">
                  <c:v>23</c:v>
                </c:pt>
                <c:pt idx="10">
                  <c:v>16</c:v>
                </c:pt>
                <c:pt idx="11">
                  <c:v>12</c:v>
                </c:pt>
              </c:numCache>
            </c:numRef>
          </c:val>
          <c:extLst>
            <c:ext xmlns:c16="http://schemas.microsoft.com/office/drawing/2014/chart" uri="{C3380CC4-5D6E-409C-BE32-E72D297353CC}">
              <c16:uniqueId val="{00000001-BD28-4584-AB5A-163A2A191393}"/>
            </c:ext>
          </c:extLst>
        </c:ser>
        <c:ser>
          <c:idx val="2"/>
          <c:order val="2"/>
          <c:tx>
            <c:strRef>
              <c:f>'[入院前検査によるHBｓ抗原・HCV抗体陽性者.xlsx]令和2年グラフ '!$E$36</c:f>
              <c:strCache>
                <c:ptCount val="1"/>
                <c:pt idx="0">
                  <c:v>肝内受診歴</c:v>
                </c:pt>
              </c:strCache>
            </c:strRef>
          </c:tx>
          <c:spPr>
            <a:solidFill>
              <a:schemeClr val="accent3"/>
            </a:solidFill>
            <a:ln>
              <a:noFill/>
            </a:ln>
            <a:effectLst/>
          </c:spPr>
          <c:invertIfNegative val="0"/>
          <c:cat>
            <c:strRef>
              <c:f>'[入院前検査によるHBｓ抗原・HCV抗体陽性者.xlsx]令和2年グラフ '!$B$37:$B$48</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'[入院前検査によるHBｓ抗原・HCV抗体陽性者.xlsx]令和2年グラフ '!$E$37:$E$48</c:f>
              <c:numCache>
                <c:formatCode>General</c:formatCode>
                <c:ptCount val="12"/>
                <c:pt idx="0">
                  <c:v>22</c:v>
                </c:pt>
                <c:pt idx="1">
                  <c:v>35</c:v>
                </c:pt>
                <c:pt idx="2">
                  <c:v>29</c:v>
                </c:pt>
                <c:pt idx="3">
                  <c:v>32</c:v>
                </c:pt>
                <c:pt idx="4">
                  <c:v>28</c:v>
                </c:pt>
                <c:pt idx="5">
                  <c:v>28</c:v>
                </c:pt>
                <c:pt idx="6">
                  <c:v>26</c:v>
                </c:pt>
                <c:pt idx="7">
                  <c:v>20</c:v>
                </c:pt>
                <c:pt idx="8">
                  <c:v>32</c:v>
                </c:pt>
                <c:pt idx="9">
                  <c:v>27</c:v>
                </c:pt>
                <c:pt idx="10">
                  <c:v>29</c:v>
                </c:pt>
                <c:pt idx="11">
                  <c:v>22</c:v>
                </c:pt>
              </c:numCache>
            </c:numRef>
          </c:val>
          <c:extLst>
            <c:ext xmlns:c16="http://schemas.microsoft.com/office/drawing/2014/chart" uri="{C3380CC4-5D6E-409C-BE32-E72D297353CC}">
              <c16:uniqueId val="{00000002-BD28-4584-AB5A-163A2A191393}"/>
            </c:ext>
          </c:extLst>
        </c:ser>
        <c:dLbls>
          <c:showLegendKey val="0"/>
          <c:showVal val="0"/>
          <c:showCatName val="0"/>
          <c:showSerName val="0"/>
          <c:showPercent val="0"/>
          <c:showBubbleSize val="0"/>
        </c:dLbls>
        <c:gapWidth val="219"/>
        <c:overlap val="-27"/>
        <c:axId val="688471848"/>
        <c:axId val="688474472"/>
      </c:barChart>
      <c:lineChart>
        <c:grouping val="standard"/>
        <c:varyColors val="0"/>
        <c:ser>
          <c:idx val="3"/>
          <c:order val="3"/>
          <c:tx>
            <c:strRef>
              <c:f>'[入院前検査によるHBｓ抗原・HCV抗体陽性者.xlsx]令和2年グラフ '!$F$36</c:f>
              <c:strCache>
                <c:ptCount val="1"/>
                <c:pt idx="0">
                  <c:v>受診推奨</c:v>
                </c:pt>
              </c:strCache>
            </c:strRef>
          </c:tx>
          <c:spPr>
            <a:ln w="28575" cap="rnd">
              <a:solidFill>
                <a:schemeClr val="accent4"/>
              </a:solidFill>
              <a:round/>
            </a:ln>
            <a:effectLst/>
          </c:spPr>
          <c:marker>
            <c:symbol val="none"/>
          </c:marker>
          <c:cat>
            <c:strRef>
              <c:f>'[入院前検査によるHBｓ抗原・HCV抗体陽性者.xlsx]令和2年グラフ '!$B$37:$B$48</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'[入院前検査によるHBｓ抗原・HCV抗体陽性者.xlsx]令和2年グラフ '!$F$37:$F$48</c:f>
              <c:numCache>
                <c:formatCode>General</c:formatCode>
                <c:ptCount val="12"/>
                <c:pt idx="0">
                  <c:v>5</c:v>
                </c:pt>
                <c:pt idx="1">
                  <c:v>4</c:v>
                </c:pt>
                <c:pt idx="2">
                  <c:v>1</c:v>
                </c:pt>
                <c:pt idx="3">
                  <c:v>6</c:v>
                </c:pt>
                <c:pt idx="4">
                  <c:v>3</c:v>
                </c:pt>
                <c:pt idx="5">
                  <c:v>3</c:v>
                </c:pt>
                <c:pt idx="6">
                  <c:v>9</c:v>
                </c:pt>
                <c:pt idx="7">
                  <c:v>9</c:v>
                </c:pt>
                <c:pt idx="8">
                  <c:v>7</c:v>
                </c:pt>
                <c:pt idx="9">
                  <c:v>5</c:v>
                </c:pt>
                <c:pt idx="10">
                  <c:v>4</c:v>
                </c:pt>
                <c:pt idx="11">
                  <c:v>7</c:v>
                </c:pt>
              </c:numCache>
            </c:numRef>
          </c:val>
          <c:smooth val="0"/>
          <c:extLst>
            <c:ext xmlns:c16="http://schemas.microsoft.com/office/drawing/2014/chart" uri="{C3380CC4-5D6E-409C-BE32-E72D297353CC}">
              <c16:uniqueId val="{00000003-BD28-4584-AB5A-163A2A191393}"/>
            </c:ext>
          </c:extLst>
        </c:ser>
        <c:ser>
          <c:idx val="4"/>
          <c:order val="4"/>
          <c:tx>
            <c:strRef>
              <c:f>'[入院前検査によるHBｓ抗原・HCV抗体陽性者.xlsx]令和2年グラフ '!$G$36</c:f>
              <c:strCache>
                <c:ptCount val="1"/>
                <c:pt idx="0">
                  <c:v>推奨後受診</c:v>
                </c:pt>
              </c:strCache>
            </c:strRef>
          </c:tx>
          <c:spPr>
            <a:ln w="28575" cap="rnd">
              <a:solidFill>
                <a:schemeClr val="accent5"/>
              </a:solidFill>
              <a:round/>
            </a:ln>
            <a:effectLst/>
          </c:spPr>
          <c:marker>
            <c:symbol val="none"/>
          </c:marker>
          <c:cat>
            <c:strRef>
              <c:f>'[入院前検査によるHBｓ抗原・HCV抗体陽性者.xlsx]令和2年グラフ '!$B$37:$B$48</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'[入院前検査によるHBｓ抗原・HCV抗体陽性者.xlsx]令和2年グラフ '!$G$37:$G$48</c:f>
              <c:numCache>
                <c:formatCode>General</c:formatCode>
                <c:ptCount val="12"/>
                <c:pt idx="0">
                  <c:v>3</c:v>
                </c:pt>
                <c:pt idx="1">
                  <c:v>2</c:v>
                </c:pt>
                <c:pt idx="2">
                  <c:v>0</c:v>
                </c:pt>
                <c:pt idx="3">
                  <c:v>3</c:v>
                </c:pt>
                <c:pt idx="4">
                  <c:v>2</c:v>
                </c:pt>
                <c:pt idx="5">
                  <c:v>1</c:v>
                </c:pt>
                <c:pt idx="6">
                  <c:v>7</c:v>
                </c:pt>
                <c:pt idx="7">
                  <c:v>6</c:v>
                </c:pt>
                <c:pt idx="8">
                  <c:v>3</c:v>
                </c:pt>
                <c:pt idx="9">
                  <c:v>3</c:v>
                </c:pt>
                <c:pt idx="10">
                  <c:v>0</c:v>
                </c:pt>
                <c:pt idx="11">
                  <c:v>1</c:v>
                </c:pt>
              </c:numCache>
            </c:numRef>
          </c:val>
          <c:smooth val="0"/>
          <c:extLst>
            <c:ext xmlns:c16="http://schemas.microsoft.com/office/drawing/2014/chart" uri="{C3380CC4-5D6E-409C-BE32-E72D297353CC}">
              <c16:uniqueId val="{00000004-BD28-4584-AB5A-163A2A191393}"/>
            </c:ext>
          </c:extLst>
        </c:ser>
        <c:ser>
          <c:idx val="5"/>
          <c:order val="5"/>
          <c:tx>
            <c:strRef>
              <c:f>'[入院前検査によるHBｓ抗原・HCV抗体陽性者.xlsx]令和2年グラフ '!$H$36</c:f>
              <c:strCache>
                <c:ptCount val="1"/>
                <c:pt idx="0">
                  <c:v>未受診未対応</c:v>
                </c:pt>
              </c:strCache>
            </c:strRef>
          </c:tx>
          <c:spPr>
            <a:ln w="28575" cap="rnd">
              <a:solidFill>
                <a:schemeClr val="accent6"/>
              </a:solidFill>
              <a:round/>
            </a:ln>
            <a:effectLst/>
          </c:spPr>
          <c:marker>
            <c:symbol val="none"/>
          </c:marker>
          <c:cat>
            <c:strRef>
              <c:f>'[入院前検査によるHBｓ抗原・HCV抗体陽性者.xlsx]令和2年グラフ '!$B$37:$B$48</c:f>
              <c:strCache>
                <c:ptCount val="12"/>
                <c:pt idx="0">
                  <c:v>4月</c:v>
                </c:pt>
                <c:pt idx="1">
                  <c:v>5月</c:v>
                </c:pt>
                <c:pt idx="2">
                  <c:v>6月</c:v>
                </c:pt>
                <c:pt idx="3">
                  <c:v>7月</c:v>
                </c:pt>
                <c:pt idx="4">
                  <c:v>8月</c:v>
                </c:pt>
                <c:pt idx="5">
                  <c:v>9月</c:v>
                </c:pt>
                <c:pt idx="6">
                  <c:v>10月</c:v>
                </c:pt>
                <c:pt idx="7">
                  <c:v>11月</c:v>
                </c:pt>
                <c:pt idx="8">
                  <c:v>12月</c:v>
                </c:pt>
                <c:pt idx="9">
                  <c:v>1月</c:v>
                </c:pt>
                <c:pt idx="10">
                  <c:v>2月</c:v>
                </c:pt>
                <c:pt idx="11">
                  <c:v>3月</c:v>
                </c:pt>
              </c:strCache>
            </c:strRef>
          </c:cat>
          <c:val>
            <c:numRef>
              <c:f>'[入院前検査によるHBｓ抗原・HCV抗体陽性者.xlsx]令和2年グラフ '!$H$37:$H$48</c:f>
              <c:numCache>
                <c:formatCode>General</c:formatCode>
                <c:ptCount val="12"/>
                <c:pt idx="0">
                  <c:v>0</c:v>
                </c:pt>
                <c:pt idx="1">
                  <c:v>0</c:v>
                </c:pt>
                <c:pt idx="2">
                  <c:v>0</c:v>
                </c:pt>
                <c:pt idx="3">
                  <c:v>0</c:v>
                </c:pt>
                <c:pt idx="4">
                  <c:v>0</c:v>
                </c:pt>
                <c:pt idx="5">
                  <c:v>0</c:v>
                </c:pt>
                <c:pt idx="6">
                  <c:v>0</c:v>
                </c:pt>
                <c:pt idx="7">
                  <c:v>0</c:v>
                </c:pt>
                <c:pt idx="8">
                  <c:v>0</c:v>
                </c:pt>
                <c:pt idx="9">
                  <c:v>0</c:v>
                </c:pt>
                <c:pt idx="10">
                  <c:v>1</c:v>
                </c:pt>
                <c:pt idx="11">
                  <c:v>6</c:v>
                </c:pt>
              </c:numCache>
            </c:numRef>
          </c:val>
          <c:smooth val="0"/>
          <c:extLst>
            <c:ext xmlns:c16="http://schemas.microsoft.com/office/drawing/2014/chart" uri="{C3380CC4-5D6E-409C-BE32-E72D297353CC}">
              <c16:uniqueId val="{00000005-BD28-4584-AB5A-163A2A191393}"/>
            </c:ext>
          </c:extLst>
        </c:ser>
        <c:dLbls>
          <c:showLegendKey val="0"/>
          <c:showVal val="0"/>
          <c:showCatName val="0"/>
          <c:showSerName val="0"/>
          <c:showPercent val="0"/>
          <c:showBubbleSize val="0"/>
        </c:dLbls>
        <c:marker val="1"/>
        <c:smooth val="0"/>
        <c:axId val="688471848"/>
        <c:axId val="688474472"/>
      </c:lineChart>
      <c:catAx>
        <c:axId val="688471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ＭＳ 明朝" panose="02020609040205080304" pitchFamily="17" charset="-128"/>
                <a:ea typeface="ＭＳ 明朝" panose="02020609040205080304" pitchFamily="17" charset="-128"/>
                <a:cs typeface="+mn-cs"/>
              </a:defRPr>
            </a:pPr>
            <a:endParaRPr lang="ja-JP"/>
          </a:p>
        </c:txPr>
        <c:crossAx val="688474472"/>
        <c:crosses val="autoZero"/>
        <c:auto val="1"/>
        <c:lblAlgn val="ctr"/>
        <c:lblOffset val="100"/>
        <c:noMultiLvlLbl val="0"/>
      </c:catAx>
      <c:valAx>
        <c:axId val="688474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ＭＳ 明朝" panose="02020609040205080304" pitchFamily="17" charset="-128"/>
                <a:ea typeface="ＭＳ 明朝" panose="02020609040205080304" pitchFamily="17" charset="-128"/>
                <a:cs typeface="+mn-cs"/>
              </a:defRPr>
            </a:pPr>
            <a:endParaRPr lang="ja-JP"/>
          </a:p>
        </c:txPr>
        <c:crossAx val="688471848"/>
        <c:crosses val="autoZero"/>
        <c:crossBetween val="between"/>
      </c:valAx>
      <c:spPr>
        <a:noFill/>
        <a:ln>
          <a:noFill/>
        </a:ln>
        <a:effectLst/>
      </c:spPr>
    </c:plotArea>
    <c:legend>
      <c:legendPos val="b"/>
      <c:layout>
        <c:manualLayout>
          <c:xMode val="edge"/>
          <c:yMode val="edge"/>
          <c:x val="0.11091023495886367"/>
          <c:y val="0.87692931171599675"/>
          <c:w val="0.75"/>
          <c:h val="9.851971552926649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ＭＳ 明朝" panose="02020609040205080304" pitchFamily="17" charset="-128"/>
              <a:ea typeface="ＭＳ 明朝" panose="02020609040205080304" pitchFamily="17" charset="-128"/>
              <a:cs typeface="+mn-cs"/>
            </a:defRPr>
          </a:pPr>
          <a:endParaRPr lang="ja-JP"/>
        </a:p>
      </c:txPr>
    </c:legend>
    <c:plotVisOnly val="1"/>
    <c:dispBlanksAs val="gap"/>
    <c:showDLblsOverMax val="0"/>
  </c:chart>
  <c:spPr>
    <a:solidFill>
      <a:srgbClr val="4BACC6">
        <a:lumMod val="20000"/>
        <a:lumOff val="80000"/>
      </a:srgbClr>
    </a:solidFill>
    <a:ln>
      <a:noFill/>
    </a:ln>
    <a:effectLst/>
  </c:spPr>
  <c:txPr>
    <a:bodyPr/>
    <a:lstStyle/>
    <a:p>
      <a:pPr>
        <a:defRPr/>
      </a:pPr>
      <a:endParaRPr lang="ja-JP"/>
    </a:p>
  </c:txPr>
  <c:externalData r:id="rId4">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44446028085075"/>
          <c:y val="3.6636557371619596E-2"/>
          <c:w val="0.81973322555527672"/>
          <c:h val="0.75535622590390461"/>
        </c:manualLayout>
      </c:layout>
      <c:lineChart>
        <c:grouping val="standard"/>
        <c:varyColors val="0"/>
        <c:ser>
          <c:idx val="0"/>
          <c:order val="0"/>
          <c:tx>
            <c:strRef>
              <c:f>数値!$B$3</c:f>
              <c:strCache>
                <c:ptCount val="1"/>
                <c:pt idx="0">
                  <c:v>H30年度</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数値!$A$4:$A$15</c:f>
              <c:strCache>
                <c:ptCount val="12"/>
                <c:pt idx="0">
                  <c:v>４月</c:v>
                </c:pt>
                <c:pt idx="1">
                  <c:v>５月</c:v>
                </c:pt>
                <c:pt idx="2">
                  <c:v>６月</c:v>
                </c:pt>
                <c:pt idx="3">
                  <c:v>７月</c:v>
                </c:pt>
                <c:pt idx="4">
                  <c:v>８月</c:v>
                </c:pt>
                <c:pt idx="5">
                  <c:v>９月</c:v>
                </c:pt>
                <c:pt idx="6">
                  <c:v>１０月</c:v>
                </c:pt>
                <c:pt idx="7">
                  <c:v>１１月</c:v>
                </c:pt>
                <c:pt idx="8">
                  <c:v>１２月</c:v>
                </c:pt>
                <c:pt idx="9">
                  <c:v>１月</c:v>
                </c:pt>
                <c:pt idx="10">
                  <c:v>２月</c:v>
                </c:pt>
                <c:pt idx="11">
                  <c:v>３月</c:v>
                </c:pt>
              </c:strCache>
            </c:strRef>
          </c:cat>
          <c:val>
            <c:numRef>
              <c:f>数値!$B$4:$B$15</c:f>
              <c:numCache>
                <c:formatCode>#,##0_);[Red]\(#,##0\)</c:formatCode>
                <c:ptCount val="12"/>
                <c:pt idx="0">
                  <c:v>15853</c:v>
                </c:pt>
                <c:pt idx="1">
                  <c:v>16180</c:v>
                </c:pt>
                <c:pt idx="2">
                  <c:v>16445</c:v>
                </c:pt>
                <c:pt idx="3">
                  <c:v>16646</c:v>
                </c:pt>
                <c:pt idx="4">
                  <c:v>16978</c:v>
                </c:pt>
                <c:pt idx="5">
                  <c:v>15778</c:v>
                </c:pt>
                <c:pt idx="6">
                  <c:v>16826</c:v>
                </c:pt>
                <c:pt idx="7">
                  <c:v>16311</c:v>
                </c:pt>
                <c:pt idx="8">
                  <c:v>16406</c:v>
                </c:pt>
                <c:pt idx="9">
                  <c:v>16197</c:v>
                </c:pt>
                <c:pt idx="10">
                  <c:v>15448</c:v>
                </c:pt>
                <c:pt idx="11">
                  <c:v>16850</c:v>
                </c:pt>
              </c:numCache>
            </c:numRef>
          </c:val>
          <c:smooth val="0"/>
          <c:extLst>
            <c:ext xmlns:c16="http://schemas.microsoft.com/office/drawing/2014/chart" uri="{C3380CC4-5D6E-409C-BE32-E72D297353CC}">
              <c16:uniqueId val="{00000000-ECFE-431C-ABF0-2F7BC9BD41D9}"/>
            </c:ext>
          </c:extLst>
        </c:ser>
        <c:ser>
          <c:idx val="1"/>
          <c:order val="1"/>
          <c:tx>
            <c:strRef>
              <c:f>数値!$C$3</c:f>
              <c:strCache>
                <c:ptCount val="1"/>
                <c:pt idx="0">
                  <c:v>Ｒ1年度</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数値!$A$4:$A$15</c:f>
              <c:strCache>
                <c:ptCount val="12"/>
                <c:pt idx="0">
                  <c:v>４月</c:v>
                </c:pt>
                <c:pt idx="1">
                  <c:v>５月</c:v>
                </c:pt>
                <c:pt idx="2">
                  <c:v>６月</c:v>
                </c:pt>
                <c:pt idx="3">
                  <c:v>７月</c:v>
                </c:pt>
                <c:pt idx="4">
                  <c:v>８月</c:v>
                </c:pt>
                <c:pt idx="5">
                  <c:v>９月</c:v>
                </c:pt>
                <c:pt idx="6">
                  <c:v>１０月</c:v>
                </c:pt>
                <c:pt idx="7">
                  <c:v>１１月</c:v>
                </c:pt>
                <c:pt idx="8">
                  <c:v>１２月</c:v>
                </c:pt>
                <c:pt idx="9">
                  <c:v>１月</c:v>
                </c:pt>
                <c:pt idx="10">
                  <c:v>２月</c:v>
                </c:pt>
                <c:pt idx="11">
                  <c:v>３月</c:v>
                </c:pt>
              </c:strCache>
            </c:strRef>
          </c:cat>
          <c:val>
            <c:numRef>
              <c:f>数値!$C$4:$C$15</c:f>
              <c:numCache>
                <c:formatCode>#,##0_);[Red]\(#,##0\)</c:formatCode>
                <c:ptCount val="12"/>
                <c:pt idx="0">
                  <c:v>16077</c:v>
                </c:pt>
                <c:pt idx="1">
                  <c:v>15914</c:v>
                </c:pt>
                <c:pt idx="2">
                  <c:v>16443</c:v>
                </c:pt>
                <c:pt idx="3">
                  <c:v>17358</c:v>
                </c:pt>
                <c:pt idx="4">
                  <c:v>17400</c:v>
                </c:pt>
                <c:pt idx="5">
                  <c:v>16320</c:v>
                </c:pt>
                <c:pt idx="6">
                  <c:v>16545</c:v>
                </c:pt>
                <c:pt idx="7">
                  <c:v>16471</c:v>
                </c:pt>
                <c:pt idx="8">
                  <c:v>16199</c:v>
                </c:pt>
                <c:pt idx="9">
                  <c:v>15385</c:v>
                </c:pt>
                <c:pt idx="10">
                  <c:v>15559</c:v>
                </c:pt>
                <c:pt idx="11">
                  <c:v>16104</c:v>
                </c:pt>
              </c:numCache>
            </c:numRef>
          </c:val>
          <c:smooth val="0"/>
          <c:extLst>
            <c:ext xmlns:c16="http://schemas.microsoft.com/office/drawing/2014/chart" uri="{C3380CC4-5D6E-409C-BE32-E72D297353CC}">
              <c16:uniqueId val="{00000001-ECFE-431C-ABF0-2F7BC9BD41D9}"/>
            </c:ext>
          </c:extLst>
        </c:ser>
        <c:ser>
          <c:idx val="2"/>
          <c:order val="2"/>
          <c:tx>
            <c:strRef>
              <c:f>数値!$D$3</c:f>
              <c:strCache>
                <c:ptCount val="1"/>
                <c:pt idx="0">
                  <c:v>Ｒ2年度</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数値!$A$4:$A$15</c:f>
              <c:strCache>
                <c:ptCount val="12"/>
                <c:pt idx="0">
                  <c:v>４月</c:v>
                </c:pt>
                <c:pt idx="1">
                  <c:v>５月</c:v>
                </c:pt>
                <c:pt idx="2">
                  <c:v>６月</c:v>
                </c:pt>
                <c:pt idx="3">
                  <c:v>７月</c:v>
                </c:pt>
                <c:pt idx="4">
                  <c:v>８月</c:v>
                </c:pt>
                <c:pt idx="5">
                  <c:v>９月</c:v>
                </c:pt>
                <c:pt idx="6">
                  <c:v>１０月</c:v>
                </c:pt>
                <c:pt idx="7">
                  <c:v>１１月</c:v>
                </c:pt>
                <c:pt idx="8">
                  <c:v>１２月</c:v>
                </c:pt>
                <c:pt idx="9">
                  <c:v>１月</c:v>
                </c:pt>
                <c:pt idx="10">
                  <c:v>２月</c:v>
                </c:pt>
                <c:pt idx="11">
                  <c:v>３月</c:v>
                </c:pt>
              </c:strCache>
            </c:strRef>
          </c:cat>
          <c:val>
            <c:numRef>
              <c:f>数値!$D$4:$D$15</c:f>
              <c:numCache>
                <c:formatCode>#,##0_);[Red]\(#,##0\)</c:formatCode>
                <c:ptCount val="12"/>
                <c:pt idx="0">
                  <c:v>15084</c:v>
                </c:pt>
                <c:pt idx="1">
                  <c:v>13913</c:v>
                </c:pt>
                <c:pt idx="2">
                  <c:v>14370</c:v>
                </c:pt>
                <c:pt idx="3">
                  <c:v>16008</c:v>
                </c:pt>
                <c:pt idx="4">
                  <c:v>16139</c:v>
                </c:pt>
                <c:pt idx="5">
                  <c:v>15323</c:v>
                </c:pt>
                <c:pt idx="6">
                  <c:v>16842</c:v>
                </c:pt>
                <c:pt idx="7">
                  <c:v>15561</c:v>
                </c:pt>
                <c:pt idx="8">
                  <c:v>15419</c:v>
                </c:pt>
                <c:pt idx="9">
                  <c:v>14673</c:v>
                </c:pt>
                <c:pt idx="10">
                  <c:v>14336</c:v>
                </c:pt>
                <c:pt idx="11">
                  <c:v>16090</c:v>
                </c:pt>
              </c:numCache>
            </c:numRef>
          </c:val>
          <c:smooth val="0"/>
          <c:extLst>
            <c:ext xmlns:c16="http://schemas.microsoft.com/office/drawing/2014/chart" uri="{C3380CC4-5D6E-409C-BE32-E72D297353CC}">
              <c16:uniqueId val="{00000002-ECFE-431C-ABF0-2F7BC9BD41D9}"/>
            </c:ext>
          </c:extLst>
        </c:ser>
        <c:dLbls>
          <c:showLegendKey val="0"/>
          <c:showVal val="0"/>
          <c:showCatName val="0"/>
          <c:showSerName val="0"/>
          <c:showPercent val="0"/>
          <c:showBubbleSize val="0"/>
        </c:dLbls>
        <c:marker val="1"/>
        <c:smooth val="0"/>
        <c:axId val="642760664"/>
        <c:axId val="642760336"/>
      </c:lineChart>
      <c:catAx>
        <c:axId val="642760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42760336"/>
        <c:crosses val="autoZero"/>
        <c:auto val="1"/>
        <c:lblAlgn val="ctr"/>
        <c:lblOffset val="100"/>
        <c:noMultiLvlLbl val="0"/>
      </c:catAx>
      <c:valAx>
        <c:axId val="642760336"/>
        <c:scaling>
          <c:orientation val="minMax"/>
          <c:max val="17500"/>
          <c:min val="135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642760664"/>
        <c:crosses val="autoZero"/>
        <c:crossBetween val="between"/>
      </c:valAx>
      <c:dTable>
        <c:showHorzBorder val="1"/>
        <c:showVertBorder val="1"/>
        <c:showOutline val="1"/>
        <c:showKeys val="0"/>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700" b="0" i="0" u="none" strike="noStrike" kern="1200" baseline="0">
                <a:solidFill>
                  <a:schemeClr val="tx1">
                    <a:lumMod val="65000"/>
                    <a:lumOff val="35000"/>
                  </a:schemeClr>
                </a:solidFill>
                <a:latin typeface="+mj-ea"/>
                <a:ea typeface="+mj-ea"/>
                <a:cs typeface="+mn-cs"/>
              </a:defRPr>
            </a:pPr>
            <a:endParaRPr lang="ja-JP"/>
          </a:p>
        </c:txPr>
      </c:dTable>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5">
        <a:lumMod val="20000"/>
        <a:lumOff val="80000"/>
      </a:schemeClr>
    </a:solidFill>
    <a:ln w="9525" cap="flat" cmpd="sng" algn="ctr">
      <a:noFill/>
      <a:round/>
    </a:ln>
    <a:effectLst/>
  </c:spPr>
  <c:txPr>
    <a:bodyPr/>
    <a:lstStyle/>
    <a:p>
      <a:pPr>
        <a:defRPr/>
      </a:pPr>
      <a:endParaRPr lang="ja-JP"/>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36111111111112"/>
          <c:y val="4.4025097772273328E-2"/>
          <c:w val="0.81408333333333338"/>
          <c:h val="0.67335520406909133"/>
        </c:manualLayout>
      </c:layout>
      <c:lineChart>
        <c:grouping val="standard"/>
        <c:varyColors val="0"/>
        <c:ser>
          <c:idx val="0"/>
          <c:order val="0"/>
          <c:tx>
            <c:strRef>
              <c:f>数値!$B$20</c:f>
              <c:strCache>
                <c:ptCount val="1"/>
                <c:pt idx="0">
                  <c:v>H30年度</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数値!$A$21:$A$32</c:f>
              <c:strCache>
                <c:ptCount val="12"/>
                <c:pt idx="0">
                  <c:v>４月</c:v>
                </c:pt>
                <c:pt idx="1">
                  <c:v>５月</c:v>
                </c:pt>
                <c:pt idx="2">
                  <c:v>６月</c:v>
                </c:pt>
                <c:pt idx="3">
                  <c:v>７月</c:v>
                </c:pt>
                <c:pt idx="4">
                  <c:v>８月</c:v>
                </c:pt>
                <c:pt idx="5">
                  <c:v>９月</c:v>
                </c:pt>
                <c:pt idx="6">
                  <c:v>１０月</c:v>
                </c:pt>
                <c:pt idx="7">
                  <c:v>１１月</c:v>
                </c:pt>
                <c:pt idx="8">
                  <c:v>１２月</c:v>
                </c:pt>
                <c:pt idx="9">
                  <c:v>１月</c:v>
                </c:pt>
                <c:pt idx="10">
                  <c:v>２月</c:v>
                </c:pt>
                <c:pt idx="11">
                  <c:v>３月</c:v>
                </c:pt>
              </c:strCache>
            </c:strRef>
          </c:cat>
          <c:val>
            <c:numRef>
              <c:f>数値!$B$21:$B$32</c:f>
              <c:numCache>
                <c:formatCode>#,##0_);[Red]\(#,##0\)</c:formatCode>
                <c:ptCount val="12"/>
                <c:pt idx="0">
                  <c:v>1386</c:v>
                </c:pt>
                <c:pt idx="1">
                  <c:v>1456</c:v>
                </c:pt>
                <c:pt idx="2">
                  <c:v>1540</c:v>
                </c:pt>
                <c:pt idx="3">
                  <c:v>1626</c:v>
                </c:pt>
                <c:pt idx="4">
                  <c:v>1592</c:v>
                </c:pt>
                <c:pt idx="5">
                  <c:v>1353</c:v>
                </c:pt>
                <c:pt idx="6">
                  <c:v>1646</c:v>
                </c:pt>
                <c:pt idx="7">
                  <c:v>1498</c:v>
                </c:pt>
                <c:pt idx="8">
                  <c:v>1455</c:v>
                </c:pt>
                <c:pt idx="9">
                  <c:v>1474</c:v>
                </c:pt>
                <c:pt idx="10">
                  <c:v>1421</c:v>
                </c:pt>
                <c:pt idx="11">
                  <c:v>1465</c:v>
                </c:pt>
              </c:numCache>
            </c:numRef>
          </c:val>
          <c:smooth val="0"/>
          <c:extLst>
            <c:ext xmlns:c16="http://schemas.microsoft.com/office/drawing/2014/chart" uri="{C3380CC4-5D6E-409C-BE32-E72D297353CC}">
              <c16:uniqueId val="{00000000-4446-475F-8DE5-AE66B92D57B8}"/>
            </c:ext>
          </c:extLst>
        </c:ser>
        <c:ser>
          <c:idx val="1"/>
          <c:order val="1"/>
          <c:tx>
            <c:strRef>
              <c:f>数値!$C$20</c:f>
              <c:strCache>
                <c:ptCount val="1"/>
                <c:pt idx="0">
                  <c:v>Ｒ1年度</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数値!$A$21:$A$32</c:f>
              <c:strCache>
                <c:ptCount val="12"/>
                <c:pt idx="0">
                  <c:v>４月</c:v>
                </c:pt>
                <c:pt idx="1">
                  <c:v>５月</c:v>
                </c:pt>
                <c:pt idx="2">
                  <c:v>６月</c:v>
                </c:pt>
                <c:pt idx="3">
                  <c:v>７月</c:v>
                </c:pt>
                <c:pt idx="4">
                  <c:v>８月</c:v>
                </c:pt>
                <c:pt idx="5">
                  <c:v>９月</c:v>
                </c:pt>
                <c:pt idx="6">
                  <c:v>１０月</c:v>
                </c:pt>
                <c:pt idx="7">
                  <c:v>１１月</c:v>
                </c:pt>
                <c:pt idx="8">
                  <c:v>１２月</c:v>
                </c:pt>
                <c:pt idx="9">
                  <c:v>１月</c:v>
                </c:pt>
                <c:pt idx="10">
                  <c:v>２月</c:v>
                </c:pt>
                <c:pt idx="11">
                  <c:v>３月</c:v>
                </c:pt>
              </c:strCache>
            </c:strRef>
          </c:cat>
          <c:val>
            <c:numRef>
              <c:f>数値!$C$21:$C$32</c:f>
              <c:numCache>
                <c:formatCode>#,##0_);[Red]\(#,##0\)</c:formatCode>
                <c:ptCount val="12"/>
                <c:pt idx="0">
                  <c:v>1639</c:v>
                </c:pt>
                <c:pt idx="1">
                  <c:v>1533</c:v>
                </c:pt>
                <c:pt idx="2">
                  <c:v>1548</c:v>
                </c:pt>
                <c:pt idx="3">
                  <c:v>1728</c:v>
                </c:pt>
                <c:pt idx="4">
                  <c:v>1580</c:v>
                </c:pt>
                <c:pt idx="5">
                  <c:v>1456</c:v>
                </c:pt>
                <c:pt idx="6">
                  <c:v>1529</c:v>
                </c:pt>
                <c:pt idx="7">
                  <c:v>1458</c:v>
                </c:pt>
                <c:pt idx="8">
                  <c:v>1508</c:v>
                </c:pt>
                <c:pt idx="9">
                  <c:v>1436</c:v>
                </c:pt>
                <c:pt idx="10">
                  <c:v>1234</c:v>
                </c:pt>
                <c:pt idx="11">
                  <c:v>1375</c:v>
                </c:pt>
              </c:numCache>
            </c:numRef>
          </c:val>
          <c:smooth val="0"/>
          <c:extLst>
            <c:ext xmlns:c16="http://schemas.microsoft.com/office/drawing/2014/chart" uri="{C3380CC4-5D6E-409C-BE32-E72D297353CC}">
              <c16:uniqueId val="{00000001-4446-475F-8DE5-AE66B92D57B8}"/>
            </c:ext>
          </c:extLst>
        </c:ser>
        <c:ser>
          <c:idx val="2"/>
          <c:order val="2"/>
          <c:tx>
            <c:strRef>
              <c:f>数値!$D$20</c:f>
              <c:strCache>
                <c:ptCount val="1"/>
                <c:pt idx="0">
                  <c:v>Ｒ2年度</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数値!$A$21:$A$32</c:f>
              <c:strCache>
                <c:ptCount val="12"/>
                <c:pt idx="0">
                  <c:v>４月</c:v>
                </c:pt>
                <c:pt idx="1">
                  <c:v>５月</c:v>
                </c:pt>
                <c:pt idx="2">
                  <c:v>６月</c:v>
                </c:pt>
                <c:pt idx="3">
                  <c:v>７月</c:v>
                </c:pt>
                <c:pt idx="4">
                  <c:v>８月</c:v>
                </c:pt>
                <c:pt idx="5">
                  <c:v>９月</c:v>
                </c:pt>
                <c:pt idx="6">
                  <c:v>１０月</c:v>
                </c:pt>
                <c:pt idx="7">
                  <c:v>１１月</c:v>
                </c:pt>
                <c:pt idx="8">
                  <c:v>１２月</c:v>
                </c:pt>
                <c:pt idx="9">
                  <c:v>１月</c:v>
                </c:pt>
                <c:pt idx="10">
                  <c:v>２月</c:v>
                </c:pt>
                <c:pt idx="11">
                  <c:v>３月</c:v>
                </c:pt>
              </c:strCache>
            </c:strRef>
          </c:cat>
          <c:val>
            <c:numRef>
              <c:f>数値!$D$21:$D$32</c:f>
              <c:numCache>
                <c:formatCode>#,##0_);[Red]\(#,##0\)</c:formatCode>
                <c:ptCount val="12"/>
                <c:pt idx="0">
                  <c:v>1115</c:v>
                </c:pt>
                <c:pt idx="1">
                  <c:v>995</c:v>
                </c:pt>
                <c:pt idx="2">
                  <c:v>1359</c:v>
                </c:pt>
                <c:pt idx="3">
                  <c:v>1391</c:v>
                </c:pt>
                <c:pt idx="4">
                  <c:v>1344</c:v>
                </c:pt>
                <c:pt idx="5">
                  <c:v>1374</c:v>
                </c:pt>
                <c:pt idx="6">
                  <c:v>1460</c:v>
                </c:pt>
                <c:pt idx="7">
                  <c:v>1321</c:v>
                </c:pt>
                <c:pt idx="8">
                  <c:v>1254</c:v>
                </c:pt>
                <c:pt idx="9">
                  <c:v>1288</c:v>
                </c:pt>
                <c:pt idx="10">
                  <c:v>1140</c:v>
                </c:pt>
                <c:pt idx="11">
                  <c:v>1550</c:v>
                </c:pt>
              </c:numCache>
            </c:numRef>
          </c:val>
          <c:smooth val="0"/>
          <c:extLst>
            <c:ext xmlns:c16="http://schemas.microsoft.com/office/drawing/2014/chart" uri="{C3380CC4-5D6E-409C-BE32-E72D297353CC}">
              <c16:uniqueId val="{00000002-4446-475F-8DE5-AE66B92D57B8}"/>
            </c:ext>
          </c:extLst>
        </c:ser>
        <c:dLbls>
          <c:showLegendKey val="0"/>
          <c:showVal val="0"/>
          <c:showCatName val="0"/>
          <c:showSerName val="0"/>
          <c:showPercent val="0"/>
          <c:showBubbleSize val="0"/>
        </c:dLbls>
        <c:marker val="1"/>
        <c:smooth val="0"/>
        <c:axId val="618261568"/>
        <c:axId val="618256976"/>
      </c:lineChart>
      <c:catAx>
        <c:axId val="618261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18256976"/>
        <c:crosses val="autoZero"/>
        <c:auto val="1"/>
        <c:lblAlgn val="ctr"/>
        <c:lblOffset val="100"/>
        <c:noMultiLvlLbl val="0"/>
      </c:catAx>
      <c:valAx>
        <c:axId val="618256976"/>
        <c:scaling>
          <c:orientation val="minMax"/>
          <c:min val="9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18261568"/>
        <c:crosses val="autoZero"/>
        <c:crossBetween val="between"/>
        <c:majorUnit val="200"/>
      </c:valAx>
      <c:dTable>
        <c:showHorzBorder val="1"/>
        <c:showVertBorder val="1"/>
        <c:showOutline val="1"/>
        <c:showKeys val="0"/>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mn-lt"/>
                <a:ea typeface="+mn-ea"/>
                <a:cs typeface="+mn-cs"/>
              </a:defRPr>
            </a:pPr>
            <a:endParaRPr lang="ja-JP"/>
          </a:p>
        </c:txPr>
      </c:dTable>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5">
        <a:lumMod val="20000"/>
        <a:lumOff val="80000"/>
      </a:schemeClr>
    </a:solidFill>
    <a:ln w="9525" cap="flat" cmpd="sng" algn="ctr">
      <a:noFill/>
      <a:round/>
    </a:ln>
    <a:effectLst/>
  </c:spPr>
  <c:txPr>
    <a:bodyPr/>
    <a:lstStyle/>
    <a:p>
      <a:pPr>
        <a:defRPr/>
      </a:pPr>
      <a:endParaRPr lang="ja-JP"/>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数値!$B$54</c:f>
              <c:strCache>
                <c:ptCount val="1"/>
                <c:pt idx="0">
                  <c:v>H30年度</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数値!$A$55:$A$66</c:f>
              <c:strCache>
                <c:ptCount val="12"/>
                <c:pt idx="0">
                  <c:v>４月</c:v>
                </c:pt>
                <c:pt idx="1">
                  <c:v>５月</c:v>
                </c:pt>
                <c:pt idx="2">
                  <c:v>６月</c:v>
                </c:pt>
                <c:pt idx="3">
                  <c:v>７月</c:v>
                </c:pt>
                <c:pt idx="4">
                  <c:v>８月</c:v>
                </c:pt>
                <c:pt idx="5">
                  <c:v>９月</c:v>
                </c:pt>
                <c:pt idx="6">
                  <c:v>１０月</c:v>
                </c:pt>
                <c:pt idx="7">
                  <c:v>１１月</c:v>
                </c:pt>
                <c:pt idx="8">
                  <c:v>１２月</c:v>
                </c:pt>
                <c:pt idx="9">
                  <c:v>１月</c:v>
                </c:pt>
                <c:pt idx="10">
                  <c:v>２月</c:v>
                </c:pt>
                <c:pt idx="11">
                  <c:v>３月</c:v>
                </c:pt>
              </c:strCache>
            </c:strRef>
          </c:cat>
          <c:val>
            <c:numRef>
              <c:f>数値!$B$55:$B$66</c:f>
              <c:numCache>
                <c:formatCode>#,##0.0;[Red]\-#,##0.0</c:formatCode>
                <c:ptCount val="12"/>
                <c:pt idx="0">
                  <c:v>11.2</c:v>
                </c:pt>
                <c:pt idx="1">
                  <c:v>11.17</c:v>
                </c:pt>
                <c:pt idx="2">
                  <c:v>11.01</c:v>
                </c:pt>
                <c:pt idx="3">
                  <c:v>10.92</c:v>
                </c:pt>
                <c:pt idx="4">
                  <c:v>10.72</c:v>
                </c:pt>
                <c:pt idx="5">
                  <c:v>10.96</c:v>
                </c:pt>
                <c:pt idx="6">
                  <c:v>11.05</c:v>
                </c:pt>
                <c:pt idx="7">
                  <c:v>11.2</c:v>
                </c:pt>
                <c:pt idx="8">
                  <c:v>11.03</c:v>
                </c:pt>
                <c:pt idx="9">
                  <c:v>10.92</c:v>
                </c:pt>
                <c:pt idx="10">
                  <c:v>10.75</c:v>
                </c:pt>
                <c:pt idx="11">
                  <c:v>10.64</c:v>
                </c:pt>
              </c:numCache>
            </c:numRef>
          </c:val>
          <c:smooth val="0"/>
          <c:extLst>
            <c:ext xmlns:c16="http://schemas.microsoft.com/office/drawing/2014/chart" uri="{C3380CC4-5D6E-409C-BE32-E72D297353CC}">
              <c16:uniqueId val="{00000000-4BEA-4797-AD66-21877D97B2F4}"/>
            </c:ext>
          </c:extLst>
        </c:ser>
        <c:ser>
          <c:idx val="1"/>
          <c:order val="1"/>
          <c:tx>
            <c:strRef>
              <c:f>数値!$C$54</c:f>
              <c:strCache>
                <c:ptCount val="1"/>
                <c:pt idx="0">
                  <c:v>Ｒ1年度</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数値!$A$55:$A$66</c:f>
              <c:strCache>
                <c:ptCount val="12"/>
                <c:pt idx="0">
                  <c:v>４月</c:v>
                </c:pt>
                <c:pt idx="1">
                  <c:v>５月</c:v>
                </c:pt>
                <c:pt idx="2">
                  <c:v>６月</c:v>
                </c:pt>
                <c:pt idx="3">
                  <c:v>７月</c:v>
                </c:pt>
                <c:pt idx="4">
                  <c:v>８月</c:v>
                </c:pt>
                <c:pt idx="5">
                  <c:v>９月</c:v>
                </c:pt>
                <c:pt idx="6">
                  <c:v>１０月</c:v>
                </c:pt>
                <c:pt idx="7">
                  <c:v>１１月</c:v>
                </c:pt>
                <c:pt idx="8">
                  <c:v>１２月</c:v>
                </c:pt>
                <c:pt idx="9">
                  <c:v>１月</c:v>
                </c:pt>
                <c:pt idx="10">
                  <c:v>２月</c:v>
                </c:pt>
                <c:pt idx="11">
                  <c:v>３月</c:v>
                </c:pt>
              </c:strCache>
            </c:strRef>
          </c:cat>
          <c:val>
            <c:numRef>
              <c:f>数値!$C$55:$C$66</c:f>
              <c:numCache>
                <c:formatCode>#,##0.0;[Red]\-#,##0.0</c:formatCode>
                <c:ptCount val="12"/>
                <c:pt idx="0">
                  <c:v>10.39</c:v>
                </c:pt>
                <c:pt idx="1">
                  <c:v>10.38</c:v>
                </c:pt>
                <c:pt idx="2">
                  <c:v>10.48</c:v>
                </c:pt>
                <c:pt idx="3">
                  <c:v>10.5</c:v>
                </c:pt>
                <c:pt idx="4">
                  <c:v>10.39</c:v>
                </c:pt>
                <c:pt idx="5">
                  <c:v>10.39</c:v>
                </c:pt>
                <c:pt idx="6">
                  <c:v>10.48</c:v>
                </c:pt>
                <c:pt idx="7">
                  <c:v>10.66</c:v>
                </c:pt>
                <c:pt idx="8">
                  <c:v>10.55</c:v>
                </c:pt>
                <c:pt idx="9">
                  <c:v>10.46</c:v>
                </c:pt>
                <c:pt idx="10">
                  <c:v>10.42</c:v>
                </c:pt>
                <c:pt idx="11">
                  <c:v>10.52</c:v>
                </c:pt>
              </c:numCache>
            </c:numRef>
          </c:val>
          <c:smooth val="0"/>
          <c:extLst>
            <c:ext xmlns:c16="http://schemas.microsoft.com/office/drawing/2014/chart" uri="{C3380CC4-5D6E-409C-BE32-E72D297353CC}">
              <c16:uniqueId val="{00000001-4BEA-4797-AD66-21877D97B2F4}"/>
            </c:ext>
          </c:extLst>
        </c:ser>
        <c:ser>
          <c:idx val="2"/>
          <c:order val="2"/>
          <c:tx>
            <c:strRef>
              <c:f>数値!$D$54</c:f>
              <c:strCache>
                <c:ptCount val="1"/>
                <c:pt idx="0">
                  <c:v>Ｒ2年度</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数値!$A$55:$A$66</c:f>
              <c:strCache>
                <c:ptCount val="12"/>
                <c:pt idx="0">
                  <c:v>４月</c:v>
                </c:pt>
                <c:pt idx="1">
                  <c:v>５月</c:v>
                </c:pt>
                <c:pt idx="2">
                  <c:v>６月</c:v>
                </c:pt>
                <c:pt idx="3">
                  <c:v>７月</c:v>
                </c:pt>
                <c:pt idx="4">
                  <c:v>８月</c:v>
                </c:pt>
                <c:pt idx="5">
                  <c:v>９月</c:v>
                </c:pt>
                <c:pt idx="6">
                  <c:v>１０月</c:v>
                </c:pt>
                <c:pt idx="7">
                  <c:v>１１月</c:v>
                </c:pt>
                <c:pt idx="8">
                  <c:v>１２月</c:v>
                </c:pt>
                <c:pt idx="9">
                  <c:v>１月</c:v>
                </c:pt>
                <c:pt idx="10">
                  <c:v>２月</c:v>
                </c:pt>
                <c:pt idx="11">
                  <c:v>３月</c:v>
                </c:pt>
              </c:strCache>
            </c:strRef>
          </c:cat>
          <c:val>
            <c:numRef>
              <c:f>数値!$D$55:$D$66</c:f>
              <c:numCache>
                <c:formatCode>#,##0.0;[Red]\-#,##0.0</c:formatCode>
                <c:ptCount val="12"/>
                <c:pt idx="0">
                  <c:v>10.65</c:v>
                </c:pt>
                <c:pt idx="1">
                  <c:v>10.77</c:v>
                </c:pt>
                <c:pt idx="2">
                  <c:v>10.69</c:v>
                </c:pt>
                <c:pt idx="3">
                  <c:v>10.43</c:v>
                </c:pt>
                <c:pt idx="4">
                  <c:v>10.48</c:v>
                </c:pt>
                <c:pt idx="5">
                  <c:v>10.65</c:v>
                </c:pt>
                <c:pt idx="6">
                  <c:v>10.71</c:v>
                </c:pt>
                <c:pt idx="7">
                  <c:v>10.74</c:v>
                </c:pt>
                <c:pt idx="8">
                  <c:v>10.65</c:v>
                </c:pt>
                <c:pt idx="9">
                  <c:v>10.66</c:v>
                </c:pt>
                <c:pt idx="10">
                  <c:v>10.46</c:v>
                </c:pt>
                <c:pt idx="11">
                  <c:v>10.31</c:v>
                </c:pt>
              </c:numCache>
            </c:numRef>
          </c:val>
          <c:smooth val="0"/>
          <c:extLst>
            <c:ext xmlns:c16="http://schemas.microsoft.com/office/drawing/2014/chart" uri="{C3380CC4-5D6E-409C-BE32-E72D297353CC}">
              <c16:uniqueId val="{00000002-4BEA-4797-AD66-21877D97B2F4}"/>
            </c:ext>
          </c:extLst>
        </c:ser>
        <c:dLbls>
          <c:showLegendKey val="0"/>
          <c:showVal val="0"/>
          <c:showCatName val="0"/>
          <c:showSerName val="0"/>
          <c:showPercent val="0"/>
          <c:showBubbleSize val="0"/>
        </c:dLbls>
        <c:marker val="1"/>
        <c:smooth val="0"/>
        <c:axId val="646819152"/>
        <c:axId val="646819808"/>
      </c:lineChart>
      <c:catAx>
        <c:axId val="646819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46819808"/>
        <c:crosses val="autoZero"/>
        <c:auto val="1"/>
        <c:lblAlgn val="ctr"/>
        <c:lblOffset val="100"/>
        <c:noMultiLvlLbl val="0"/>
      </c:catAx>
      <c:valAx>
        <c:axId val="646819808"/>
        <c:scaling>
          <c:orientation val="minMax"/>
          <c:max val="11.5"/>
          <c:min val="10"/>
        </c:scaling>
        <c:delete val="0"/>
        <c:axPos val="l"/>
        <c:majorGridlines>
          <c:spPr>
            <a:ln w="9525" cap="flat" cmpd="sng" algn="ctr">
              <a:solidFill>
                <a:schemeClr val="tx1">
                  <a:lumMod val="15000"/>
                  <a:lumOff val="85000"/>
                </a:schemeClr>
              </a:solidFill>
              <a:round/>
            </a:ln>
            <a:effectLst/>
          </c:spPr>
        </c:majorGridlines>
        <c:numFmt formatCode="#,##0.0;[Red]\-#,##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46819152"/>
        <c:crosses val="autoZero"/>
        <c:crossBetween val="between"/>
        <c:majorUnit val="0.5"/>
      </c:valAx>
      <c:dTable>
        <c:showHorzBorder val="1"/>
        <c:showVertBorder val="1"/>
        <c:showOutline val="1"/>
        <c:showKeys val="0"/>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ja-JP"/>
          </a:p>
        </c:txPr>
      </c:dTable>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5">
        <a:lumMod val="20000"/>
        <a:lumOff val="80000"/>
      </a:schemeClr>
    </a:solidFill>
    <a:ln w="9525" cap="flat" cmpd="sng" algn="ctr">
      <a:noFill/>
      <a:round/>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586564266332466E-2"/>
          <c:y val="4.850153854379425E-2"/>
          <c:w val="0.87554047011327718"/>
          <c:h val="0.52700723287439144"/>
        </c:manualLayout>
      </c:layout>
      <c:barChart>
        <c:barDir val="col"/>
        <c:grouping val="clustered"/>
        <c:varyColors val="0"/>
        <c:ser>
          <c:idx val="0"/>
          <c:order val="0"/>
          <c:tx>
            <c:strRef>
              <c:f>Sheet2!$C$1</c:f>
              <c:strCache>
                <c:ptCount val="1"/>
                <c:pt idx="0">
                  <c:v>R1年度</c:v>
                </c:pt>
              </c:strCache>
            </c:strRef>
          </c:tx>
          <c:spPr>
            <a:solidFill>
              <a:schemeClr val="accent1"/>
            </a:solidFill>
            <a:ln>
              <a:noFill/>
            </a:ln>
            <a:effectLst/>
          </c:spPr>
          <c:invertIfNegative val="0"/>
          <c:dLbls>
            <c:dLbl>
              <c:idx val="1"/>
              <c:layout>
                <c:manualLayout>
                  <c:x val="1.3893270799757928E-3"/>
                  <c:y val="-9.475011050781625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541-4408-9776-39772A3F9057}"/>
                </c:ext>
              </c:extLst>
            </c:dLbl>
            <c:dLbl>
              <c:idx val="2"/>
              <c:layout>
                <c:manualLayout>
                  <c:x val="2.778654159951573E-3"/>
                  <c:y val="-4.850153854379429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541-4408-9776-39772A3F9057}"/>
                </c:ext>
              </c:extLst>
            </c:dLbl>
            <c:dLbl>
              <c:idx val="3"/>
              <c:layout>
                <c:manualLayout>
                  <c:x val="2.7786541599515604E-3"/>
                  <c:y val="-5.732000009721138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541-4408-9776-39772A3F9057}"/>
                </c:ext>
              </c:extLst>
            </c:dLbl>
            <c:dLbl>
              <c:idx val="4"/>
              <c:layout>
                <c:manualLayout>
                  <c:x val="-1.3893270799757928E-3"/>
                  <c:y val="-3.170894723281344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541-4408-9776-39772A3F9057}"/>
                </c:ext>
              </c:extLst>
            </c:dLbl>
            <c:dLbl>
              <c:idx val="5"/>
              <c:layout>
                <c:manualLayout>
                  <c:x val="2.7786541599515856E-3"/>
                  <c:y val="-5.291076932050285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541-4408-9776-39772A3F9057}"/>
                </c:ext>
              </c:extLst>
            </c:dLbl>
            <c:dLbl>
              <c:idx val="6"/>
              <c:layout>
                <c:manualLayout>
                  <c:x val="2.7786541599515604E-3"/>
                  <c:y val="-3.527384621366854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541-4408-9776-39772A3F9057}"/>
                </c:ext>
              </c:extLst>
            </c:dLbl>
            <c:dLbl>
              <c:idx val="8"/>
              <c:layout>
                <c:manualLayout>
                  <c:x val="-4.1679812399274038E-3"/>
                  <c:y val="-4.85015385437942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541-4408-9776-39772A3F9057}"/>
                </c:ext>
              </c:extLst>
            </c:dLbl>
            <c:dLbl>
              <c:idx val="9"/>
              <c:layout>
                <c:manualLayout>
                  <c:x val="2.7786541599515348E-3"/>
                  <c:y val="-3.527384621366854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541-4408-9776-39772A3F9057}"/>
                </c:ext>
              </c:extLst>
            </c:dLbl>
            <c:dLbl>
              <c:idx val="10"/>
              <c:layout>
                <c:manualLayout>
                  <c:x val="-2.7786541599516368E-3"/>
                  <c:y val="1.763692310683427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541-4408-9776-39772A3F9057}"/>
                </c:ext>
              </c:extLst>
            </c:dLbl>
            <c:dLbl>
              <c:idx val="11"/>
              <c:layout>
                <c:manualLayout>
                  <c:x val="-4.1679812399273786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541-4408-9776-39772A3F9057}"/>
                </c:ext>
              </c:extLst>
            </c:dLbl>
            <c:dLbl>
              <c:idx val="12"/>
              <c:layout>
                <c:manualLayout>
                  <c:x val="1.3893270799757928E-3"/>
                  <c:y val="7.505076268121508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B541-4408-9776-39772A3F9057}"/>
                </c:ext>
              </c:extLst>
            </c:dLbl>
            <c:dLbl>
              <c:idx val="13"/>
              <c:layout>
                <c:manualLayout>
                  <c:x val="-4.1679812399274298E-3"/>
                  <c:y val="-2.645538466025141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541-4408-9776-39772A3F9057}"/>
                </c:ext>
              </c:extLst>
            </c:dLbl>
            <c:dLbl>
              <c:idx val="14"/>
              <c:layout>
                <c:manualLayout>
                  <c:x val="0"/>
                  <c:y val="-4.503045760872912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B541-4408-9776-39772A3F9057}"/>
                </c:ext>
              </c:extLst>
            </c:dLbl>
            <c:dLbl>
              <c:idx val="15"/>
              <c:layout>
                <c:manualLayout>
                  <c:x val="2.7786541599515856E-3"/>
                  <c:y val="-3.002030507248603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B541-4408-9776-39772A3F9057}"/>
                </c:ext>
              </c:extLst>
            </c:dLbl>
            <c:dLbl>
              <c:idx val="17"/>
              <c:layout>
                <c:manualLayout>
                  <c:x val="0"/>
                  <c:y val="2.251522880436445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3-B541-4408-9776-39772A3F9057}"/>
                </c:ext>
              </c:extLst>
            </c:dLbl>
            <c:dLbl>
              <c:idx val="18"/>
              <c:layout>
                <c:manualLayout>
                  <c:x val="-8.3359624798547572E-3"/>
                  <c:y val="-3.002030507248603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D-B541-4408-9776-39772A3F9057}"/>
                </c:ext>
              </c:extLst>
            </c:dLbl>
            <c:dLbl>
              <c:idx val="22"/>
              <c:layout>
                <c:manualLayout>
                  <c:x val="-4.1679812399273786E-3"/>
                  <c:y val="1.125761440218226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D-B541-4408-9776-39772A3F9057}"/>
                </c:ext>
              </c:extLst>
            </c:dLbl>
            <c:dLbl>
              <c:idx val="23"/>
              <c:layout>
                <c:manualLayout>
                  <c:x val="-8.3359624798547572E-3"/>
                  <c:y val="-4.784338383205717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541-4408-9776-39772A3F9057}"/>
                </c:ext>
              </c:extLst>
            </c:dLbl>
            <c:dLbl>
              <c:idx val="25"/>
              <c:layout>
                <c:manualLayout>
                  <c:x val="-2.7786541599515856E-3"/>
                  <c:y val="-2.926979744567388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541-4408-9776-39772A3F9057}"/>
                </c:ext>
              </c:extLst>
            </c:dLbl>
            <c:dLbl>
              <c:idx val="26"/>
              <c:layout>
                <c:manualLayout>
                  <c:x val="-2.7786541599515856E-3"/>
                  <c:y val="-1.763692923008558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541-4408-9776-39772A3F9057}"/>
                </c:ext>
              </c:extLst>
            </c:dLbl>
            <c:dLbl>
              <c:idx val="27"/>
              <c:layout>
                <c:manualLayout>
                  <c:x val="1.3893270799757928E-3"/>
                  <c:y val="-3.968307699037711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541-4408-9776-39772A3F9057}"/>
                </c:ext>
              </c:extLst>
            </c:dLbl>
            <c:dLbl>
              <c:idx val="28"/>
              <c:layout>
                <c:manualLayout>
                  <c:x val="0"/>
                  <c:y val="-1.31338834692126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541-4408-9776-39772A3F9057}"/>
                </c:ext>
              </c:extLst>
            </c:dLbl>
            <c:dLbl>
              <c:idx val="29"/>
              <c:layout>
                <c:manualLayout>
                  <c:x val="-1.01882808905989E-16"/>
                  <c:y val="2.251522880436452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6-B541-4408-9776-39772A3F9057}"/>
                </c:ext>
              </c:extLst>
            </c:dLbl>
            <c:dLbl>
              <c:idx val="31"/>
              <c:layout>
                <c:manualLayout>
                  <c:x val="-4.1679812399273786E-3"/>
                  <c:y val="7.505076268121508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8-B541-4408-9776-39772A3F9057}"/>
                </c:ext>
              </c:extLst>
            </c:dLbl>
            <c:dLbl>
              <c:idx val="33"/>
              <c:layout>
                <c:manualLayout>
                  <c:x val="-4.1679812399273786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9-B541-4408-9776-39772A3F9057}"/>
                </c:ext>
              </c:extLst>
            </c:dLbl>
            <c:dLbl>
              <c:idx val="34"/>
              <c:layout>
                <c:manualLayout>
                  <c:x val="-1.3893270799757928E-3"/>
                  <c:y val="3.752538134060754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B-B541-4408-9776-39772A3F9057}"/>
                </c:ext>
              </c:extLst>
            </c:dLbl>
            <c:dLbl>
              <c:idx val="36"/>
              <c:layout>
                <c:manualLayout>
                  <c:x val="-9.7252895598305498E-3"/>
                  <c:y val="4.409230776708557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541-4408-9776-39772A3F905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2"/>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Sheet2!$B$2:$B$38</c:f>
              <c:strCache>
                <c:ptCount val="37"/>
                <c:pt idx="0">
                  <c:v>一般内科</c:v>
                </c:pt>
                <c:pt idx="1">
                  <c:v>消化器内科</c:v>
                </c:pt>
                <c:pt idx="2">
                  <c:v>腎臓内科</c:v>
                </c:pt>
                <c:pt idx="3">
                  <c:v>脳神経内科</c:v>
                </c:pt>
                <c:pt idx="4">
                  <c:v>内分泌・代謝内科</c:v>
                </c:pt>
                <c:pt idx="5">
                  <c:v>呼吸器内科</c:v>
                </c:pt>
                <c:pt idx="6">
                  <c:v>肝臓内科</c:v>
                </c:pt>
                <c:pt idx="7">
                  <c:v>循環器内科</c:v>
                </c:pt>
                <c:pt idx="8">
                  <c:v>血液内科</c:v>
                </c:pt>
                <c:pt idx="9">
                  <c:v>免疫・リウマチ内科</c:v>
                </c:pt>
                <c:pt idx="10">
                  <c:v>臨床薬理内科</c:v>
                </c:pt>
                <c:pt idx="11">
                  <c:v>精神科神経科</c:v>
                </c:pt>
                <c:pt idx="12">
                  <c:v>小児科</c:v>
                </c:pt>
                <c:pt idx="13">
                  <c:v>心臓血管外科</c:v>
                </c:pt>
                <c:pt idx="14">
                  <c:v>呼吸器外科</c:v>
                </c:pt>
                <c:pt idx="15">
                  <c:v>小児外科</c:v>
                </c:pt>
                <c:pt idx="16">
                  <c:v>乳腺外科</c:v>
                </c:pt>
                <c:pt idx="17">
                  <c:v>一般外科</c:v>
                </c:pt>
                <c:pt idx="18">
                  <c:v>上部消化管外科</c:v>
                </c:pt>
                <c:pt idx="19">
                  <c:v>下部消化管外科</c:v>
                </c:pt>
                <c:pt idx="20">
                  <c:v>肝・胆・膵外科</c:v>
                </c:pt>
                <c:pt idx="21">
                  <c:v>血管外科</c:v>
                </c:pt>
                <c:pt idx="22">
                  <c:v>救急科</c:v>
                </c:pt>
                <c:pt idx="23">
                  <c:v>脳神経外科</c:v>
                </c:pt>
                <c:pt idx="24">
                  <c:v>整形外科</c:v>
                </c:pt>
                <c:pt idx="25">
                  <c:v>リハビリ科</c:v>
                </c:pt>
                <c:pt idx="26">
                  <c:v>皮膚科</c:v>
                </c:pt>
                <c:pt idx="27">
                  <c:v>泌尿器科</c:v>
                </c:pt>
                <c:pt idx="28">
                  <c:v>眼科</c:v>
                </c:pt>
                <c:pt idx="29">
                  <c:v>耳鼻咽喉科</c:v>
                </c:pt>
                <c:pt idx="30">
                  <c:v>産婦人科</c:v>
                </c:pt>
                <c:pt idx="31">
                  <c:v>放射線治療科</c:v>
                </c:pt>
                <c:pt idx="32">
                  <c:v>放射線診断科</c:v>
                </c:pt>
                <c:pt idx="33">
                  <c:v>麻酔科蘇生科</c:v>
                </c:pt>
                <c:pt idx="34">
                  <c:v>形成外科</c:v>
                </c:pt>
                <c:pt idx="35">
                  <c:v>遺伝子診療部</c:v>
                </c:pt>
                <c:pt idx="36">
                  <c:v>歯科口腔外科</c:v>
                </c:pt>
              </c:strCache>
            </c:strRef>
          </c:cat>
          <c:val>
            <c:numRef>
              <c:f>Sheet2!$C$2:$C$38</c:f>
              <c:numCache>
                <c:formatCode>General</c:formatCode>
                <c:ptCount val="37"/>
                <c:pt idx="0">
                  <c:v>1</c:v>
                </c:pt>
                <c:pt idx="1">
                  <c:v>888</c:v>
                </c:pt>
                <c:pt idx="2">
                  <c:v>317</c:v>
                </c:pt>
                <c:pt idx="3">
                  <c:v>286</c:v>
                </c:pt>
                <c:pt idx="4">
                  <c:v>416</c:v>
                </c:pt>
                <c:pt idx="5">
                  <c:v>460</c:v>
                </c:pt>
                <c:pt idx="6">
                  <c:v>174</c:v>
                </c:pt>
                <c:pt idx="7">
                  <c:v>979</c:v>
                </c:pt>
                <c:pt idx="8">
                  <c:v>105</c:v>
                </c:pt>
                <c:pt idx="9">
                  <c:v>166</c:v>
                </c:pt>
                <c:pt idx="10">
                  <c:v>2</c:v>
                </c:pt>
                <c:pt idx="11">
                  <c:v>319</c:v>
                </c:pt>
                <c:pt idx="12">
                  <c:v>1083</c:v>
                </c:pt>
                <c:pt idx="13">
                  <c:v>191</c:v>
                </c:pt>
                <c:pt idx="14">
                  <c:v>112</c:v>
                </c:pt>
                <c:pt idx="15">
                  <c:v>90</c:v>
                </c:pt>
                <c:pt idx="16">
                  <c:v>438</c:v>
                </c:pt>
                <c:pt idx="17">
                  <c:v>58</c:v>
                </c:pt>
                <c:pt idx="18">
                  <c:v>163</c:v>
                </c:pt>
                <c:pt idx="19">
                  <c:v>159</c:v>
                </c:pt>
                <c:pt idx="20">
                  <c:v>108</c:v>
                </c:pt>
                <c:pt idx="21">
                  <c:v>324</c:v>
                </c:pt>
                <c:pt idx="22">
                  <c:v>10</c:v>
                </c:pt>
                <c:pt idx="23">
                  <c:v>440</c:v>
                </c:pt>
                <c:pt idx="24">
                  <c:v>1842</c:v>
                </c:pt>
                <c:pt idx="25">
                  <c:v>24</c:v>
                </c:pt>
                <c:pt idx="26">
                  <c:v>857</c:v>
                </c:pt>
                <c:pt idx="27">
                  <c:v>791</c:v>
                </c:pt>
                <c:pt idx="28">
                  <c:v>1549</c:v>
                </c:pt>
                <c:pt idx="29">
                  <c:v>1400</c:v>
                </c:pt>
                <c:pt idx="30">
                  <c:v>1545</c:v>
                </c:pt>
                <c:pt idx="31">
                  <c:v>81</c:v>
                </c:pt>
                <c:pt idx="32">
                  <c:v>1</c:v>
                </c:pt>
                <c:pt idx="33">
                  <c:v>41</c:v>
                </c:pt>
                <c:pt idx="34">
                  <c:v>554</c:v>
                </c:pt>
                <c:pt idx="35">
                  <c:v>0</c:v>
                </c:pt>
                <c:pt idx="36">
                  <c:v>1613</c:v>
                </c:pt>
              </c:numCache>
            </c:numRef>
          </c:val>
          <c:extLst>
            <c:ext xmlns:c16="http://schemas.microsoft.com/office/drawing/2014/chart" uri="{C3380CC4-5D6E-409C-BE32-E72D297353CC}">
              <c16:uniqueId val="{00000011-B541-4408-9776-39772A3F9057}"/>
            </c:ext>
          </c:extLst>
        </c:ser>
        <c:ser>
          <c:idx val="1"/>
          <c:order val="1"/>
          <c:tx>
            <c:strRef>
              <c:f>Sheet2!$D$1</c:f>
              <c:strCache>
                <c:ptCount val="1"/>
                <c:pt idx="0">
                  <c:v>R2年度</c:v>
                </c:pt>
              </c:strCache>
            </c:strRef>
          </c:tx>
          <c:spPr>
            <a:solidFill>
              <a:schemeClr val="accent2"/>
            </a:solidFill>
            <a:ln>
              <a:noFill/>
            </a:ln>
            <a:effectLst/>
          </c:spPr>
          <c:invertIfNegative val="0"/>
          <c:dLbls>
            <c:dLbl>
              <c:idx val="1"/>
              <c:layout>
                <c:manualLayout>
                  <c:x val="5.5573083199031712E-3"/>
                  <c:y val="-4.409230776708568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B541-4408-9776-39772A3F9057}"/>
                </c:ext>
              </c:extLst>
            </c:dLbl>
            <c:dLbl>
              <c:idx val="2"/>
              <c:layout>
                <c:manualLayout>
                  <c:x val="-2.7786541599515856E-3"/>
                  <c:y val="8.818461553417136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B541-4408-9776-39772A3F9057}"/>
                </c:ext>
              </c:extLst>
            </c:dLbl>
            <c:dLbl>
              <c:idx val="3"/>
              <c:layout>
                <c:manualLayout>
                  <c:x val="3.4733176999394823E-3"/>
                  <c:y val="-4.4090571849457055E-3"/>
                </c:manualLayout>
              </c:layout>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accent2"/>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manualLayout>
                      <c:w val="4.0102871465584729E-2"/>
                      <c:h val="7.3016861662293875E-2"/>
                    </c:manualLayout>
                  </c15:layout>
                </c:ext>
                <c:ext xmlns:c16="http://schemas.microsoft.com/office/drawing/2014/chart" uri="{C3380CC4-5D6E-409C-BE32-E72D297353CC}">
                  <c16:uniqueId val="{00000014-B541-4408-9776-39772A3F9057}"/>
                </c:ext>
              </c:extLst>
            </c:dLbl>
            <c:dLbl>
              <c:idx val="4"/>
              <c:layout>
                <c:manualLayout>
                  <c:x val="6.9466353998789646E-3"/>
                  <c:y val="-5.535141485461426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B541-4408-9776-39772A3F9057}"/>
                </c:ext>
              </c:extLst>
            </c:dLbl>
            <c:dLbl>
              <c:idx val="5"/>
              <c:layout>
                <c:manualLayout>
                  <c:x val="5.557308319903146E-3"/>
                  <c:y val="-3.0864615436959977E-2"/>
                </c:manualLayout>
              </c:layout>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accent2"/>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manualLayout>
                      <c:w val="2.8988254825778385E-2"/>
                      <c:h val="8.6244553992419593E-2"/>
                    </c:manualLayout>
                  </c15:layout>
                </c:ext>
                <c:ext xmlns:c16="http://schemas.microsoft.com/office/drawing/2014/chart" uri="{C3380CC4-5D6E-409C-BE32-E72D297353CC}">
                  <c16:uniqueId val="{00000016-B541-4408-9776-39772A3F9057}"/>
                </c:ext>
              </c:extLst>
            </c:dLbl>
            <c:dLbl>
              <c:idx val="6"/>
              <c:layout>
                <c:manualLayout>
                  <c:x val="1.3893270799757928E-3"/>
                  <c:y val="1.7637096698597136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3.7324217305633144E-2"/>
                      <c:h val="8.183532321571102E-2"/>
                    </c:manualLayout>
                  </c15:layout>
                </c:ext>
                <c:ext xmlns:c16="http://schemas.microsoft.com/office/drawing/2014/chart" uri="{C3380CC4-5D6E-409C-BE32-E72D297353CC}">
                  <c16:uniqueId val="{00000017-B541-4408-9776-39772A3F9057}"/>
                </c:ext>
              </c:extLst>
            </c:dLbl>
            <c:dLbl>
              <c:idx val="7"/>
              <c:layout>
                <c:manualLayout>
                  <c:x val="1.1114616639806318E-2"/>
                  <c:y val="1.322769233012566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B541-4408-9776-39772A3F9057}"/>
                </c:ext>
              </c:extLst>
            </c:dLbl>
            <c:dLbl>
              <c:idx val="8"/>
              <c:layout>
                <c:manualLayout>
                  <c:x val="4.1679812399273786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B541-4408-9776-39772A3F9057}"/>
                </c:ext>
              </c:extLst>
            </c:dLbl>
            <c:dLbl>
              <c:idx val="9"/>
              <c:layout>
                <c:manualLayout>
                  <c:x val="5.5573083199031209E-3"/>
                  <c:y val="4.409230776708487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B541-4408-9776-39772A3F9057}"/>
                </c:ext>
              </c:extLst>
            </c:dLbl>
            <c:dLbl>
              <c:idx val="10"/>
              <c:layout>
                <c:manualLayout>
                  <c:x val="4.1679812399273786E-3"/>
                  <c:y val="1.763692310683427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B541-4408-9776-39772A3F9057}"/>
                </c:ext>
              </c:extLst>
            </c:dLbl>
            <c:dLbl>
              <c:idx val="11"/>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accent2"/>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manualLayout>
                      <c:w val="3.3156236065705766E-2"/>
                      <c:h val="0.14797378486633955"/>
                    </c:manualLayout>
                  </c15:layout>
                </c:ext>
                <c:ext xmlns:c16="http://schemas.microsoft.com/office/drawing/2014/chart" uri="{C3380CC4-5D6E-409C-BE32-E72D297353CC}">
                  <c16:uniqueId val="{0000001C-B541-4408-9776-39772A3F9057}"/>
                </c:ext>
              </c:extLst>
            </c:dLbl>
            <c:dLbl>
              <c:idx val="12"/>
              <c:layout>
                <c:manualLayout>
                  <c:x val="1.1114616639806292E-2"/>
                  <c:y val="2.204615388354284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B541-4408-9776-39772A3F9057}"/>
                </c:ext>
              </c:extLst>
            </c:dLbl>
            <c:dLbl>
              <c:idx val="13"/>
              <c:layout>
                <c:manualLayout>
                  <c:x val="6.9466353998790158E-3"/>
                  <c:y val="2.758115528534661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B541-4408-9776-39772A3F9057}"/>
                </c:ext>
              </c:extLst>
            </c:dLbl>
            <c:dLbl>
              <c:idx val="14"/>
              <c:layout>
                <c:manualLayout>
                  <c:x val="6.9466353998789646E-3"/>
                  <c:y val="-6.8795737723547743E-17"/>
                </c:manualLayout>
              </c:layout>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accent2"/>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manualLayout>
                      <c:w val="2.6695974539651394E-2"/>
                      <c:h val="4.8145064259999482E-2"/>
                    </c:manualLayout>
                  </c15:layout>
                </c:ext>
                <c:ext xmlns:c16="http://schemas.microsoft.com/office/drawing/2014/chart" uri="{C3380CC4-5D6E-409C-BE32-E72D297353CC}">
                  <c16:uniqueId val="{00000028-B541-4408-9776-39772A3F9057}"/>
                </c:ext>
              </c:extLst>
            </c:dLbl>
            <c:dLbl>
              <c:idx val="15"/>
              <c:layout>
                <c:manualLayout>
                  <c:x val="6.9466353998789646E-3"/>
                  <c:y val="1.125761440218226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B541-4408-9776-39772A3F9057}"/>
                </c:ext>
              </c:extLst>
            </c:dLbl>
            <c:dLbl>
              <c:idx val="17"/>
              <c:layout>
                <c:manualLayout>
                  <c:x val="1.3893270799757928E-3"/>
                  <c:y val="3.752538134060754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2-B541-4408-9776-39772A3F9057}"/>
                </c:ext>
              </c:extLst>
            </c:dLbl>
            <c:dLbl>
              <c:idx val="18"/>
              <c:layout>
                <c:manualLayout>
                  <c:x val="2.7786541599515856E-3"/>
                  <c:y val="-3.002030507248603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1-B541-4408-9776-39772A3F9057}"/>
                </c:ext>
              </c:extLst>
            </c:dLbl>
            <c:dLbl>
              <c:idx val="19"/>
              <c:layout>
                <c:manualLayout>
                  <c:x val="6.9466353998788623E-3"/>
                  <c:y val="-2.62677669384252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0-B541-4408-9776-39772A3F9057}"/>
                </c:ext>
              </c:extLst>
            </c:dLbl>
            <c:dLbl>
              <c:idx val="20"/>
              <c:layout>
                <c:manualLayout>
                  <c:x val="4.1679812399272771E-3"/>
                  <c:y val="2.6267914676147027E-2"/>
                </c:manualLayout>
              </c:layout>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accent2"/>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manualLayout>
                      <c:w val="2.0575934054441494E-2"/>
                      <c:h val="5.5650140528120978E-2"/>
                    </c:manualLayout>
                  </c15:layout>
                </c:ext>
                <c:ext xmlns:c16="http://schemas.microsoft.com/office/drawing/2014/chart" uri="{C3380CC4-5D6E-409C-BE32-E72D297353CC}">
                  <c16:uniqueId val="{0000002F-B541-4408-9776-39772A3F9057}"/>
                </c:ext>
              </c:extLst>
            </c:dLbl>
            <c:dLbl>
              <c:idx val="21"/>
              <c:layout>
                <c:manualLayout>
                  <c:x val="6.9466353998789646E-3"/>
                  <c:y val="1.501015253624301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E-B541-4408-9776-39772A3F9057}"/>
                </c:ext>
              </c:extLst>
            </c:dLbl>
            <c:dLbl>
              <c:idx val="22"/>
              <c:layout>
                <c:manualLayout>
                  <c:x val="4.1679812399273786E-3"/>
                  <c:y val="1.125761440218226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B541-4408-9776-39772A3F9057}"/>
                </c:ext>
              </c:extLst>
            </c:dLbl>
            <c:dLbl>
              <c:idx val="23"/>
              <c:layout>
                <c:manualLayout>
                  <c:x val="0"/>
                  <c:y val="1.585432587868480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B541-4408-9776-39772A3F9057}"/>
                </c:ext>
              </c:extLst>
            </c:dLbl>
            <c:dLbl>
              <c:idx val="24"/>
              <c:layout>
                <c:manualLayout>
                  <c:x val="1.3893270799757827E-2"/>
                  <c:y val="8.81846155341712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B541-4408-9776-39772A3F9057}"/>
                </c:ext>
              </c:extLst>
            </c:dLbl>
            <c:dLbl>
              <c:idx val="25"/>
              <c:layout>
                <c:manualLayout>
                  <c:x val="4.1679812399272771E-3"/>
                  <c:y val="-3.095991698321936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B541-4408-9776-39772A3F9057}"/>
                </c:ext>
              </c:extLst>
            </c:dLbl>
            <c:dLbl>
              <c:idx val="26"/>
              <c:layout>
                <c:manualLayout>
                  <c:x val="2.7786541599514841E-3"/>
                  <c:y val="1.763692310683423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B541-4408-9776-39772A3F9057}"/>
                </c:ext>
              </c:extLst>
            </c:dLbl>
            <c:dLbl>
              <c:idx val="27"/>
              <c:layout>
                <c:manualLayout>
                  <c:x val="2.7786541599514841E-3"/>
                  <c:y val="-8.818461553417176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B541-4408-9776-39772A3F9057}"/>
                </c:ext>
              </c:extLst>
            </c:dLbl>
            <c:dLbl>
              <c:idx val="29"/>
              <c:layout>
                <c:manualLayout>
                  <c:x val="2.7786541599514841E-3"/>
                  <c:y val="2.251522880436452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4-B541-4408-9776-39772A3F9057}"/>
                </c:ext>
              </c:extLst>
            </c:dLbl>
            <c:dLbl>
              <c:idx val="30"/>
              <c:layout>
                <c:manualLayout>
                  <c:x val="1.1114616639806342E-2"/>
                  <c:y val="2.317177524010334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B541-4408-9776-39772A3F9057}"/>
                </c:ext>
              </c:extLst>
            </c:dLbl>
            <c:dLbl>
              <c:idx val="31"/>
              <c:layout>
                <c:manualLayout>
                  <c:x val="2.7786541599515856E-3"/>
                  <c:y val="2.62677669384252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7-B541-4408-9776-39772A3F9057}"/>
                </c:ext>
              </c:extLst>
            </c:dLbl>
            <c:dLbl>
              <c:idx val="33"/>
              <c:layout>
                <c:manualLayout>
                  <c:x val="2.7786541599515856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A-B541-4408-9776-39772A3F9057}"/>
                </c:ext>
              </c:extLst>
            </c:dLbl>
            <c:dLbl>
              <c:idx val="35"/>
              <c:layout>
                <c:manualLayout>
                  <c:x val="2.7786541599515856E-3"/>
                  <c:y val="-7.5050762681215782E-3"/>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2.0575934054441494E-2"/>
                      <c:h val="6.3155216796242503E-2"/>
                    </c:manualLayout>
                  </c15:layout>
                </c:ext>
                <c:ext xmlns:c16="http://schemas.microsoft.com/office/drawing/2014/chart" uri="{C3380CC4-5D6E-409C-BE32-E72D297353CC}">
                  <c16:uniqueId val="{0000003C-B541-4408-9776-39772A3F9057}"/>
                </c:ext>
              </c:extLst>
            </c:dLbl>
            <c:dLbl>
              <c:idx val="36"/>
              <c:layout>
                <c:manualLayout>
                  <c:x val="1.1114616639806242E-2"/>
                  <c:y val="2.645539384512831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B541-4408-9776-39772A3F905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accent2"/>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Sheet2!$B$2:$B$38</c:f>
              <c:strCache>
                <c:ptCount val="37"/>
                <c:pt idx="0">
                  <c:v>一般内科</c:v>
                </c:pt>
                <c:pt idx="1">
                  <c:v>消化器内科</c:v>
                </c:pt>
                <c:pt idx="2">
                  <c:v>腎臓内科</c:v>
                </c:pt>
                <c:pt idx="3">
                  <c:v>脳神経内科</c:v>
                </c:pt>
                <c:pt idx="4">
                  <c:v>内分泌・代謝内科</c:v>
                </c:pt>
                <c:pt idx="5">
                  <c:v>呼吸器内科</c:v>
                </c:pt>
                <c:pt idx="6">
                  <c:v>肝臓内科</c:v>
                </c:pt>
                <c:pt idx="7">
                  <c:v>循環器内科</c:v>
                </c:pt>
                <c:pt idx="8">
                  <c:v>血液内科</c:v>
                </c:pt>
                <c:pt idx="9">
                  <c:v>免疫・リウマチ内科</c:v>
                </c:pt>
                <c:pt idx="10">
                  <c:v>臨床薬理内科</c:v>
                </c:pt>
                <c:pt idx="11">
                  <c:v>精神科神経科</c:v>
                </c:pt>
                <c:pt idx="12">
                  <c:v>小児科</c:v>
                </c:pt>
                <c:pt idx="13">
                  <c:v>心臓血管外科</c:v>
                </c:pt>
                <c:pt idx="14">
                  <c:v>呼吸器外科</c:v>
                </c:pt>
                <c:pt idx="15">
                  <c:v>小児外科</c:v>
                </c:pt>
                <c:pt idx="16">
                  <c:v>乳腺外科</c:v>
                </c:pt>
                <c:pt idx="17">
                  <c:v>一般外科</c:v>
                </c:pt>
                <c:pt idx="18">
                  <c:v>上部消化管外科</c:v>
                </c:pt>
                <c:pt idx="19">
                  <c:v>下部消化管外科</c:v>
                </c:pt>
                <c:pt idx="20">
                  <c:v>肝・胆・膵外科</c:v>
                </c:pt>
                <c:pt idx="21">
                  <c:v>血管外科</c:v>
                </c:pt>
                <c:pt idx="22">
                  <c:v>救急科</c:v>
                </c:pt>
                <c:pt idx="23">
                  <c:v>脳神経外科</c:v>
                </c:pt>
                <c:pt idx="24">
                  <c:v>整形外科</c:v>
                </c:pt>
                <c:pt idx="25">
                  <c:v>リハビリ科</c:v>
                </c:pt>
                <c:pt idx="26">
                  <c:v>皮膚科</c:v>
                </c:pt>
                <c:pt idx="27">
                  <c:v>泌尿器科</c:v>
                </c:pt>
                <c:pt idx="28">
                  <c:v>眼科</c:v>
                </c:pt>
                <c:pt idx="29">
                  <c:v>耳鼻咽喉科</c:v>
                </c:pt>
                <c:pt idx="30">
                  <c:v>産婦人科</c:v>
                </c:pt>
                <c:pt idx="31">
                  <c:v>放射線治療科</c:v>
                </c:pt>
                <c:pt idx="32">
                  <c:v>放射線診断科</c:v>
                </c:pt>
                <c:pt idx="33">
                  <c:v>麻酔科蘇生科</c:v>
                </c:pt>
                <c:pt idx="34">
                  <c:v>形成外科</c:v>
                </c:pt>
                <c:pt idx="35">
                  <c:v>遺伝子診療部</c:v>
                </c:pt>
                <c:pt idx="36">
                  <c:v>歯科口腔外科</c:v>
                </c:pt>
              </c:strCache>
            </c:strRef>
          </c:cat>
          <c:val>
            <c:numRef>
              <c:f>Sheet2!$D$2:$D$38</c:f>
              <c:numCache>
                <c:formatCode>General</c:formatCode>
                <c:ptCount val="37"/>
                <c:pt idx="0">
                  <c:v>1</c:v>
                </c:pt>
                <c:pt idx="1">
                  <c:v>798</c:v>
                </c:pt>
                <c:pt idx="2">
                  <c:v>259</c:v>
                </c:pt>
                <c:pt idx="3">
                  <c:v>243</c:v>
                </c:pt>
                <c:pt idx="4">
                  <c:v>342</c:v>
                </c:pt>
                <c:pt idx="5">
                  <c:v>385</c:v>
                </c:pt>
                <c:pt idx="6">
                  <c:v>190</c:v>
                </c:pt>
                <c:pt idx="7">
                  <c:v>883</c:v>
                </c:pt>
                <c:pt idx="8">
                  <c:v>101</c:v>
                </c:pt>
                <c:pt idx="9">
                  <c:v>144</c:v>
                </c:pt>
                <c:pt idx="10">
                  <c:v>2</c:v>
                </c:pt>
                <c:pt idx="11">
                  <c:v>337</c:v>
                </c:pt>
                <c:pt idx="12">
                  <c:v>915</c:v>
                </c:pt>
                <c:pt idx="13">
                  <c:v>155</c:v>
                </c:pt>
                <c:pt idx="14">
                  <c:v>101</c:v>
                </c:pt>
                <c:pt idx="15">
                  <c:v>78</c:v>
                </c:pt>
                <c:pt idx="16">
                  <c:v>339</c:v>
                </c:pt>
                <c:pt idx="17">
                  <c:v>69</c:v>
                </c:pt>
                <c:pt idx="18">
                  <c:v>163</c:v>
                </c:pt>
                <c:pt idx="19">
                  <c:v>177</c:v>
                </c:pt>
                <c:pt idx="20">
                  <c:v>98</c:v>
                </c:pt>
                <c:pt idx="21">
                  <c:v>277</c:v>
                </c:pt>
                <c:pt idx="22">
                  <c:v>12</c:v>
                </c:pt>
                <c:pt idx="23">
                  <c:v>424</c:v>
                </c:pt>
                <c:pt idx="24">
                  <c:v>1605</c:v>
                </c:pt>
                <c:pt idx="25">
                  <c:v>21</c:v>
                </c:pt>
                <c:pt idx="26">
                  <c:v>851</c:v>
                </c:pt>
                <c:pt idx="27">
                  <c:v>733</c:v>
                </c:pt>
                <c:pt idx="28">
                  <c:v>1430</c:v>
                </c:pt>
                <c:pt idx="29">
                  <c:v>1144</c:v>
                </c:pt>
                <c:pt idx="30">
                  <c:v>1312</c:v>
                </c:pt>
                <c:pt idx="31">
                  <c:v>65</c:v>
                </c:pt>
                <c:pt idx="32">
                  <c:v>3</c:v>
                </c:pt>
                <c:pt idx="33">
                  <c:v>34</c:v>
                </c:pt>
                <c:pt idx="34">
                  <c:v>457</c:v>
                </c:pt>
                <c:pt idx="35">
                  <c:v>16</c:v>
                </c:pt>
                <c:pt idx="36">
                  <c:v>1533</c:v>
                </c:pt>
              </c:numCache>
            </c:numRef>
          </c:val>
          <c:extLst>
            <c:ext xmlns:c16="http://schemas.microsoft.com/office/drawing/2014/chart" uri="{C3380CC4-5D6E-409C-BE32-E72D297353CC}">
              <c16:uniqueId val="{00000026-B541-4408-9776-39772A3F9057}"/>
            </c:ext>
          </c:extLst>
        </c:ser>
        <c:dLbls>
          <c:dLblPos val="outEnd"/>
          <c:showLegendKey val="0"/>
          <c:showVal val="1"/>
          <c:showCatName val="0"/>
          <c:showSerName val="0"/>
          <c:showPercent val="0"/>
          <c:showBubbleSize val="0"/>
        </c:dLbls>
        <c:gapWidth val="150"/>
        <c:axId val="689665576"/>
        <c:axId val="689666232"/>
      </c:barChart>
      <c:catAx>
        <c:axId val="689665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wordArtVertRtl" wrap="square" anchor="ctr" anchorCtr="1"/>
          <a:lstStyle/>
          <a:p>
            <a:pPr>
              <a:defRPr sz="700" b="0" i="0" u="none" strike="noStrike" kern="1200" baseline="0">
                <a:solidFill>
                  <a:schemeClr val="tx1">
                    <a:lumMod val="65000"/>
                    <a:lumOff val="35000"/>
                  </a:schemeClr>
                </a:solidFill>
                <a:latin typeface="+mn-lt"/>
                <a:ea typeface="+mn-ea"/>
                <a:cs typeface="+mn-cs"/>
              </a:defRPr>
            </a:pPr>
            <a:endParaRPr lang="ja-JP"/>
          </a:p>
        </c:txPr>
        <c:crossAx val="689666232"/>
        <c:crosses val="autoZero"/>
        <c:auto val="1"/>
        <c:lblAlgn val="ctr"/>
        <c:lblOffset val="100"/>
        <c:noMultiLvlLbl val="0"/>
      </c:catAx>
      <c:valAx>
        <c:axId val="6896662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89665576"/>
        <c:crosses val="autoZero"/>
        <c:crossBetween val="between"/>
        <c:majorUnit val="500"/>
      </c:valAx>
      <c:spPr>
        <a:noFill/>
        <a:ln>
          <a:noFill/>
        </a:ln>
        <a:effectLst/>
      </c:spPr>
    </c:plotArea>
    <c:legend>
      <c:legendPos val="t"/>
      <c:layout>
        <c:manualLayout>
          <c:xMode val="edge"/>
          <c:yMode val="edge"/>
          <c:x val="5.7552163215082275E-2"/>
          <c:y val="7.1136599479490456E-2"/>
          <c:w val="0.16420754468111268"/>
          <c:h val="6.0322121038294596E-2"/>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数値!$B$37</c:f>
              <c:strCache>
                <c:ptCount val="1"/>
                <c:pt idx="0">
                  <c:v>H30年度</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数値!$A$38:$A$49</c:f>
              <c:strCache>
                <c:ptCount val="12"/>
                <c:pt idx="0">
                  <c:v>４月</c:v>
                </c:pt>
                <c:pt idx="1">
                  <c:v>５月</c:v>
                </c:pt>
                <c:pt idx="2">
                  <c:v>６月</c:v>
                </c:pt>
                <c:pt idx="3">
                  <c:v>７月</c:v>
                </c:pt>
                <c:pt idx="4">
                  <c:v>８月</c:v>
                </c:pt>
                <c:pt idx="5">
                  <c:v>９月</c:v>
                </c:pt>
                <c:pt idx="6">
                  <c:v>１０月</c:v>
                </c:pt>
                <c:pt idx="7">
                  <c:v>１１月</c:v>
                </c:pt>
                <c:pt idx="8">
                  <c:v>１２月</c:v>
                </c:pt>
                <c:pt idx="9">
                  <c:v>１月</c:v>
                </c:pt>
                <c:pt idx="10">
                  <c:v>２月</c:v>
                </c:pt>
                <c:pt idx="11">
                  <c:v>３月</c:v>
                </c:pt>
              </c:strCache>
            </c:strRef>
          </c:cat>
          <c:val>
            <c:numRef>
              <c:f>数値!$B$38:$B$49</c:f>
              <c:numCache>
                <c:formatCode>#,##0.0;[Red]\-#,##0.0</c:formatCode>
                <c:ptCount val="12"/>
                <c:pt idx="0">
                  <c:v>86.2</c:v>
                </c:pt>
                <c:pt idx="1">
                  <c:v>85.14</c:v>
                </c:pt>
                <c:pt idx="2">
                  <c:v>89.42</c:v>
                </c:pt>
                <c:pt idx="3">
                  <c:v>87.6</c:v>
                </c:pt>
                <c:pt idx="4">
                  <c:v>89.34</c:v>
                </c:pt>
                <c:pt idx="5">
                  <c:v>85.8</c:v>
                </c:pt>
                <c:pt idx="6">
                  <c:v>88.54</c:v>
                </c:pt>
                <c:pt idx="7">
                  <c:v>88.69</c:v>
                </c:pt>
                <c:pt idx="8">
                  <c:v>86.33</c:v>
                </c:pt>
                <c:pt idx="9">
                  <c:v>85.23</c:v>
                </c:pt>
                <c:pt idx="10">
                  <c:v>90</c:v>
                </c:pt>
                <c:pt idx="11">
                  <c:v>88.67</c:v>
                </c:pt>
              </c:numCache>
            </c:numRef>
          </c:val>
          <c:smooth val="0"/>
          <c:extLst>
            <c:ext xmlns:c16="http://schemas.microsoft.com/office/drawing/2014/chart" uri="{C3380CC4-5D6E-409C-BE32-E72D297353CC}">
              <c16:uniqueId val="{00000000-32CA-4CD8-BF19-618FA0716B73}"/>
            </c:ext>
          </c:extLst>
        </c:ser>
        <c:ser>
          <c:idx val="1"/>
          <c:order val="1"/>
          <c:tx>
            <c:strRef>
              <c:f>数値!$C$37</c:f>
              <c:strCache>
                <c:ptCount val="1"/>
                <c:pt idx="0">
                  <c:v>Ｒ1年度</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数値!$A$38:$A$49</c:f>
              <c:strCache>
                <c:ptCount val="12"/>
                <c:pt idx="0">
                  <c:v>４月</c:v>
                </c:pt>
                <c:pt idx="1">
                  <c:v>５月</c:v>
                </c:pt>
                <c:pt idx="2">
                  <c:v>６月</c:v>
                </c:pt>
                <c:pt idx="3">
                  <c:v>７月</c:v>
                </c:pt>
                <c:pt idx="4">
                  <c:v>８月</c:v>
                </c:pt>
                <c:pt idx="5">
                  <c:v>９月</c:v>
                </c:pt>
                <c:pt idx="6">
                  <c:v>１０月</c:v>
                </c:pt>
                <c:pt idx="7">
                  <c:v>１１月</c:v>
                </c:pt>
                <c:pt idx="8">
                  <c:v>１２月</c:v>
                </c:pt>
                <c:pt idx="9">
                  <c:v>１月</c:v>
                </c:pt>
                <c:pt idx="10">
                  <c:v>２月</c:v>
                </c:pt>
                <c:pt idx="11">
                  <c:v>３月</c:v>
                </c:pt>
              </c:strCache>
            </c:strRef>
          </c:cat>
          <c:val>
            <c:numRef>
              <c:f>数値!$C$38:$C$49</c:f>
              <c:numCache>
                <c:formatCode>#,##0.0;[Red]\-#,##0.0</c:formatCode>
                <c:ptCount val="12"/>
                <c:pt idx="0">
                  <c:v>87.42</c:v>
                </c:pt>
                <c:pt idx="1">
                  <c:v>83.74</c:v>
                </c:pt>
                <c:pt idx="2">
                  <c:v>89.41</c:v>
                </c:pt>
                <c:pt idx="3">
                  <c:v>91.34</c:v>
                </c:pt>
                <c:pt idx="4">
                  <c:v>91.56</c:v>
                </c:pt>
                <c:pt idx="5">
                  <c:v>88.74</c:v>
                </c:pt>
                <c:pt idx="6">
                  <c:v>87.07</c:v>
                </c:pt>
                <c:pt idx="7">
                  <c:v>89.56</c:v>
                </c:pt>
                <c:pt idx="8">
                  <c:v>85.24</c:v>
                </c:pt>
                <c:pt idx="9">
                  <c:v>80.959999999999994</c:v>
                </c:pt>
                <c:pt idx="10">
                  <c:v>87.52</c:v>
                </c:pt>
                <c:pt idx="11">
                  <c:v>84.74</c:v>
                </c:pt>
              </c:numCache>
            </c:numRef>
          </c:val>
          <c:smooth val="0"/>
          <c:extLst>
            <c:ext xmlns:c16="http://schemas.microsoft.com/office/drawing/2014/chart" uri="{C3380CC4-5D6E-409C-BE32-E72D297353CC}">
              <c16:uniqueId val="{00000001-32CA-4CD8-BF19-618FA0716B73}"/>
            </c:ext>
          </c:extLst>
        </c:ser>
        <c:ser>
          <c:idx val="2"/>
          <c:order val="2"/>
          <c:tx>
            <c:strRef>
              <c:f>数値!$D$37</c:f>
              <c:strCache>
                <c:ptCount val="1"/>
                <c:pt idx="0">
                  <c:v>Ｒ2年度</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数値!$A$38:$A$49</c:f>
              <c:strCache>
                <c:ptCount val="12"/>
                <c:pt idx="0">
                  <c:v>４月</c:v>
                </c:pt>
                <c:pt idx="1">
                  <c:v>５月</c:v>
                </c:pt>
                <c:pt idx="2">
                  <c:v>６月</c:v>
                </c:pt>
                <c:pt idx="3">
                  <c:v>７月</c:v>
                </c:pt>
                <c:pt idx="4">
                  <c:v>８月</c:v>
                </c:pt>
                <c:pt idx="5">
                  <c:v>９月</c:v>
                </c:pt>
                <c:pt idx="6">
                  <c:v>１０月</c:v>
                </c:pt>
                <c:pt idx="7">
                  <c:v>１１月</c:v>
                </c:pt>
                <c:pt idx="8">
                  <c:v>１２月</c:v>
                </c:pt>
                <c:pt idx="9">
                  <c:v>１月</c:v>
                </c:pt>
                <c:pt idx="10">
                  <c:v>２月</c:v>
                </c:pt>
                <c:pt idx="11">
                  <c:v>３月</c:v>
                </c:pt>
              </c:strCache>
            </c:strRef>
          </c:cat>
          <c:val>
            <c:numRef>
              <c:f>数値!$D$38:$D$49</c:f>
              <c:numCache>
                <c:formatCode>#,##0.0;[Red]\-#,##0.0</c:formatCode>
                <c:ptCount val="12"/>
                <c:pt idx="0">
                  <c:v>82.02</c:v>
                </c:pt>
                <c:pt idx="1">
                  <c:v>73.209999999999994</c:v>
                </c:pt>
                <c:pt idx="2">
                  <c:v>78.14</c:v>
                </c:pt>
                <c:pt idx="3">
                  <c:v>84.24</c:v>
                </c:pt>
                <c:pt idx="4">
                  <c:v>84.93</c:v>
                </c:pt>
                <c:pt idx="5">
                  <c:v>83.32</c:v>
                </c:pt>
                <c:pt idx="6">
                  <c:v>88.63</c:v>
                </c:pt>
                <c:pt idx="7">
                  <c:v>84.62</c:v>
                </c:pt>
                <c:pt idx="8">
                  <c:v>81.14</c:v>
                </c:pt>
                <c:pt idx="9">
                  <c:v>77.209999999999994</c:v>
                </c:pt>
                <c:pt idx="10">
                  <c:v>83.52</c:v>
                </c:pt>
                <c:pt idx="11">
                  <c:v>84.67</c:v>
                </c:pt>
              </c:numCache>
            </c:numRef>
          </c:val>
          <c:smooth val="0"/>
          <c:extLst>
            <c:ext xmlns:c16="http://schemas.microsoft.com/office/drawing/2014/chart" uri="{C3380CC4-5D6E-409C-BE32-E72D297353CC}">
              <c16:uniqueId val="{00000002-32CA-4CD8-BF19-618FA0716B73}"/>
            </c:ext>
          </c:extLst>
        </c:ser>
        <c:dLbls>
          <c:showLegendKey val="0"/>
          <c:showVal val="0"/>
          <c:showCatName val="0"/>
          <c:showSerName val="0"/>
          <c:showPercent val="0"/>
          <c:showBubbleSize val="0"/>
        </c:dLbls>
        <c:marker val="1"/>
        <c:smooth val="0"/>
        <c:axId val="608993848"/>
        <c:axId val="608987616"/>
      </c:lineChart>
      <c:catAx>
        <c:axId val="608993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08987616"/>
        <c:crosses val="autoZero"/>
        <c:auto val="1"/>
        <c:lblAlgn val="ctr"/>
        <c:lblOffset val="100"/>
        <c:noMultiLvlLbl val="0"/>
      </c:catAx>
      <c:valAx>
        <c:axId val="608987616"/>
        <c:scaling>
          <c:orientation val="minMax"/>
          <c:max val="95"/>
          <c:min val="70"/>
        </c:scaling>
        <c:delete val="0"/>
        <c:axPos val="l"/>
        <c:majorGridlines>
          <c:spPr>
            <a:ln w="9525" cap="flat" cmpd="sng" algn="ctr">
              <a:solidFill>
                <a:schemeClr val="tx1">
                  <a:lumMod val="15000"/>
                  <a:lumOff val="85000"/>
                </a:schemeClr>
              </a:solidFill>
              <a:round/>
            </a:ln>
            <a:effectLst/>
          </c:spPr>
        </c:majorGridlines>
        <c:numFmt formatCode="#,##0.0;[Red]\-#,##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08993848"/>
        <c:crosses val="autoZero"/>
        <c:crossBetween val="between"/>
        <c:majorUnit val="5"/>
      </c:valAx>
      <c:dTable>
        <c:showHorzBorder val="1"/>
        <c:showVertBorder val="1"/>
        <c:showOutline val="1"/>
        <c:showKeys val="0"/>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ja-JP"/>
          </a:p>
        </c:txPr>
      </c:dTable>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5">
        <a:lumMod val="20000"/>
        <a:lumOff val="80000"/>
      </a:schemeClr>
    </a:solidFill>
    <a:ln w="9525" cap="flat" cmpd="sng" algn="ctr">
      <a:noFill/>
      <a:round/>
    </a:ln>
    <a:effectLst/>
  </c:spPr>
  <c:txPr>
    <a:bodyPr/>
    <a:lstStyle/>
    <a:p>
      <a:pPr>
        <a:defRPr/>
      </a:pPr>
      <a:endParaRPr lang="ja-JP"/>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数値!$B$71</c:f>
              <c:strCache>
                <c:ptCount val="1"/>
                <c:pt idx="0">
                  <c:v>H30年度</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数値!$A$72:$A$83</c:f>
              <c:strCache>
                <c:ptCount val="12"/>
                <c:pt idx="0">
                  <c:v>４月</c:v>
                </c:pt>
                <c:pt idx="1">
                  <c:v>５月</c:v>
                </c:pt>
                <c:pt idx="2">
                  <c:v>６月</c:v>
                </c:pt>
                <c:pt idx="3">
                  <c:v>７月</c:v>
                </c:pt>
                <c:pt idx="4">
                  <c:v>８月</c:v>
                </c:pt>
                <c:pt idx="5">
                  <c:v>９月</c:v>
                </c:pt>
                <c:pt idx="6">
                  <c:v>１０月</c:v>
                </c:pt>
                <c:pt idx="7">
                  <c:v>１１月</c:v>
                </c:pt>
                <c:pt idx="8">
                  <c:v>１２月</c:v>
                </c:pt>
                <c:pt idx="9">
                  <c:v>１月</c:v>
                </c:pt>
                <c:pt idx="10">
                  <c:v>２月</c:v>
                </c:pt>
                <c:pt idx="11">
                  <c:v>３月</c:v>
                </c:pt>
              </c:strCache>
            </c:strRef>
          </c:cat>
          <c:val>
            <c:numRef>
              <c:f>数値!$B$72:$B$83</c:f>
              <c:numCache>
                <c:formatCode>#,##0.0;[Red]\-#,##0.0</c:formatCode>
                <c:ptCount val="12"/>
                <c:pt idx="0">
                  <c:v>101.18389897395421</c:v>
                </c:pt>
                <c:pt idx="1">
                  <c:v>98.881431767337816</c:v>
                </c:pt>
                <c:pt idx="2">
                  <c:v>97.390691114245413</c:v>
                </c:pt>
                <c:pt idx="3">
                  <c:v>103.14245810055867</c:v>
                </c:pt>
                <c:pt idx="4">
                  <c:v>100.55248618784532</c:v>
                </c:pt>
                <c:pt idx="5">
                  <c:v>98.723404255319153</c:v>
                </c:pt>
                <c:pt idx="6">
                  <c:v>101.56889495225103</c:v>
                </c:pt>
                <c:pt idx="7">
                  <c:v>97.776183644189388</c:v>
                </c:pt>
                <c:pt idx="8">
                  <c:v>100.76452599388379</c:v>
                </c:pt>
                <c:pt idx="9">
                  <c:v>101.34493670886076</c:v>
                </c:pt>
                <c:pt idx="10">
                  <c:v>100.31347962382443</c:v>
                </c:pt>
                <c:pt idx="11">
                  <c:v>98.760029175784098</c:v>
                </c:pt>
              </c:numCache>
            </c:numRef>
          </c:val>
          <c:smooth val="0"/>
          <c:extLst>
            <c:ext xmlns:c16="http://schemas.microsoft.com/office/drawing/2014/chart" uri="{C3380CC4-5D6E-409C-BE32-E72D297353CC}">
              <c16:uniqueId val="{00000000-D547-4A49-836D-DE13D4AA3E97}"/>
            </c:ext>
          </c:extLst>
        </c:ser>
        <c:ser>
          <c:idx val="1"/>
          <c:order val="1"/>
          <c:tx>
            <c:strRef>
              <c:f>数値!$C$71</c:f>
              <c:strCache>
                <c:ptCount val="1"/>
                <c:pt idx="0">
                  <c:v>Ｒ1年度</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数値!$A$72:$A$83</c:f>
              <c:strCache>
                <c:ptCount val="12"/>
                <c:pt idx="0">
                  <c:v>４月</c:v>
                </c:pt>
                <c:pt idx="1">
                  <c:v>５月</c:v>
                </c:pt>
                <c:pt idx="2">
                  <c:v>６月</c:v>
                </c:pt>
                <c:pt idx="3">
                  <c:v>７月</c:v>
                </c:pt>
                <c:pt idx="4">
                  <c:v>８月</c:v>
                </c:pt>
                <c:pt idx="5">
                  <c:v>９月</c:v>
                </c:pt>
                <c:pt idx="6">
                  <c:v>１０月</c:v>
                </c:pt>
                <c:pt idx="7">
                  <c:v>１１月</c:v>
                </c:pt>
                <c:pt idx="8">
                  <c:v>１２月</c:v>
                </c:pt>
                <c:pt idx="9">
                  <c:v>１月</c:v>
                </c:pt>
                <c:pt idx="10">
                  <c:v>２月</c:v>
                </c:pt>
                <c:pt idx="11">
                  <c:v>３月</c:v>
                </c:pt>
              </c:strCache>
            </c:strRef>
          </c:cat>
          <c:val>
            <c:numRef>
              <c:f>数値!$C$72:$C$83</c:f>
              <c:numCache>
                <c:formatCode>#,##0.0;[Red]\-#,##0.0</c:formatCode>
                <c:ptCount val="12"/>
                <c:pt idx="0">
                  <c:v>100</c:v>
                </c:pt>
                <c:pt idx="1">
                  <c:v>99.712023038156943</c:v>
                </c:pt>
                <c:pt idx="2">
                  <c:v>99.505300353356901</c:v>
                </c:pt>
                <c:pt idx="3">
                  <c:v>96.936274509803923</c:v>
                </c:pt>
                <c:pt idx="4">
                  <c:v>101.99004975124377</c:v>
                </c:pt>
                <c:pt idx="5">
                  <c:v>100.0755857898715</c:v>
                </c:pt>
                <c:pt idx="6">
                  <c:v>98.630136986301366</c:v>
                </c:pt>
                <c:pt idx="7">
                  <c:v>99.183370452858199</c:v>
                </c:pt>
                <c:pt idx="8">
                  <c:v>99.855699855699854</c:v>
                </c:pt>
                <c:pt idx="9">
                  <c:v>96.960711638250558</c:v>
                </c:pt>
                <c:pt idx="10">
                  <c:v>97.022767075306476</c:v>
                </c:pt>
                <c:pt idx="11">
                  <c:v>97.998460354118549</c:v>
                </c:pt>
              </c:numCache>
            </c:numRef>
          </c:val>
          <c:smooth val="0"/>
          <c:extLst>
            <c:ext xmlns:c16="http://schemas.microsoft.com/office/drawing/2014/chart" uri="{C3380CC4-5D6E-409C-BE32-E72D297353CC}">
              <c16:uniqueId val="{00000001-D547-4A49-836D-DE13D4AA3E97}"/>
            </c:ext>
          </c:extLst>
        </c:ser>
        <c:ser>
          <c:idx val="2"/>
          <c:order val="2"/>
          <c:tx>
            <c:strRef>
              <c:f>数値!$D$71</c:f>
              <c:strCache>
                <c:ptCount val="1"/>
                <c:pt idx="0">
                  <c:v>Ｒ2年度</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数値!$A$72:$A$83</c:f>
              <c:strCache>
                <c:ptCount val="12"/>
                <c:pt idx="0">
                  <c:v>４月</c:v>
                </c:pt>
                <c:pt idx="1">
                  <c:v>５月</c:v>
                </c:pt>
                <c:pt idx="2">
                  <c:v>６月</c:v>
                </c:pt>
                <c:pt idx="3">
                  <c:v>７月</c:v>
                </c:pt>
                <c:pt idx="4">
                  <c:v>８月</c:v>
                </c:pt>
                <c:pt idx="5">
                  <c:v>９月</c:v>
                </c:pt>
                <c:pt idx="6">
                  <c:v>１０月</c:v>
                </c:pt>
                <c:pt idx="7">
                  <c:v>１１月</c:v>
                </c:pt>
                <c:pt idx="8">
                  <c:v>１２月</c:v>
                </c:pt>
                <c:pt idx="9">
                  <c:v>１月</c:v>
                </c:pt>
                <c:pt idx="10">
                  <c:v>２月</c:v>
                </c:pt>
                <c:pt idx="11">
                  <c:v>３月</c:v>
                </c:pt>
              </c:strCache>
            </c:strRef>
          </c:cat>
          <c:val>
            <c:numRef>
              <c:f>数値!$D$72:$D$83</c:f>
              <c:numCache>
                <c:formatCode>#,##0.0;[Red]\-#,##0.0</c:formatCode>
                <c:ptCount val="12"/>
                <c:pt idx="0">
                  <c:v>92.562724014336922</c:v>
                </c:pt>
                <c:pt idx="1">
                  <c:v>98.835978835978835</c:v>
                </c:pt>
                <c:pt idx="2">
                  <c:v>94.270833333333343</c:v>
                </c:pt>
                <c:pt idx="3">
                  <c:v>99.552572706935123</c:v>
                </c:pt>
                <c:pt idx="4">
                  <c:v>102.65486725663717</c:v>
                </c:pt>
                <c:pt idx="5">
                  <c:v>102.39752513534417</c:v>
                </c:pt>
                <c:pt idx="6">
                  <c:v>99.088997897687463</c:v>
                </c:pt>
                <c:pt idx="7">
                  <c:v>101.02848101265822</c:v>
                </c:pt>
                <c:pt idx="8">
                  <c:v>99.58915365653246</c:v>
                </c:pt>
                <c:pt idx="9">
                  <c:v>98.001598721023186</c:v>
                </c:pt>
                <c:pt idx="10">
                  <c:v>99.557522123893804</c:v>
                </c:pt>
                <c:pt idx="11">
                  <c:v>98.629242819843341</c:v>
                </c:pt>
              </c:numCache>
            </c:numRef>
          </c:val>
          <c:smooth val="0"/>
          <c:extLst>
            <c:ext xmlns:c16="http://schemas.microsoft.com/office/drawing/2014/chart" uri="{C3380CC4-5D6E-409C-BE32-E72D297353CC}">
              <c16:uniqueId val="{00000002-D547-4A49-836D-DE13D4AA3E97}"/>
            </c:ext>
          </c:extLst>
        </c:ser>
        <c:dLbls>
          <c:showLegendKey val="0"/>
          <c:showVal val="0"/>
          <c:showCatName val="0"/>
          <c:showSerName val="0"/>
          <c:showPercent val="0"/>
          <c:showBubbleSize val="0"/>
        </c:dLbls>
        <c:marker val="1"/>
        <c:smooth val="0"/>
        <c:axId val="618253040"/>
        <c:axId val="618259600"/>
      </c:lineChart>
      <c:catAx>
        <c:axId val="618253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18259600"/>
        <c:crosses val="autoZero"/>
        <c:auto val="1"/>
        <c:lblAlgn val="ctr"/>
        <c:lblOffset val="100"/>
        <c:noMultiLvlLbl val="0"/>
      </c:catAx>
      <c:valAx>
        <c:axId val="618259600"/>
        <c:scaling>
          <c:orientation val="minMax"/>
          <c:max val="105"/>
          <c:min val="90"/>
        </c:scaling>
        <c:delete val="0"/>
        <c:axPos val="l"/>
        <c:majorGridlines>
          <c:spPr>
            <a:ln w="9525" cap="flat" cmpd="sng" algn="ctr">
              <a:solidFill>
                <a:schemeClr val="tx1">
                  <a:lumMod val="15000"/>
                  <a:lumOff val="85000"/>
                </a:schemeClr>
              </a:solidFill>
              <a:round/>
            </a:ln>
            <a:effectLst/>
          </c:spPr>
        </c:majorGridlines>
        <c:numFmt formatCode="#,##0.0;[Red]\-#,##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18253040"/>
        <c:crosses val="autoZero"/>
        <c:crossBetween val="between"/>
        <c:majorUnit val="2"/>
      </c:valAx>
      <c:dTable>
        <c:showHorzBorder val="1"/>
        <c:showVertBorder val="1"/>
        <c:showOutline val="1"/>
        <c:showKeys val="0"/>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ja-JP"/>
          </a:p>
        </c:txPr>
      </c:dTable>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5">
        <a:lumMod val="20000"/>
        <a:lumOff val="80000"/>
      </a:schemeClr>
    </a:solidFill>
    <a:ln w="9525" cap="flat" cmpd="sng" algn="ctr">
      <a:noFill/>
      <a:round/>
    </a:ln>
    <a:effectLst/>
  </c:spPr>
  <c:txPr>
    <a:bodyPr/>
    <a:lstStyle/>
    <a:p>
      <a:pPr>
        <a:defRPr/>
      </a:pPr>
      <a:endParaRPr lang="ja-JP"/>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数値!$B$88</c:f>
              <c:strCache>
                <c:ptCount val="1"/>
                <c:pt idx="0">
                  <c:v>H30年度</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数値!$A$89:$A$100</c:f>
              <c:strCache>
                <c:ptCount val="12"/>
                <c:pt idx="0">
                  <c:v>４月</c:v>
                </c:pt>
                <c:pt idx="1">
                  <c:v>５月</c:v>
                </c:pt>
                <c:pt idx="2">
                  <c:v>６月</c:v>
                </c:pt>
                <c:pt idx="3">
                  <c:v>７月</c:v>
                </c:pt>
                <c:pt idx="4">
                  <c:v>８月</c:v>
                </c:pt>
                <c:pt idx="5">
                  <c:v>９月</c:v>
                </c:pt>
                <c:pt idx="6">
                  <c:v>１０月</c:v>
                </c:pt>
                <c:pt idx="7">
                  <c:v>１１月</c:v>
                </c:pt>
                <c:pt idx="8">
                  <c:v>１２月</c:v>
                </c:pt>
                <c:pt idx="9">
                  <c:v>１月</c:v>
                </c:pt>
                <c:pt idx="10">
                  <c:v>２月</c:v>
                </c:pt>
                <c:pt idx="11">
                  <c:v>３月</c:v>
                </c:pt>
              </c:strCache>
            </c:strRef>
          </c:cat>
          <c:val>
            <c:numRef>
              <c:f>数値!$B$89:$B$100</c:f>
              <c:numCache>
                <c:formatCode>#,##0.0;[Red]\-#,##0.0</c:formatCode>
                <c:ptCount val="12"/>
                <c:pt idx="0">
                  <c:v>55.011838989739545</c:v>
                </c:pt>
                <c:pt idx="1">
                  <c:v>52.348993288590606</c:v>
                </c:pt>
                <c:pt idx="2">
                  <c:v>52.115655853314522</c:v>
                </c:pt>
                <c:pt idx="3">
                  <c:v>52.513966480446925</c:v>
                </c:pt>
                <c:pt idx="4">
                  <c:v>50.621546961325969</c:v>
                </c:pt>
                <c:pt idx="5">
                  <c:v>57.87234042553191</c:v>
                </c:pt>
                <c:pt idx="6">
                  <c:v>54.229195088676676</c:v>
                </c:pt>
                <c:pt idx="7">
                  <c:v>52.510760401721669</c:v>
                </c:pt>
                <c:pt idx="8">
                  <c:v>54.969418960244653</c:v>
                </c:pt>
                <c:pt idx="9">
                  <c:v>56.25</c:v>
                </c:pt>
                <c:pt idx="10">
                  <c:v>54.54545454545454</c:v>
                </c:pt>
                <c:pt idx="11">
                  <c:v>62.290299051787009</c:v>
                </c:pt>
              </c:numCache>
            </c:numRef>
          </c:val>
          <c:smooth val="0"/>
          <c:extLst>
            <c:ext xmlns:c16="http://schemas.microsoft.com/office/drawing/2014/chart" uri="{C3380CC4-5D6E-409C-BE32-E72D297353CC}">
              <c16:uniqueId val="{00000000-8A02-4591-AAF8-765A19DF0C4B}"/>
            </c:ext>
          </c:extLst>
        </c:ser>
        <c:ser>
          <c:idx val="1"/>
          <c:order val="1"/>
          <c:tx>
            <c:strRef>
              <c:f>数値!$C$88</c:f>
              <c:strCache>
                <c:ptCount val="1"/>
                <c:pt idx="0">
                  <c:v>Ｒ1年度</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数値!$A$89:$A$100</c:f>
              <c:strCache>
                <c:ptCount val="12"/>
                <c:pt idx="0">
                  <c:v>４月</c:v>
                </c:pt>
                <c:pt idx="1">
                  <c:v>５月</c:v>
                </c:pt>
                <c:pt idx="2">
                  <c:v>６月</c:v>
                </c:pt>
                <c:pt idx="3">
                  <c:v>７月</c:v>
                </c:pt>
                <c:pt idx="4">
                  <c:v>８月</c:v>
                </c:pt>
                <c:pt idx="5">
                  <c:v>９月</c:v>
                </c:pt>
                <c:pt idx="6">
                  <c:v>１０月</c:v>
                </c:pt>
                <c:pt idx="7">
                  <c:v>１１月</c:v>
                </c:pt>
                <c:pt idx="8">
                  <c:v>１２月</c:v>
                </c:pt>
                <c:pt idx="9">
                  <c:v>１月</c:v>
                </c:pt>
                <c:pt idx="10">
                  <c:v>２月</c:v>
                </c:pt>
                <c:pt idx="11">
                  <c:v>３月</c:v>
                </c:pt>
              </c:strCache>
            </c:strRef>
          </c:cat>
          <c:val>
            <c:numRef>
              <c:f>数値!$C$89:$C$100</c:f>
              <c:numCache>
                <c:formatCode>#,##0.0;[Red]\-#,##0.0</c:formatCode>
                <c:ptCount val="12"/>
                <c:pt idx="0">
                  <c:v>54.395241242564438</c:v>
                </c:pt>
                <c:pt idx="1">
                  <c:v>55.0755939524838</c:v>
                </c:pt>
                <c:pt idx="2">
                  <c:v>53.215547703180214</c:v>
                </c:pt>
                <c:pt idx="3">
                  <c:v>52.941176470588239</c:v>
                </c:pt>
                <c:pt idx="4">
                  <c:v>55.010660980810236</c:v>
                </c:pt>
                <c:pt idx="5">
                  <c:v>57.671957671957671</c:v>
                </c:pt>
                <c:pt idx="6">
                  <c:v>54.041095890410965</c:v>
                </c:pt>
                <c:pt idx="7">
                  <c:v>57.089829250185595</c:v>
                </c:pt>
                <c:pt idx="8">
                  <c:v>55.916305916305916</c:v>
                </c:pt>
                <c:pt idx="9">
                  <c:v>63.009636767976275</c:v>
                </c:pt>
                <c:pt idx="10">
                  <c:v>77.145359019264447</c:v>
                </c:pt>
                <c:pt idx="11">
                  <c:v>80.138568129330253</c:v>
                </c:pt>
              </c:numCache>
            </c:numRef>
          </c:val>
          <c:smooth val="0"/>
          <c:extLst>
            <c:ext xmlns:c16="http://schemas.microsoft.com/office/drawing/2014/chart" uri="{C3380CC4-5D6E-409C-BE32-E72D297353CC}">
              <c16:uniqueId val="{00000001-8A02-4591-AAF8-765A19DF0C4B}"/>
            </c:ext>
          </c:extLst>
        </c:ser>
        <c:ser>
          <c:idx val="2"/>
          <c:order val="2"/>
          <c:tx>
            <c:strRef>
              <c:f>数値!$D$88</c:f>
              <c:strCache>
                <c:ptCount val="1"/>
                <c:pt idx="0">
                  <c:v>Ｒ2年度</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数値!$A$89:$A$100</c:f>
              <c:strCache>
                <c:ptCount val="12"/>
                <c:pt idx="0">
                  <c:v>４月</c:v>
                </c:pt>
                <c:pt idx="1">
                  <c:v>５月</c:v>
                </c:pt>
                <c:pt idx="2">
                  <c:v>６月</c:v>
                </c:pt>
                <c:pt idx="3">
                  <c:v>７月</c:v>
                </c:pt>
                <c:pt idx="4">
                  <c:v>８月</c:v>
                </c:pt>
                <c:pt idx="5">
                  <c:v>９月</c:v>
                </c:pt>
                <c:pt idx="6">
                  <c:v>１０月</c:v>
                </c:pt>
                <c:pt idx="7">
                  <c:v>１１月</c:v>
                </c:pt>
                <c:pt idx="8">
                  <c:v>１２月</c:v>
                </c:pt>
                <c:pt idx="9">
                  <c:v>１月</c:v>
                </c:pt>
                <c:pt idx="10">
                  <c:v>２月</c:v>
                </c:pt>
                <c:pt idx="11">
                  <c:v>３月</c:v>
                </c:pt>
              </c:strCache>
            </c:strRef>
          </c:cat>
          <c:val>
            <c:numRef>
              <c:f>数値!$D$89:$D$100</c:f>
              <c:numCache>
                <c:formatCode>#,##0.0;[Red]\-#,##0.0</c:formatCode>
                <c:ptCount val="12"/>
                <c:pt idx="0">
                  <c:v>62.724014336917563</c:v>
                </c:pt>
                <c:pt idx="1">
                  <c:v>60.105820105820108</c:v>
                </c:pt>
                <c:pt idx="2">
                  <c:v>51.5625</c:v>
                </c:pt>
                <c:pt idx="3">
                  <c:v>57.121551081282632</c:v>
                </c:pt>
                <c:pt idx="4">
                  <c:v>57.039420756234918</c:v>
                </c:pt>
                <c:pt idx="5">
                  <c:v>55.607115235885537</c:v>
                </c:pt>
                <c:pt idx="6">
                  <c:v>60.406447091800985</c:v>
                </c:pt>
                <c:pt idx="7">
                  <c:v>61.155063291139243</c:v>
                </c:pt>
                <c:pt idx="8">
                  <c:v>68.693508627773213</c:v>
                </c:pt>
                <c:pt idx="9">
                  <c:v>58.113509192645886</c:v>
                </c:pt>
                <c:pt idx="10">
                  <c:v>62.743362831858406</c:v>
                </c:pt>
                <c:pt idx="11">
                  <c:v>62.140992167101828</c:v>
                </c:pt>
              </c:numCache>
            </c:numRef>
          </c:val>
          <c:smooth val="0"/>
          <c:extLst>
            <c:ext xmlns:c16="http://schemas.microsoft.com/office/drawing/2014/chart" uri="{C3380CC4-5D6E-409C-BE32-E72D297353CC}">
              <c16:uniqueId val="{00000002-8A02-4591-AAF8-765A19DF0C4B}"/>
            </c:ext>
          </c:extLst>
        </c:ser>
        <c:dLbls>
          <c:showLegendKey val="0"/>
          <c:showVal val="0"/>
          <c:showCatName val="0"/>
          <c:showSerName val="0"/>
          <c:showPercent val="0"/>
          <c:showBubbleSize val="0"/>
        </c:dLbls>
        <c:marker val="1"/>
        <c:smooth val="0"/>
        <c:axId val="669007696"/>
        <c:axId val="669003760"/>
      </c:lineChart>
      <c:catAx>
        <c:axId val="669007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69003760"/>
        <c:crosses val="autoZero"/>
        <c:auto val="1"/>
        <c:lblAlgn val="ctr"/>
        <c:lblOffset val="100"/>
        <c:noMultiLvlLbl val="0"/>
      </c:catAx>
      <c:valAx>
        <c:axId val="669003760"/>
        <c:scaling>
          <c:orientation val="minMax"/>
          <c:min val="45"/>
        </c:scaling>
        <c:delete val="0"/>
        <c:axPos val="l"/>
        <c:majorGridlines>
          <c:spPr>
            <a:ln w="9525" cap="flat" cmpd="sng" algn="ctr">
              <a:solidFill>
                <a:schemeClr val="tx1">
                  <a:lumMod val="15000"/>
                  <a:lumOff val="85000"/>
                </a:schemeClr>
              </a:solidFill>
              <a:round/>
            </a:ln>
            <a:effectLst/>
          </c:spPr>
        </c:majorGridlines>
        <c:numFmt formatCode="#,##0.0;[Red]\-#,##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69007696"/>
        <c:crosses val="autoZero"/>
        <c:crossBetween val="between"/>
      </c:valAx>
      <c:dTable>
        <c:showHorzBorder val="1"/>
        <c:showVertBorder val="1"/>
        <c:showOutline val="1"/>
        <c:showKeys val="0"/>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ja-JP"/>
          </a:p>
        </c:txPr>
      </c:dTable>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5">
        <a:lumMod val="20000"/>
        <a:lumOff val="80000"/>
      </a:schemeClr>
    </a:solidFill>
    <a:ln w="9525" cap="flat" cmpd="sng" algn="ctr">
      <a:noFill/>
      <a:round/>
    </a:ln>
    <a:effectLst/>
  </c:spPr>
  <c:txPr>
    <a:bodyPr/>
    <a:lstStyle/>
    <a:p>
      <a:pPr>
        <a:defRPr/>
      </a:pPr>
      <a:endParaRPr lang="ja-JP"/>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数値!$B$105</c:f>
              <c:strCache>
                <c:ptCount val="1"/>
                <c:pt idx="0">
                  <c:v>H30年度</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数値!$A$106:$A$117</c:f>
              <c:strCache>
                <c:ptCount val="12"/>
                <c:pt idx="0">
                  <c:v>４月</c:v>
                </c:pt>
                <c:pt idx="1">
                  <c:v>５月</c:v>
                </c:pt>
                <c:pt idx="2">
                  <c:v>６月</c:v>
                </c:pt>
                <c:pt idx="3">
                  <c:v>７月</c:v>
                </c:pt>
                <c:pt idx="4">
                  <c:v>８月</c:v>
                </c:pt>
                <c:pt idx="5">
                  <c:v>９月</c:v>
                </c:pt>
                <c:pt idx="6">
                  <c:v>１０月</c:v>
                </c:pt>
                <c:pt idx="7">
                  <c:v>１１月</c:v>
                </c:pt>
                <c:pt idx="8">
                  <c:v>１２月</c:v>
                </c:pt>
                <c:pt idx="9">
                  <c:v>１月</c:v>
                </c:pt>
                <c:pt idx="10">
                  <c:v>２月</c:v>
                </c:pt>
                <c:pt idx="11">
                  <c:v>３月</c:v>
                </c:pt>
              </c:strCache>
            </c:strRef>
          </c:cat>
          <c:val>
            <c:numRef>
              <c:f>数値!$B$106:$B$117</c:f>
              <c:numCache>
                <c:formatCode>#,##0_);[Red]\(#,##0\)</c:formatCode>
                <c:ptCount val="12"/>
                <c:pt idx="0">
                  <c:v>554</c:v>
                </c:pt>
                <c:pt idx="1">
                  <c:v>600</c:v>
                </c:pt>
                <c:pt idx="2">
                  <c:v>620</c:v>
                </c:pt>
                <c:pt idx="3">
                  <c:v>602</c:v>
                </c:pt>
                <c:pt idx="4">
                  <c:v>665</c:v>
                </c:pt>
                <c:pt idx="5">
                  <c:v>515</c:v>
                </c:pt>
                <c:pt idx="6">
                  <c:v>612</c:v>
                </c:pt>
                <c:pt idx="7">
                  <c:v>620</c:v>
                </c:pt>
                <c:pt idx="8">
                  <c:v>534</c:v>
                </c:pt>
                <c:pt idx="9">
                  <c:v>601</c:v>
                </c:pt>
                <c:pt idx="10">
                  <c:v>622</c:v>
                </c:pt>
                <c:pt idx="11">
                  <c:v>620</c:v>
                </c:pt>
              </c:numCache>
            </c:numRef>
          </c:val>
          <c:smooth val="0"/>
          <c:extLst>
            <c:ext xmlns:c16="http://schemas.microsoft.com/office/drawing/2014/chart" uri="{C3380CC4-5D6E-409C-BE32-E72D297353CC}">
              <c16:uniqueId val="{00000000-D25D-43A9-80A5-E82532528010}"/>
            </c:ext>
          </c:extLst>
        </c:ser>
        <c:ser>
          <c:idx val="1"/>
          <c:order val="1"/>
          <c:tx>
            <c:strRef>
              <c:f>数値!$C$105</c:f>
              <c:strCache>
                <c:ptCount val="1"/>
                <c:pt idx="0">
                  <c:v>Ｒ1年度</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数値!$A$106:$A$117</c:f>
              <c:strCache>
                <c:ptCount val="12"/>
                <c:pt idx="0">
                  <c:v>４月</c:v>
                </c:pt>
                <c:pt idx="1">
                  <c:v>５月</c:v>
                </c:pt>
                <c:pt idx="2">
                  <c:v>６月</c:v>
                </c:pt>
                <c:pt idx="3">
                  <c:v>７月</c:v>
                </c:pt>
                <c:pt idx="4">
                  <c:v>８月</c:v>
                </c:pt>
                <c:pt idx="5">
                  <c:v>９月</c:v>
                </c:pt>
                <c:pt idx="6">
                  <c:v>１０月</c:v>
                </c:pt>
                <c:pt idx="7">
                  <c:v>１１月</c:v>
                </c:pt>
                <c:pt idx="8">
                  <c:v>１２月</c:v>
                </c:pt>
                <c:pt idx="9">
                  <c:v>１月</c:v>
                </c:pt>
                <c:pt idx="10">
                  <c:v>２月</c:v>
                </c:pt>
                <c:pt idx="11">
                  <c:v>３月</c:v>
                </c:pt>
              </c:strCache>
            </c:strRef>
          </c:cat>
          <c:val>
            <c:numRef>
              <c:f>数値!$C$106:$C$117</c:f>
              <c:numCache>
                <c:formatCode>#,##0_);[Red]\(#,##0\)</c:formatCode>
                <c:ptCount val="12"/>
                <c:pt idx="0">
                  <c:v>629</c:v>
                </c:pt>
                <c:pt idx="1">
                  <c:v>575</c:v>
                </c:pt>
                <c:pt idx="2">
                  <c:v>613</c:v>
                </c:pt>
                <c:pt idx="3">
                  <c:v>679</c:v>
                </c:pt>
                <c:pt idx="4">
                  <c:v>721</c:v>
                </c:pt>
                <c:pt idx="5">
                  <c:v>616</c:v>
                </c:pt>
                <c:pt idx="6">
                  <c:v>669</c:v>
                </c:pt>
                <c:pt idx="7">
                  <c:v>650</c:v>
                </c:pt>
                <c:pt idx="8">
                  <c:v>616</c:v>
                </c:pt>
                <c:pt idx="9">
                  <c:v>622</c:v>
                </c:pt>
                <c:pt idx="10">
                  <c:v>605</c:v>
                </c:pt>
                <c:pt idx="11">
                  <c:v>655</c:v>
                </c:pt>
              </c:numCache>
            </c:numRef>
          </c:val>
          <c:smooth val="0"/>
          <c:extLst>
            <c:ext xmlns:c16="http://schemas.microsoft.com/office/drawing/2014/chart" uri="{C3380CC4-5D6E-409C-BE32-E72D297353CC}">
              <c16:uniqueId val="{00000001-D25D-43A9-80A5-E82532528010}"/>
            </c:ext>
          </c:extLst>
        </c:ser>
        <c:ser>
          <c:idx val="2"/>
          <c:order val="2"/>
          <c:tx>
            <c:strRef>
              <c:f>数値!$D$105</c:f>
              <c:strCache>
                <c:ptCount val="1"/>
                <c:pt idx="0">
                  <c:v>Ｒ2年度</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数値!$A$106:$A$117</c:f>
              <c:strCache>
                <c:ptCount val="12"/>
                <c:pt idx="0">
                  <c:v>４月</c:v>
                </c:pt>
                <c:pt idx="1">
                  <c:v>５月</c:v>
                </c:pt>
                <c:pt idx="2">
                  <c:v>６月</c:v>
                </c:pt>
                <c:pt idx="3">
                  <c:v>７月</c:v>
                </c:pt>
                <c:pt idx="4">
                  <c:v>８月</c:v>
                </c:pt>
                <c:pt idx="5">
                  <c:v>９月</c:v>
                </c:pt>
                <c:pt idx="6">
                  <c:v>１０月</c:v>
                </c:pt>
                <c:pt idx="7">
                  <c:v>１１月</c:v>
                </c:pt>
                <c:pt idx="8">
                  <c:v>１２月</c:v>
                </c:pt>
                <c:pt idx="9">
                  <c:v>１月</c:v>
                </c:pt>
                <c:pt idx="10">
                  <c:v>２月</c:v>
                </c:pt>
                <c:pt idx="11">
                  <c:v>３月</c:v>
                </c:pt>
              </c:strCache>
            </c:strRef>
          </c:cat>
          <c:val>
            <c:numRef>
              <c:f>数値!$D$106:$D$117</c:f>
              <c:numCache>
                <c:formatCode>#,##0_);[Red]\(#,##0\)</c:formatCode>
                <c:ptCount val="12"/>
                <c:pt idx="0">
                  <c:v>596</c:v>
                </c:pt>
                <c:pt idx="1">
                  <c:v>477</c:v>
                </c:pt>
                <c:pt idx="2">
                  <c:v>596</c:v>
                </c:pt>
                <c:pt idx="3">
                  <c:v>658</c:v>
                </c:pt>
                <c:pt idx="4">
                  <c:v>592</c:v>
                </c:pt>
                <c:pt idx="5">
                  <c:v>605</c:v>
                </c:pt>
                <c:pt idx="6">
                  <c:v>683</c:v>
                </c:pt>
                <c:pt idx="7">
                  <c:v>618</c:v>
                </c:pt>
                <c:pt idx="8">
                  <c:v>622</c:v>
                </c:pt>
                <c:pt idx="9">
                  <c:v>598</c:v>
                </c:pt>
                <c:pt idx="10">
                  <c:v>580</c:v>
                </c:pt>
                <c:pt idx="11">
                  <c:v>708</c:v>
                </c:pt>
              </c:numCache>
            </c:numRef>
          </c:val>
          <c:smooth val="0"/>
          <c:extLst>
            <c:ext xmlns:c16="http://schemas.microsoft.com/office/drawing/2014/chart" uri="{C3380CC4-5D6E-409C-BE32-E72D297353CC}">
              <c16:uniqueId val="{00000002-D25D-43A9-80A5-E82532528010}"/>
            </c:ext>
          </c:extLst>
        </c:ser>
        <c:dLbls>
          <c:showLegendKey val="0"/>
          <c:showVal val="0"/>
          <c:showCatName val="0"/>
          <c:showSerName val="0"/>
          <c:showPercent val="0"/>
          <c:showBubbleSize val="0"/>
        </c:dLbls>
        <c:marker val="1"/>
        <c:smooth val="0"/>
        <c:axId val="448366000"/>
        <c:axId val="448366328"/>
      </c:lineChart>
      <c:catAx>
        <c:axId val="448366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48366328"/>
        <c:crosses val="autoZero"/>
        <c:auto val="1"/>
        <c:lblAlgn val="ctr"/>
        <c:lblOffset val="100"/>
        <c:noMultiLvlLbl val="0"/>
      </c:catAx>
      <c:valAx>
        <c:axId val="448366328"/>
        <c:scaling>
          <c:orientation val="minMax"/>
          <c:min val="45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48366000"/>
        <c:crosses val="autoZero"/>
        <c:crossBetween val="between"/>
      </c:valAx>
      <c:dTable>
        <c:showHorzBorder val="1"/>
        <c:showVertBorder val="1"/>
        <c:showOutline val="1"/>
        <c:showKeys val="0"/>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ja-JP"/>
          </a:p>
        </c:txPr>
      </c:dTable>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5">
        <a:lumMod val="20000"/>
        <a:lumOff val="80000"/>
      </a:schemeClr>
    </a:solidFill>
    <a:ln w="9525" cap="flat" cmpd="sng" algn="ctr">
      <a:noFill/>
      <a:round/>
    </a:ln>
    <a:effectLst/>
  </c:spPr>
  <c:txPr>
    <a:bodyPr/>
    <a:lstStyle/>
    <a:p>
      <a:pPr>
        <a:defRPr/>
      </a:pPr>
      <a:endParaRPr lang="ja-JP"/>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数値!$B$122</c:f>
              <c:strCache>
                <c:ptCount val="1"/>
                <c:pt idx="0">
                  <c:v>H30年度</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数値!$A$123:$A$134</c:f>
              <c:strCache>
                <c:ptCount val="12"/>
                <c:pt idx="0">
                  <c:v>４月</c:v>
                </c:pt>
                <c:pt idx="1">
                  <c:v>５月</c:v>
                </c:pt>
                <c:pt idx="2">
                  <c:v>６月</c:v>
                </c:pt>
                <c:pt idx="3">
                  <c:v>７月</c:v>
                </c:pt>
                <c:pt idx="4">
                  <c:v>８月</c:v>
                </c:pt>
                <c:pt idx="5">
                  <c:v>９月</c:v>
                </c:pt>
                <c:pt idx="6">
                  <c:v>１０月</c:v>
                </c:pt>
                <c:pt idx="7">
                  <c:v>１１月</c:v>
                </c:pt>
                <c:pt idx="8">
                  <c:v>１２月</c:v>
                </c:pt>
                <c:pt idx="9">
                  <c:v>１月</c:v>
                </c:pt>
                <c:pt idx="10">
                  <c:v>２月</c:v>
                </c:pt>
                <c:pt idx="11">
                  <c:v>３月</c:v>
                </c:pt>
              </c:strCache>
            </c:strRef>
          </c:cat>
          <c:val>
            <c:numRef>
              <c:f>数値!$B$123:$B$134</c:f>
              <c:numCache>
                <c:formatCode>#,##0_);[Red]\(#,##0\)</c:formatCode>
                <c:ptCount val="12"/>
                <c:pt idx="0">
                  <c:v>56</c:v>
                </c:pt>
                <c:pt idx="1">
                  <c:v>75</c:v>
                </c:pt>
                <c:pt idx="2">
                  <c:v>70</c:v>
                </c:pt>
                <c:pt idx="3">
                  <c:v>54</c:v>
                </c:pt>
                <c:pt idx="4">
                  <c:v>77</c:v>
                </c:pt>
                <c:pt idx="5">
                  <c:v>68</c:v>
                </c:pt>
                <c:pt idx="6">
                  <c:v>69</c:v>
                </c:pt>
                <c:pt idx="7">
                  <c:v>50</c:v>
                </c:pt>
                <c:pt idx="8">
                  <c:v>61</c:v>
                </c:pt>
                <c:pt idx="9">
                  <c:v>62</c:v>
                </c:pt>
                <c:pt idx="10">
                  <c:v>53</c:v>
                </c:pt>
                <c:pt idx="11">
                  <c:v>73</c:v>
                </c:pt>
              </c:numCache>
            </c:numRef>
          </c:val>
          <c:smooth val="0"/>
          <c:extLst>
            <c:ext xmlns:c16="http://schemas.microsoft.com/office/drawing/2014/chart" uri="{C3380CC4-5D6E-409C-BE32-E72D297353CC}">
              <c16:uniqueId val="{00000000-35D3-48F0-A912-B6A76D779DED}"/>
            </c:ext>
          </c:extLst>
        </c:ser>
        <c:ser>
          <c:idx val="1"/>
          <c:order val="1"/>
          <c:tx>
            <c:strRef>
              <c:f>数値!$C$122</c:f>
              <c:strCache>
                <c:ptCount val="1"/>
                <c:pt idx="0">
                  <c:v>Ｒ1年度</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数値!$A$123:$A$134</c:f>
              <c:strCache>
                <c:ptCount val="12"/>
                <c:pt idx="0">
                  <c:v>４月</c:v>
                </c:pt>
                <c:pt idx="1">
                  <c:v>５月</c:v>
                </c:pt>
                <c:pt idx="2">
                  <c:v>６月</c:v>
                </c:pt>
                <c:pt idx="3">
                  <c:v>７月</c:v>
                </c:pt>
                <c:pt idx="4">
                  <c:v>８月</c:v>
                </c:pt>
                <c:pt idx="5">
                  <c:v>９月</c:v>
                </c:pt>
                <c:pt idx="6">
                  <c:v>１０月</c:v>
                </c:pt>
                <c:pt idx="7">
                  <c:v>１１月</c:v>
                </c:pt>
                <c:pt idx="8">
                  <c:v>１２月</c:v>
                </c:pt>
                <c:pt idx="9">
                  <c:v>１月</c:v>
                </c:pt>
                <c:pt idx="10">
                  <c:v>２月</c:v>
                </c:pt>
                <c:pt idx="11">
                  <c:v>３月</c:v>
                </c:pt>
              </c:strCache>
            </c:strRef>
          </c:cat>
          <c:val>
            <c:numRef>
              <c:f>数値!$C$123:$C$134</c:f>
              <c:numCache>
                <c:formatCode>#,##0_);[Red]\(#,##0\)</c:formatCode>
                <c:ptCount val="12"/>
                <c:pt idx="0">
                  <c:v>53</c:v>
                </c:pt>
                <c:pt idx="1">
                  <c:v>76</c:v>
                </c:pt>
                <c:pt idx="2">
                  <c:v>54</c:v>
                </c:pt>
                <c:pt idx="3">
                  <c:v>70</c:v>
                </c:pt>
                <c:pt idx="4">
                  <c:v>65</c:v>
                </c:pt>
                <c:pt idx="5">
                  <c:v>54</c:v>
                </c:pt>
                <c:pt idx="6">
                  <c:v>64</c:v>
                </c:pt>
                <c:pt idx="7">
                  <c:v>71</c:v>
                </c:pt>
                <c:pt idx="8">
                  <c:v>63</c:v>
                </c:pt>
                <c:pt idx="9">
                  <c:v>57</c:v>
                </c:pt>
                <c:pt idx="10">
                  <c:v>55</c:v>
                </c:pt>
                <c:pt idx="11">
                  <c:v>52</c:v>
                </c:pt>
              </c:numCache>
            </c:numRef>
          </c:val>
          <c:smooth val="0"/>
          <c:extLst>
            <c:ext xmlns:c16="http://schemas.microsoft.com/office/drawing/2014/chart" uri="{C3380CC4-5D6E-409C-BE32-E72D297353CC}">
              <c16:uniqueId val="{00000001-35D3-48F0-A912-B6A76D779DED}"/>
            </c:ext>
          </c:extLst>
        </c:ser>
        <c:ser>
          <c:idx val="2"/>
          <c:order val="2"/>
          <c:tx>
            <c:strRef>
              <c:f>数値!$D$122</c:f>
              <c:strCache>
                <c:ptCount val="1"/>
                <c:pt idx="0">
                  <c:v>Ｒ2年度</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数値!$A$123:$A$134</c:f>
              <c:strCache>
                <c:ptCount val="12"/>
                <c:pt idx="0">
                  <c:v>４月</c:v>
                </c:pt>
                <c:pt idx="1">
                  <c:v>５月</c:v>
                </c:pt>
                <c:pt idx="2">
                  <c:v>６月</c:v>
                </c:pt>
                <c:pt idx="3">
                  <c:v>７月</c:v>
                </c:pt>
                <c:pt idx="4">
                  <c:v>８月</c:v>
                </c:pt>
                <c:pt idx="5">
                  <c:v>９月</c:v>
                </c:pt>
                <c:pt idx="6">
                  <c:v>１０月</c:v>
                </c:pt>
                <c:pt idx="7">
                  <c:v>１１月</c:v>
                </c:pt>
                <c:pt idx="8">
                  <c:v>１２月</c:v>
                </c:pt>
                <c:pt idx="9">
                  <c:v>１月</c:v>
                </c:pt>
                <c:pt idx="10">
                  <c:v>２月</c:v>
                </c:pt>
                <c:pt idx="11">
                  <c:v>３月</c:v>
                </c:pt>
              </c:strCache>
            </c:strRef>
          </c:cat>
          <c:val>
            <c:numRef>
              <c:f>数値!$D$123:$D$134</c:f>
              <c:numCache>
                <c:formatCode>#,##0_);[Red]\(#,##0\)</c:formatCode>
                <c:ptCount val="12"/>
                <c:pt idx="0">
                  <c:v>63</c:v>
                </c:pt>
                <c:pt idx="1">
                  <c:v>80</c:v>
                </c:pt>
                <c:pt idx="2">
                  <c:v>49</c:v>
                </c:pt>
                <c:pt idx="3">
                  <c:v>72</c:v>
                </c:pt>
                <c:pt idx="4">
                  <c:v>46</c:v>
                </c:pt>
                <c:pt idx="5">
                  <c:v>61</c:v>
                </c:pt>
                <c:pt idx="6">
                  <c:v>50</c:v>
                </c:pt>
                <c:pt idx="7">
                  <c:v>60</c:v>
                </c:pt>
                <c:pt idx="8">
                  <c:v>52</c:v>
                </c:pt>
                <c:pt idx="9">
                  <c:v>46</c:v>
                </c:pt>
                <c:pt idx="10">
                  <c:v>55</c:v>
                </c:pt>
                <c:pt idx="11" formatCode="General">
                  <c:v>59</c:v>
                </c:pt>
              </c:numCache>
            </c:numRef>
          </c:val>
          <c:smooth val="0"/>
          <c:extLst>
            <c:ext xmlns:c16="http://schemas.microsoft.com/office/drawing/2014/chart" uri="{C3380CC4-5D6E-409C-BE32-E72D297353CC}">
              <c16:uniqueId val="{00000002-35D3-48F0-A912-B6A76D779DED}"/>
            </c:ext>
          </c:extLst>
        </c:ser>
        <c:dLbls>
          <c:showLegendKey val="0"/>
          <c:showVal val="0"/>
          <c:showCatName val="0"/>
          <c:showSerName val="0"/>
          <c:showPercent val="0"/>
          <c:showBubbleSize val="0"/>
        </c:dLbls>
        <c:marker val="1"/>
        <c:smooth val="0"/>
        <c:axId val="668995888"/>
        <c:axId val="668995560"/>
      </c:lineChart>
      <c:catAx>
        <c:axId val="668995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68995560"/>
        <c:crosses val="autoZero"/>
        <c:auto val="1"/>
        <c:lblAlgn val="ctr"/>
        <c:lblOffset val="100"/>
        <c:noMultiLvlLbl val="0"/>
      </c:catAx>
      <c:valAx>
        <c:axId val="668995560"/>
        <c:scaling>
          <c:orientation val="minMax"/>
          <c:min val="4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68995888"/>
        <c:crosses val="autoZero"/>
        <c:crossBetween val="between"/>
      </c:valAx>
      <c:dTable>
        <c:showHorzBorder val="1"/>
        <c:showVertBorder val="1"/>
        <c:showOutline val="1"/>
        <c:showKeys val="0"/>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ja-JP"/>
          </a:p>
        </c:txPr>
      </c:dTable>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5">
        <a:lumMod val="20000"/>
        <a:lumOff val="80000"/>
      </a:schemeClr>
    </a:solidFill>
    <a:ln w="9525" cap="flat" cmpd="sng" algn="ctr">
      <a:noFill/>
      <a:round/>
    </a:ln>
    <a:effectLst/>
  </c:spPr>
  <c:txPr>
    <a:bodyPr/>
    <a:lstStyle/>
    <a:p>
      <a:pPr>
        <a:defRPr/>
      </a:pPr>
      <a:endParaRPr lang="ja-JP"/>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数値!$B$139</c:f>
              <c:strCache>
                <c:ptCount val="1"/>
                <c:pt idx="0">
                  <c:v>H30年度</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数値!$A$140:$A$151</c:f>
              <c:strCache>
                <c:ptCount val="12"/>
                <c:pt idx="0">
                  <c:v>４月</c:v>
                </c:pt>
                <c:pt idx="1">
                  <c:v>５月</c:v>
                </c:pt>
                <c:pt idx="2">
                  <c:v>６月</c:v>
                </c:pt>
                <c:pt idx="3">
                  <c:v>７月</c:v>
                </c:pt>
                <c:pt idx="4">
                  <c:v>８月</c:v>
                </c:pt>
                <c:pt idx="5">
                  <c:v>９月</c:v>
                </c:pt>
                <c:pt idx="6">
                  <c:v>１０月</c:v>
                </c:pt>
                <c:pt idx="7">
                  <c:v>１１月</c:v>
                </c:pt>
                <c:pt idx="8">
                  <c:v>１２月</c:v>
                </c:pt>
                <c:pt idx="9">
                  <c:v>１月</c:v>
                </c:pt>
                <c:pt idx="10">
                  <c:v>２月</c:v>
                </c:pt>
                <c:pt idx="11">
                  <c:v>３月</c:v>
                </c:pt>
              </c:strCache>
            </c:strRef>
          </c:cat>
          <c:val>
            <c:numRef>
              <c:f>数値!$B$140:$B$151</c:f>
              <c:numCache>
                <c:formatCode>#,##0_);[Red]\(#,##0\)</c:formatCode>
                <c:ptCount val="12"/>
                <c:pt idx="0">
                  <c:v>311</c:v>
                </c:pt>
                <c:pt idx="1">
                  <c:v>341</c:v>
                </c:pt>
                <c:pt idx="2">
                  <c:v>324</c:v>
                </c:pt>
                <c:pt idx="3">
                  <c:v>447</c:v>
                </c:pt>
                <c:pt idx="4">
                  <c:v>380</c:v>
                </c:pt>
                <c:pt idx="5">
                  <c:v>359</c:v>
                </c:pt>
                <c:pt idx="6">
                  <c:v>449</c:v>
                </c:pt>
                <c:pt idx="7">
                  <c:v>351</c:v>
                </c:pt>
                <c:pt idx="8">
                  <c:v>408</c:v>
                </c:pt>
                <c:pt idx="9">
                  <c:v>479</c:v>
                </c:pt>
                <c:pt idx="10">
                  <c:v>359</c:v>
                </c:pt>
                <c:pt idx="11">
                  <c:v>403</c:v>
                </c:pt>
              </c:numCache>
            </c:numRef>
          </c:val>
          <c:smooth val="0"/>
          <c:extLst>
            <c:ext xmlns:c16="http://schemas.microsoft.com/office/drawing/2014/chart" uri="{C3380CC4-5D6E-409C-BE32-E72D297353CC}">
              <c16:uniqueId val="{00000000-8D7C-412F-9DA2-31D87038B6BD}"/>
            </c:ext>
          </c:extLst>
        </c:ser>
        <c:ser>
          <c:idx val="1"/>
          <c:order val="1"/>
          <c:tx>
            <c:strRef>
              <c:f>数値!$C$139</c:f>
              <c:strCache>
                <c:ptCount val="1"/>
                <c:pt idx="0">
                  <c:v>Ｒ1年度</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数値!$A$140:$A$151</c:f>
              <c:strCache>
                <c:ptCount val="12"/>
                <c:pt idx="0">
                  <c:v>４月</c:v>
                </c:pt>
                <c:pt idx="1">
                  <c:v>５月</c:v>
                </c:pt>
                <c:pt idx="2">
                  <c:v>６月</c:v>
                </c:pt>
                <c:pt idx="3">
                  <c:v>７月</c:v>
                </c:pt>
                <c:pt idx="4">
                  <c:v>８月</c:v>
                </c:pt>
                <c:pt idx="5">
                  <c:v>９月</c:v>
                </c:pt>
                <c:pt idx="6">
                  <c:v>１０月</c:v>
                </c:pt>
                <c:pt idx="7">
                  <c:v>１１月</c:v>
                </c:pt>
                <c:pt idx="8">
                  <c:v>１２月</c:v>
                </c:pt>
                <c:pt idx="9">
                  <c:v>１月</c:v>
                </c:pt>
                <c:pt idx="10">
                  <c:v>２月</c:v>
                </c:pt>
                <c:pt idx="11">
                  <c:v>３月</c:v>
                </c:pt>
              </c:strCache>
            </c:strRef>
          </c:cat>
          <c:val>
            <c:numRef>
              <c:f>数値!$C$140:$C$151</c:f>
              <c:numCache>
                <c:formatCode>#,##0_);[Red]\(#,##0\)</c:formatCode>
                <c:ptCount val="12"/>
                <c:pt idx="0">
                  <c:v>396</c:v>
                </c:pt>
                <c:pt idx="1">
                  <c:v>375</c:v>
                </c:pt>
                <c:pt idx="2">
                  <c:v>365</c:v>
                </c:pt>
                <c:pt idx="3">
                  <c:v>343</c:v>
                </c:pt>
                <c:pt idx="4">
                  <c:v>372</c:v>
                </c:pt>
                <c:pt idx="5">
                  <c:v>321</c:v>
                </c:pt>
                <c:pt idx="6">
                  <c:v>335</c:v>
                </c:pt>
                <c:pt idx="7">
                  <c:v>362</c:v>
                </c:pt>
                <c:pt idx="8">
                  <c:v>376</c:v>
                </c:pt>
                <c:pt idx="9">
                  <c:v>427</c:v>
                </c:pt>
                <c:pt idx="10">
                  <c:v>313</c:v>
                </c:pt>
                <c:pt idx="11">
                  <c:v>338</c:v>
                </c:pt>
              </c:numCache>
            </c:numRef>
          </c:val>
          <c:smooth val="0"/>
          <c:extLst>
            <c:ext xmlns:c16="http://schemas.microsoft.com/office/drawing/2014/chart" uri="{C3380CC4-5D6E-409C-BE32-E72D297353CC}">
              <c16:uniqueId val="{00000001-8D7C-412F-9DA2-31D87038B6BD}"/>
            </c:ext>
          </c:extLst>
        </c:ser>
        <c:ser>
          <c:idx val="2"/>
          <c:order val="2"/>
          <c:tx>
            <c:strRef>
              <c:f>数値!$D$139</c:f>
              <c:strCache>
                <c:ptCount val="1"/>
                <c:pt idx="0">
                  <c:v>Ｒ2年度</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数値!$A$140:$A$151</c:f>
              <c:strCache>
                <c:ptCount val="12"/>
                <c:pt idx="0">
                  <c:v>４月</c:v>
                </c:pt>
                <c:pt idx="1">
                  <c:v>５月</c:v>
                </c:pt>
                <c:pt idx="2">
                  <c:v>６月</c:v>
                </c:pt>
                <c:pt idx="3">
                  <c:v>７月</c:v>
                </c:pt>
                <c:pt idx="4">
                  <c:v>８月</c:v>
                </c:pt>
                <c:pt idx="5">
                  <c:v>９月</c:v>
                </c:pt>
                <c:pt idx="6">
                  <c:v>１０月</c:v>
                </c:pt>
                <c:pt idx="7">
                  <c:v>１１月</c:v>
                </c:pt>
                <c:pt idx="8">
                  <c:v>１２月</c:v>
                </c:pt>
                <c:pt idx="9">
                  <c:v>１月</c:v>
                </c:pt>
                <c:pt idx="10">
                  <c:v>２月</c:v>
                </c:pt>
                <c:pt idx="11">
                  <c:v>３月</c:v>
                </c:pt>
              </c:strCache>
            </c:strRef>
          </c:cat>
          <c:val>
            <c:numRef>
              <c:f>数値!$D$140:$D$151</c:f>
              <c:numCache>
                <c:formatCode>#,##0_);[Red]\(#,##0\)</c:formatCode>
                <c:ptCount val="12"/>
                <c:pt idx="0">
                  <c:v>270</c:v>
                </c:pt>
                <c:pt idx="1">
                  <c:v>249</c:v>
                </c:pt>
                <c:pt idx="2">
                  <c:v>280</c:v>
                </c:pt>
                <c:pt idx="3">
                  <c:v>316</c:v>
                </c:pt>
                <c:pt idx="4">
                  <c:v>372</c:v>
                </c:pt>
                <c:pt idx="5">
                  <c:v>309</c:v>
                </c:pt>
                <c:pt idx="6">
                  <c:v>291</c:v>
                </c:pt>
                <c:pt idx="7">
                  <c:v>280</c:v>
                </c:pt>
                <c:pt idx="8">
                  <c:v>306</c:v>
                </c:pt>
                <c:pt idx="9">
                  <c:v>306</c:v>
                </c:pt>
                <c:pt idx="10">
                  <c:v>277</c:v>
                </c:pt>
                <c:pt idx="11">
                  <c:v>330</c:v>
                </c:pt>
              </c:numCache>
            </c:numRef>
          </c:val>
          <c:smooth val="0"/>
          <c:extLst>
            <c:ext xmlns:c16="http://schemas.microsoft.com/office/drawing/2014/chart" uri="{C3380CC4-5D6E-409C-BE32-E72D297353CC}">
              <c16:uniqueId val="{00000002-8D7C-412F-9DA2-31D87038B6BD}"/>
            </c:ext>
          </c:extLst>
        </c:ser>
        <c:dLbls>
          <c:showLegendKey val="0"/>
          <c:showVal val="0"/>
          <c:showCatName val="0"/>
          <c:showSerName val="0"/>
          <c:showPercent val="0"/>
          <c:showBubbleSize val="0"/>
        </c:dLbls>
        <c:marker val="1"/>
        <c:smooth val="0"/>
        <c:axId val="616977968"/>
        <c:axId val="659058144"/>
      </c:lineChart>
      <c:catAx>
        <c:axId val="616977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59058144"/>
        <c:crosses val="autoZero"/>
        <c:auto val="1"/>
        <c:lblAlgn val="ctr"/>
        <c:lblOffset val="100"/>
        <c:noMultiLvlLbl val="0"/>
      </c:catAx>
      <c:valAx>
        <c:axId val="659058144"/>
        <c:scaling>
          <c:orientation val="minMax"/>
          <c:min val="2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16977968"/>
        <c:crosses val="autoZero"/>
        <c:crossBetween val="between"/>
      </c:valAx>
      <c:dTable>
        <c:showHorzBorder val="1"/>
        <c:showVertBorder val="1"/>
        <c:showOutline val="1"/>
        <c:showKeys val="0"/>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ja-JP"/>
          </a:p>
        </c:txPr>
      </c:dTable>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5">
        <a:lumMod val="20000"/>
        <a:lumOff val="80000"/>
      </a:schemeClr>
    </a:solidFill>
    <a:ln w="9525" cap="flat" cmpd="sng" algn="ctr">
      <a:noFill/>
      <a:round/>
    </a:ln>
    <a:effectLst/>
  </c:spPr>
  <c:txPr>
    <a:bodyPr/>
    <a:lstStyle/>
    <a:p>
      <a:pPr>
        <a:defRPr/>
      </a:pPr>
      <a:endParaRPr lang="ja-JP"/>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数値!$B$156</c:f>
              <c:strCache>
                <c:ptCount val="1"/>
                <c:pt idx="0">
                  <c:v>H30年度</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数値!$A$157:$A$168</c:f>
              <c:strCache>
                <c:ptCount val="12"/>
                <c:pt idx="0">
                  <c:v>４月</c:v>
                </c:pt>
                <c:pt idx="1">
                  <c:v>５月</c:v>
                </c:pt>
                <c:pt idx="2">
                  <c:v>６月</c:v>
                </c:pt>
                <c:pt idx="3">
                  <c:v>７月</c:v>
                </c:pt>
                <c:pt idx="4">
                  <c:v>８月</c:v>
                </c:pt>
                <c:pt idx="5">
                  <c:v>９月</c:v>
                </c:pt>
                <c:pt idx="6">
                  <c:v>１０月</c:v>
                </c:pt>
                <c:pt idx="7">
                  <c:v>１１月</c:v>
                </c:pt>
                <c:pt idx="8">
                  <c:v>１２月</c:v>
                </c:pt>
                <c:pt idx="9">
                  <c:v>１月</c:v>
                </c:pt>
                <c:pt idx="10">
                  <c:v>２月</c:v>
                </c:pt>
                <c:pt idx="11">
                  <c:v>３月</c:v>
                </c:pt>
              </c:strCache>
            </c:strRef>
          </c:cat>
          <c:val>
            <c:numRef>
              <c:f>数値!$B$157:$B$168</c:f>
              <c:numCache>
                <c:formatCode>#,##0_);[Red]\(#,##0\)</c:formatCode>
                <c:ptCount val="12"/>
                <c:pt idx="0">
                  <c:v>19573</c:v>
                </c:pt>
                <c:pt idx="1">
                  <c:v>20787</c:v>
                </c:pt>
                <c:pt idx="2">
                  <c:v>20419</c:v>
                </c:pt>
                <c:pt idx="3">
                  <c:v>19925</c:v>
                </c:pt>
                <c:pt idx="4">
                  <c:v>20829</c:v>
                </c:pt>
                <c:pt idx="5">
                  <c:v>20080</c:v>
                </c:pt>
                <c:pt idx="6">
                  <c:v>20703</c:v>
                </c:pt>
                <c:pt idx="7">
                  <c:v>20567</c:v>
                </c:pt>
                <c:pt idx="8">
                  <c:v>20348</c:v>
                </c:pt>
                <c:pt idx="9">
                  <c:v>21345</c:v>
                </c:pt>
                <c:pt idx="10">
                  <c:v>21126</c:v>
                </c:pt>
                <c:pt idx="11">
                  <c:v>20708</c:v>
                </c:pt>
              </c:numCache>
            </c:numRef>
          </c:val>
          <c:smooth val="0"/>
          <c:extLst>
            <c:ext xmlns:c16="http://schemas.microsoft.com/office/drawing/2014/chart" uri="{C3380CC4-5D6E-409C-BE32-E72D297353CC}">
              <c16:uniqueId val="{00000000-B8B7-450C-8431-073AC0224E5B}"/>
            </c:ext>
          </c:extLst>
        </c:ser>
        <c:ser>
          <c:idx val="1"/>
          <c:order val="1"/>
          <c:tx>
            <c:strRef>
              <c:f>数値!$C$156</c:f>
              <c:strCache>
                <c:ptCount val="1"/>
                <c:pt idx="0">
                  <c:v>Ｒ1年度</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数値!$A$157:$A$168</c:f>
              <c:strCache>
                <c:ptCount val="12"/>
                <c:pt idx="0">
                  <c:v>４月</c:v>
                </c:pt>
                <c:pt idx="1">
                  <c:v>５月</c:v>
                </c:pt>
                <c:pt idx="2">
                  <c:v>６月</c:v>
                </c:pt>
                <c:pt idx="3">
                  <c:v>７月</c:v>
                </c:pt>
                <c:pt idx="4">
                  <c:v>８月</c:v>
                </c:pt>
                <c:pt idx="5">
                  <c:v>９月</c:v>
                </c:pt>
                <c:pt idx="6">
                  <c:v>１０月</c:v>
                </c:pt>
                <c:pt idx="7">
                  <c:v>１１月</c:v>
                </c:pt>
                <c:pt idx="8">
                  <c:v>１２月</c:v>
                </c:pt>
                <c:pt idx="9">
                  <c:v>１月</c:v>
                </c:pt>
                <c:pt idx="10">
                  <c:v>２月</c:v>
                </c:pt>
                <c:pt idx="11">
                  <c:v>３月</c:v>
                </c:pt>
              </c:strCache>
            </c:strRef>
          </c:cat>
          <c:val>
            <c:numRef>
              <c:f>数値!$C$157:$C$168</c:f>
              <c:numCache>
                <c:formatCode>#,##0_);[Red]\(#,##0\)</c:formatCode>
                <c:ptCount val="12"/>
                <c:pt idx="0">
                  <c:v>20932</c:v>
                </c:pt>
                <c:pt idx="1">
                  <c:v>21483</c:v>
                </c:pt>
                <c:pt idx="2">
                  <c:v>21596</c:v>
                </c:pt>
                <c:pt idx="3">
                  <c:v>21322</c:v>
                </c:pt>
                <c:pt idx="4">
                  <c:v>21980</c:v>
                </c:pt>
                <c:pt idx="5">
                  <c:v>21510</c:v>
                </c:pt>
                <c:pt idx="6">
                  <c:v>22588</c:v>
                </c:pt>
                <c:pt idx="7">
                  <c:v>22617</c:v>
                </c:pt>
                <c:pt idx="8">
                  <c:v>22028</c:v>
                </c:pt>
                <c:pt idx="9">
                  <c:v>22826</c:v>
                </c:pt>
                <c:pt idx="10">
                  <c:v>23175</c:v>
                </c:pt>
                <c:pt idx="11">
                  <c:v>22601</c:v>
                </c:pt>
              </c:numCache>
            </c:numRef>
          </c:val>
          <c:smooth val="0"/>
          <c:extLst>
            <c:ext xmlns:c16="http://schemas.microsoft.com/office/drawing/2014/chart" uri="{C3380CC4-5D6E-409C-BE32-E72D297353CC}">
              <c16:uniqueId val="{00000001-B8B7-450C-8431-073AC0224E5B}"/>
            </c:ext>
          </c:extLst>
        </c:ser>
        <c:ser>
          <c:idx val="2"/>
          <c:order val="2"/>
          <c:tx>
            <c:strRef>
              <c:f>数値!$D$156</c:f>
              <c:strCache>
                <c:ptCount val="1"/>
                <c:pt idx="0">
                  <c:v>Ｒ2年度</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数値!$A$157:$A$168</c:f>
              <c:strCache>
                <c:ptCount val="12"/>
                <c:pt idx="0">
                  <c:v>４月</c:v>
                </c:pt>
                <c:pt idx="1">
                  <c:v>５月</c:v>
                </c:pt>
                <c:pt idx="2">
                  <c:v>６月</c:v>
                </c:pt>
                <c:pt idx="3">
                  <c:v>７月</c:v>
                </c:pt>
                <c:pt idx="4">
                  <c:v>８月</c:v>
                </c:pt>
                <c:pt idx="5">
                  <c:v>９月</c:v>
                </c:pt>
                <c:pt idx="6">
                  <c:v>１０月</c:v>
                </c:pt>
                <c:pt idx="7">
                  <c:v>１１月</c:v>
                </c:pt>
                <c:pt idx="8">
                  <c:v>１２月</c:v>
                </c:pt>
                <c:pt idx="9">
                  <c:v>１月</c:v>
                </c:pt>
                <c:pt idx="10">
                  <c:v>２月</c:v>
                </c:pt>
                <c:pt idx="11">
                  <c:v>３月</c:v>
                </c:pt>
              </c:strCache>
            </c:strRef>
          </c:cat>
          <c:val>
            <c:numRef>
              <c:f>数値!$D$157:$D$168</c:f>
              <c:numCache>
                <c:formatCode>#,##0_);[Red]\(#,##0\)</c:formatCode>
                <c:ptCount val="12"/>
                <c:pt idx="0">
                  <c:v>23807</c:v>
                </c:pt>
                <c:pt idx="1">
                  <c:v>24212</c:v>
                </c:pt>
                <c:pt idx="2">
                  <c:v>23081</c:v>
                </c:pt>
                <c:pt idx="3">
                  <c:v>23801</c:v>
                </c:pt>
                <c:pt idx="4">
                  <c:v>22942</c:v>
                </c:pt>
                <c:pt idx="5">
                  <c:v>24034</c:v>
                </c:pt>
                <c:pt idx="6">
                  <c:v>24348</c:v>
                </c:pt>
                <c:pt idx="7">
                  <c:v>24528</c:v>
                </c:pt>
                <c:pt idx="8">
                  <c:v>23288</c:v>
                </c:pt>
                <c:pt idx="9">
                  <c:v>24944</c:v>
                </c:pt>
                <c:pt idx="10">
                  <c:v>24867</c:v>
                </c:pt>
                <c:pt idx="11">
                  <c:v>23537</c:v>
                </c:pt>
              </c:numCache>
            </c:numRef>
          </c:val>
          <c:smooth val="0"/>
          <c:extLst>
            <c:ext xmlns:c16="http://schemas.microsoft.com/office/drawing/2014/chart" uri="{C3380CC4-5D6E-409C-BE32-E72D297353CC}">
              <c16:uniqueId val="{00000002-B8B7-450C-8431-073AC0224E5B}"/>
            </c:ext>
          </c:extLst>
        </c:ser>
        <c:dLbls>
          <c:showLegendKey val="0"/>
          <c:showVal val="0"/>
          <c:showCatName val="0"/>
          <c:showSerName val="0"/>
          <c:showPercent val="0"/>
          <c:showBubbleSize val="0"/>
        </c:dLbls>
        <c:marker val="1"/>
        <c:smooth val="0"/>
        <c:axId val="322412944"/>
        <c:axId val="322413272"/>
      </c:lineChart>
      <c:catAx>
        <c:axId val="322412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22413272"/>
        <c:crosses val="autoZero"/>
        <c:auto val="1"/>
        <c:lblAlgn val="ctr"/>
        <c:lblOffset val="100"/>
        <c:noMultiLvlLbl val="0"/>
      </c:catAx>
      <c:valAx>
        <c:axId val="322413272"/>
        <c:scaling>
          <c:orientation val="minMax"/>
          <c:min val="190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22412944"/>
        <c:crosses val="autoZero"/>
        <c:crossBetween val="between"/>
      </c:valAx>
      <c:dTable>
        <c:showHorzBorder val="1"/>
        <c:showVertBorder val="1"/>
        <c:showOutline val="1"/>
        <c:showKeys val="0"/>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700" b="0" i="0" u="none" strike="noStrike" kern="1200" baseline="0">
                <a:solidFill>
                  <a:schemeClr val="tx1">
                    <a:lumMod val="65000"/>
                    <a:lumOff val="35000"/>
                  </a:schemeClr>
                </a:solidFill>
                <a:latin typeface="+mn-lt"/>
                <a:ea typeface="+mn-ea"/>
                <a:cs typeface="+mn-cs"/>
              </a:defRPr>
            </a:pPr>
            <a:endParaRPr lang="ja-JP"/>
          </a:p>
        </c:txPr>
      </c:dTable>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5">
        <a:lumMod val="20000"/>
        <a:lumOff val="80000"/>
      </a:schemeClr>
    </a:solidFill>
    <a:ln w="9525" cap="flat" cmpd="sng" algn="ctr">
      <a:solidFill>
        <a:schemeClr val="tx1">
          <a:lumMod val="15000"/>
          <a:lumOff val="85000"/>
        </a:schemeClr>
      </a:solidFill>
      <a:round/>
    </a:ln>
    <a:effectLst/>
  </c:spPr>
  <c:txPr>
    <a:bodyPr/>
    <a:lstStyle/>
    <a:p>
      <a:pPr>
        <a:defRPr/>
      </a:pPr>
      <a:endParaRPr lang="ja-JP"/>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数値!$B$173</c:f>
              <c:strCache>
                <c:ptCount val="1"/>
                <c:pt idx="0">
                  <c:v>H30年度</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数値!$A$174:$A$185</c:f>
              <c:strCache>
                <c:ptCount val="12"/>
                <c:pt idx="0">
                  <c:v>４月</c:v>
                </c:pt>
                <c:pt idx="1">
                  <c:v>５月</c:v>
                </c:pt>
                <c:pt idx="2">
                  <c:v>６月</c:v>
                </c:pt>
                <c:pt idx="3">
                  <c:v>７月</c:v>
                </c:pt>
                <c:pt idx="4">
                  <c:v>８月</c:v>
                </c:pt>
                <c:pt idx="5">
                  <c:v>９月</c:v>
                </c:pt>
                <c:pt idx="6">
                  <c:v>１０月</c:v>
                </c:pt>
                <c:pt idx="7">
                  <c:v>１１月</c:v>
                </c:pt>
                <c:pt idx="8">
                  <c:v>１２月</c:v>
                </c:pt>
                <c:pt idx="9">
                  <c:v>１月</c:v>
                </c:pt>
                <c:pt idx="10">
                  <c:v>２月</c:v>
                </c:pt>
                <c:pt idx="11">
                  <c:v>３月</c:v>
                </c:pt>
              </c:strCache>
            </c:strRef>
          </c:cat>
          <c:val>
            <c:numRef>
              <c:f>数値!$B$174:$B$185</c:f>
              <c:numCache>
                <c:formatCode>#,##0_);[Red]\(#,##0\)</c:formatCode>
                <c:ptCount val="12"/>
                <c:pt idx="0">
                  <c:v>82146</c:v>
                </c:pt>
                <c:pt idx="1">
                  <c:v>79374</c:v>
                </c:pt>
                <c:pt idx="2">
                  <c:v>82444</c:v>
                </c:pt>
                <c:pt idx="3">
                  <c:v>83268</c:v>
                </c:pt>
                <c:pt idx="4">
                  <c:v>83269</c:v>
                </c:pt>
                <c:pt idx="5">
                  <c:v>78484</c:v>
                </c:pt>
                <c:pt idx="6">
                  <c:v>82476</c:v>
                </c:pt>
                <c:pt idx="7">
                  <c:v>80123</c:v>
                </c:pt>
                <c:pt idx="8">
                  <c:v>81300</c:v>
                </c:pt>
                <c:pt idx="9">
                  <c:v>81892</c:v>
                </c:pt>
                <c:pt idx="10">
                  <c:v>82712</c:v>
                </c:pt>
                <c:pt idx="11">
                  <c:v>80783</c:v>
                </c:pt>
              </c:numCache>
            </c:numRef>
          </c:val>
          <c:smooth val="0"/>
          <c:extLst>
            <c:ext xmlns:c16="http://schemas.microsoft.com/office/drawing/2014/chart" uri="{C3380CC4-5D6E-409C-BE32-E72D297353CC}">
              <c16:uniqueId val="{00000000-B89A-49A2-88C2-274342FD84DF}"/>
            </c:ext>
          </c:extLst>
        </c:ser>
        <c:ser>
          <c:idx val="1"/>
          <c:order val="1"/>
          <c:tx>
            <c:strRef>
              <c:f>数値!$C$173</c:f>
              <c:strCache>
                <c:ptCount val="1"/>
                <c:pt idx="0">
                  <c:v>Ｒ1年度</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数値!$A$174:$A$185</c:f>
              <c:strCache>
                <c:ptCount val="12"/>
                <c:pt idx="0">
                  <c:v>４月</c:v>
                </c:pt>
                <c:pt idx="1">
                  <c:v>５月</c:v>
                </c:pt>
                <c:pt idx="2">
                  <c:v>６月</c:v>
                </c:pt>
                <c:pt idx="3">
                  <c:v>７月</c:v>
                </c:pt>
                <c:pt idx="4">
                  <c:v>８月</c:v>
                </c:pt>
                <c:pt idx="5">
                  <c:v>９月</c:v>
                </c:pt>
                <c:pt idx="6">
                  <c:v>１０月</c:v>
                </c:pt>
                <c:pt idx="7">
                  <c:v>１１月</c:v>
                </c:pt>
                <c:pt idx="8">
                  <c:v>１２月</c:v>
                </c:pt>
                <c:pt idx="9">
                  <c:v>１月</c:v>
                </c:pt>
                <c:pt idx="10">
                  <c:v>２月</c:v>
                </c:pt>
                <c:pt idx="11">
                  <c:v>３月</c:v>
                </c:pt>
              </c:strCache>
            </c:strRef>
          </c:cat>
          <c:val>
            <c:numRef>
              <c:f>数値!$C$174:$C$185</c:f>
              <c:numCache>
                <c:formatCode>#,##0_);[Red]\(#,##0\)</c:formatCode>
                <c:ptCount val="12"/>
                <c:pt idx="0">
                  <c:v>88411</c:v>
                </c:pt>
                <c:pt idx="1">
                  <c:v>82117</c:v>
                </c:pt>
                <c:pt idx="2">
                  <c:v>83726</c:v>
                </c:pt>
                <c:pt idx="3">
                  <c:v>87706</c:v>
                </c:pt>
                <c:pt idx="4">
                  <c:v>89088</c:v>
                </c:pt>
                <c:pt idx="5">
                  <c:v>85489</c:v>
                </c:pt>
                <c:pt idx="6">
                  <c:v>90729</c:v>
                </c:pt>
                <c:pt idx="7">
                  <c:v>86269</c:v>
                </c:pt>
                <c:pt idx="8">
                  <c:v>88217</c:v>
                </c:pt>
                <c:pt idx="9">
                  <c:v>87789</c:v>
                </c:pt>
                <c:pt idx="10">
                  <c:v>88415</c:v>
                </c:pt>
                <c:pt idx="11">
                  <c:v>90888</c:v>
                </c:pt>
              </c:numCache>
            </c:numRef>
          </c:val>
          <c:smooth val="0"/>
          <c:extLst>
            <c:ext xmlns:c16="http://schemas.microsoft.com/office/drawing/2014/chart" uri="{C3380CC4-5D6E-409C-BE32-E72D297353CC}">
              <c16:uniqueId val="{00000001-B89A-49A2-88C2-274342FD84DF}"/>
            </c:ext>
          </c:extLst>
        </c:ser>
        <c:ser>
          <c:idx val="2"/>
          <c:order val="2"/>
          <c:tx>
            <c:strRef>
              <c:f>数値!$D$173</c:f>
              <c:strCache>
                <c:ptCount val="1"/>
                <c:pt idx="0">
                  <c:v>Ｒ2年度</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数値!$A$174:$A$185</c:f>
              <c:strCache>
                <c:ptCount val="12"/>
                <c:pt idx="0">
                  <c:v>４月</c:v>
                </c:pt>
                <c:pt idx="1">
                  <c:v>５月</c:v>
                </c:pt>
                <c:pt idx="2">
                  <c:v>６月</c:v>
                </c:pt>
                <c:pt idx="3">
                  <c:v>７月</c:v>
                </c:pt>
                <c:pt idx="4">
                  <c:v>８月</c:v>
                </c:pt>
                <c:pt idx="5">
                  <c:v>９月</c:v>
                </c:pt>
                <c:pt idx="6">
                  <c:v>１０月</c:v>
                </c:pt>
                <c:pt idx="7">
                  <c:v>１１月</c:v>
                </c:pt>
                <c:pt idx="8">
                  <c:v>１２月</c:v>
                </c:pt>
                <c:pt idx="9">
                  <c:v>１月</c:v>
                </c:pt>
                <c:pt idx="10">
                  <c:v>２月</c:v>
                </c:pt>
                <c:pt idx="11">
                  <c:v>３月</c:v>
                </c:pt>
              </c:strCache>
            </c:strRef>
          </c:cat>
          <c:val>
            <c:numRef>
              <c:f>数値!$D$174:$D$185</c:f>
              <c:numCache>
                <c:formatCode>#,##0_);[Red]\(#,##0\)</c:formatCode>
                <c:ptCount val="12"/>
                <c:pt idx="0">
                  <c:v>93426</c:v>
                </c:pt>
                <c:pt idx="1">
                  <c:v>90575</c:v>
                </c:pt>
                <c:pt idx="2">
                  <c:v>92918</c:v>
                </c:pt>
                <c:pt idx="3">
                  <c:v>90070</c:v>
                </c:pt>
                <c:pt idx="4">
                  <c:v>97538</c:v>
                </c:pt>
                <c:pt idx="5">
                  <c:v>89028</c:v>
                </c:pt>
                <c:pt idx="6">
                  <c:v>90229</c:v>
                </c:pt>
                <c:pt idx="7">
                  <c:v>89471</c:v>
                </c:pt>
                <c:pt idx="8">
                  <c:v>89260</c:v>
                </c:pt>
                <c:pt idx="9">
                  <c:v>91246</c:v>
                </c:pt>
                <c:pt idx="10">
                  <c:v>95728</c:v>
                </c:pt>
                <c:pt idx="11">
                  <c:v>99235</c:v>
                </c:pt>
              </c:numCache>
            </c:numRef>
          </c:val>
          <c:smooth val="0"/>
          <c:extLst>
            <c:ext xmlns:c16="http://schemas.microsoft.com/office/drawing/2014/chart" uri="{C3380CC4-5D6E-409C-BE32-E72D297353CC}">
              <c16:uniqueId val="{00000002-B89A-49A2-88C2-274342FD84DF}"/>
            </c:ext>
          </c:extLst>
        </c:ser>
        <c:dLbls>
          <c:showLegendKey val="0"/>
          <c:showVal val="0"/>
          <c:showCatName val="0"/>
          <c:showSerName val="0"/>
          <c:showPercent val="0"/>
          <c:showBubbleSize val="0"/>
        </c:dLbls>
        <c:marker val="1"/>
        <c:smooth val="0"/>
        <c:axId val="648647256"/>
        <c:axId val="648652504"/>
      </c:lineChart>
      <c:catAx>
        <c:axId val="648647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48652504"/>
        <c:crosses val="autoZero"/>
        <c:auto val="1"/>
        <c:lblAlgn val="ctr"/>
        <c:lblOffset val="100"/>
        <c:noMultiLvlLbl val="0"/>
      </c:catAx>
      <c:valAx>
        <c:axId val="648652504"/>
        <c:scaling>
          <c:orientation val="minMax"/>
          <c:min val="750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48647256"/>
        <c:crosses val="autoZero"/>
        <c:crossBetween val="between"/>
      </c:valAx>
      <c:dTable>
        <c:showHorzBorder val="1"/>
        <c:showVertBorder val="1"/>
        <c:showOutline val="1"/>
        <c:showKeys val="0"/>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700" b="0" i="0" u="none" strike="noStrike" kern="1200" baseline="0">
                <a:solidFill>
                  <a:schemeClr val="tx1">
                    <a:lumMod val="65000"/>
                    <a:lumOff val="35000"/>
                  </a:schemeClr>
                </a:solidFill>
                <a:latin typeface="+mn-lt"/>
                <a:ea typeface="+mn-ea"/>
                <a:cs typeface="+mn-cs"/>
              </a:defRPr>
            </a:pPr>
            <a:endParaRPr lang="ja-JP"/>
          </a:p>
        </c:txPr>
      </c:dTable>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5">
        <a:lumMod val="20000"/>
        <a:lumOff val="80000"/>
      </a:schemeClr>
    </a:solidFill>
    <a:ln w="9525" cap="flat" cmpd="sng" algn="ctr">
      <a:noFill/>
      <a:round/>
    </a:ln>
    <a:effectLst/>
  </c:spPr>
  <c:txPr>
    <a:bodyPr/>
    <a:lstStyle/>
    <a:p>
      <a:pPr>
        <a:defRPr/>
      </a:pPr>
      <a:endParaRPr lang="ja-JP"/>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数値!$B$190</c:f>
              <c:strCache>
                <c:ptCount val="1"/>
                <c:pt idx="0">
                  <c:v>H30年度</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数値!$A$191:$A$202</c:f>
              <c:strCache>
                <c:ptCount val="12"/>
                <c:pt idx="0">
                  <c:v>４月</c:v>
                </c:pt>
                <c:pt idx="1">
                  <c:v>５月</c:v>
                </c:pt>
                <c:pt idx="2">
                  <c:v>６月</c:v>
                </c:pt>
                <c:pt idx="3">
                  <c:v>７月</c:v>
                </c:pt>
                <c:pt idx="4">
                  <c:v>８月</c:v>
                </c:pt>
                <c:pt idx="5">
                  <c:v>９月</c:v>
                </c:pt>
                <c:pt idx="6">
                  <c:v>１０月</c:v>
                </c:pt>
                <c:pt idx="7">
                  <c:v>１１月</c:v>
                </c:pt>
                <c:pt idx="8">
                  <c:v>１２月</c:v>
                </c:pt>
                <c:pt idx="9">
                  <c:v>１月</c:v>
                </c:pt>
                <c:pt idx="10">
                  <c:v>２月</c:v>
                </c:pt>
                <c:pt idx="11">
                  <c:v>３月</c:v>
                </c:pt>
              </c:strCache>
            </c:strRef>
          </c:cat>
          <c:val>
            <c:numRef>
              <c:f>数値!$B$191:$B$202</c:f>
              <c:numCache>
                <c:formatCode>#,##0_);[Red]\(#,##0\)</c:formatCode>
                <c:ptCount val="12"/>
                <c:pt idx="0">
                  <c:v>1799.6490229999999</c:v>
                </c:pt>
                <c:pt idx="1">
                  <c:v>1839.096773</c:v>
                </c:pt>
                <c:pt idx="2">
                  <c:v>1896.4311290000001</c:v>
                </c:pt>
                <c:pt idx="3">
                  <c:v>1937.215545</c:v>
                </c:pt>
                <c:pt idx="4">
                  <c:v>2011.0047950000001</c:v>
                </c:pt>
                <c:pt idx="5">
                  <c:v>1736.3765780000001</c:v>
                </c:pt>
                <c:pt idx="6">
                  <c:v>1976.484189</c:v>
                </c:pt>
                <c:pt idx="7">
                  <c:v>1851.223847</c:v>
                </c:pt>
                <c:pt idx="8">
                  <c:v>1876.288114</c:v>
                </c:pt>
                <c:pt idx="9">
                  <c:v>1885.485003</c:v>
                </c:pt>
                <c:pt idx="10">
                  <c:v>1819.59303</c:v>
                </c:pt>
                <c:pt idx="11">
                  <c:v>1940.147755</c:v>
                </c:pt>
              </c:numCache>
            </c:numRef>
          </c:val>
          <c:smooth val="0"/>
          <c:extLst>
            <c:ext xmlns:c16="http://schemas.microsoft.com/office/drawing/2014/chart" uri="{C3380CC4-5D6E-409C-BE32-E72D297353CC}">
              <c16:uniqueId val="{00000000-6A1A-400A-A51B-8285B8CDD8AB}"/>
            </c:ext>
          </c:extLst>
        </c:ser>
        <c:ser>
          <c:idx val="1"/>
          <c:order val="1"/>
          <c:tx>
            <c:strRef>
              <c:f>数値!$C$190</c:f>
              <c:strCache>
                <c:ptCount val="1"/>
                <c:pt idx="0">
                  <c:v>Ｒ1年度</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数値!$A$191:$A$202</c:f>
              <c:strCache>
                <c:ptCount val="12"/>
                <c:pt idx="0">
                  <c:v>４月</c:v>
                </c:pt>
                <c:pt idx="1">
                  <c:v>５月</c:v>
                </c:pt>
                <c:pt idx="2">
                  <c:v>６月</c:v>
                </c:pt>
                <c:pt idx="3">
                  <c:v>７月</c:v>
                </c:pt>
                <c:pt idx="4">
                  <c:v>８月</c:v>
                </c:pt>
                <c:pt idx="5">
                  <c:v>９月</c:v>
                </c:pt>
                <c:pt idx="6">
                  <c:v>１０月</c:v>
                </c:pt>
                <c:pt idx="7">
                  <c:v>１１月</c:v>
                </c:pt>
                <c:pt idx="8">
                  <c:v>１２月</c:v>
                </c:pt>
                <c:pt idx="9">
                  <c:v>１月</c:v>
                </c:pt>
                <c:pt idx="10">
                  <c:v>２月</c:v>
                </c:pt>
                <c:pt idx="11">
                  <c:v>３月</c:v>
                </c:pt>
              </c:strCache>
            </c:strRef>
          </c:cat>
          <c:val>
            <c:numRef>
              <c:f>数値!$C$191:$C$202</c:f>
              <c:numCache>
                <c:formatCode>#,##0_);[Red]\(#,##0\)</c:formatCode>
                <c:ptCount val="12"/>
                <c:pt idx="0">
                  <c:v>1997.2777940000001</c:v>
                </c:pt>
                <c:pt idx="1">
                  <c:v>1873.3946000000001</c:v>
                </c:pt>
                <c:pt idx="2">
                  <c:v>1951.2843809999999</c:v>
                </c:pt>
                <c:pt idx="3">
                  <c:v>2146.7266249999998</c:v>
                </c:pt>
                <c:pt idx="4">
                  <c:v>2164.1103779999999</c:v>
                </c:pt>
                <c:pt idx="5">
                  <c:v>1973.93426</c:v>
                </c:pt>
                <c:pt idx="6">
                  <c:v>2145.07143</c:v>
                </c:pt>
                <c:pt idx="7">
                  <c:v>2025.1489340000001</c:v>
                </c:pt>
                <c:pt idx="8">
                  <c:v>2053.8555849999998</c:v>
                </c:pt>
                <c:pt idx="9">
                  <c:v>1970.656373</c:v>
                </c:pt>
                <c:pt idx="10">
                  <c:v>1965.545785</c:v>
                </c:pt>
                <c:pt idx="11">
                  <c:v>2121.3358149999999</c:v>
                </c:pt>
              </c:numCache>
            </c:numRef>
          </c:val>
          <c:smooth val="0"/>
          <c:extLst>
            <c:ext xmlns:c16="http://schemas.microsoft.com/office/drawing/2014/chart" uri="{C3380CC4-5D6E-409C-BE32-E72D297353CC}">
              <c16:uniqueId val="{00000001-6A1A-400A-A51B-8285B8CDD8AB}"/>
            </c:ext>
          </c:extLst>
        </c:ser>
        <c:ser>
          <c:idx val="2"/>
          <c:order val="2"/>
          <c:tx>
            <c:strRef>
              <c:f>数値!$D$190</c:f>
              <c:strCache>
                <c:ptCount val="1"/>
                <c:pt idx="0">
                  <c:v>Ｒ2年度</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数値!$A$191:$A$202</c:f>
              <c:strCache>
                <c:ptCount val="12"/>
                <c:pt idx="0">
                  <c:v>４月</c:v>
                </c:pt>
                <c:pt idx="1">
                  <c:v>５月</c:v>
                </c:pt>
                <c:pt idx="2">
                  <c:v>６月</c:v>
                </c:pt>
                <c:pt idx="3">
                  <c:v>７月</c:v>
                </c:pt>
                <c:pt idx="4">
                  <c:v>８月</c:v>
                </c:pt>
                <c:pt idx="5">
                  <c:v>９月</c:v>
                </c:pt>
                <c:pt idx="6">
                  <c:v>１０月</c:v>
                </c:pt>
                <c:pt idx="7">
                  <c:v>１１月</c:v>
                </c:pt>
                <c:pt idx="8">
                  <c:v>１２月</c:v>
                </c:pt>
                <c:pt idx="9">
                  <c:v>１月</c:v>
                </c:pt>
                <c:pt idx="10">
                  <c:v>２月</c:v>
                </c:pt>
                <c:pt idx="11">
                  <c:v>３月</c:v>
                </c:pt>
              </c:strCache>
            </c:strRef>
          </c:cat>
          <c:val>
            <c:numRef>
              <c:f>数値!$D$191:$D$202</c:f>
              <c:numCache>
                <c:formatCode>#,##0_);[Red]\(#,##0\)</c:formatCode>
                <c:ptCount val="12"/>
                <c:pt idx="0">
                  <c:v>2020.159756</c:v>
                </c:pt>
                <c:pt idx="1">
                  <c:v>1796.131036</c:v>
                </c:pt>
                <c:pt idx="2">
                  <c:v>1952.172836</c:v>
                </c:pt>
                <c:pt idx="3">
                  <c:v>2108.0781229999998</c:v>
                </c:pt>
                <c:pt idx="4">
                  <c:v>2181.3124120000002</c:v>
                </c:pt>
                <c:pt idx="5">
                  <c:v>2029.0533459999999</c:v>
                </c:pt>
                <c:pt idx="6">
                  <c:v>2222.921601</c:v>
                </c:pt>
                <c:pt idx="7">
                  <c:v>2026.3138719999999</c:v>
                </c:pt>
                <c:pt idx="8">
                  <c:v>2022.2893019999999</c:v>
                </c:pt>
                <c:pt idx="9">
                  <c:v>1993.898882</c:v>
                </c:pt>
                <c:pt idx="10">
                  <c:v>1993.2146889999999</c:v>
                </c:pt>
                <c:pt idx="11">
                  <c:v>2337.639181</c:v>
                </c:pt>
              </c:numCache>
            </c:numRef>
          </c:val>
          <c:smooth val="0"/>
          <c:extLst>
            <c:ext xmlns:c16="http://schemas.microsoft.com/office/drawing/2014/chart" uri="{C3380CC4-5D6E-409C-BE32-E72D297353CC}">
              <c16:uniqueId val="{00000002-6A1A-400A-A51B-8285B8CDD8AB}"/>
            </c:ext>
          </c:extLst>
        </c:ser>
        <c:dLbls>
          <c:showLegendKey val="0"/>
          <c:showVal val="0"/>
          <c:showCatName val="0"/>
          <c:showSerName val="0"/>
          <c:showPercent val="0"/>
          <c:showBubbleSize val="0"/>
        </c:dLbls>
        <c:marker val="1"/>
        <c:smooth val="0"/>
        <c:axId val="648650864"/>
        <c:axId val="648642992"/>
      </c:lineChart>
      <c:catAx>
        <c:axId val="648650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48642992"/>
        <c:crosses val="autoZero"/>
        <c:auto val="1"/>
        <c:lblAlgn val="ctr"/>
        <c:lblOffset val="100"/>
        <c:noMultiLvlLbl val="0"/>
      </c:catAx>
      <c:valAx>
        <c:axId val="648642992"/>
        <c:scaling>
          <c:orientation val="minMax"/>
          <c:min val="16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48650864"/>
        <c:crosses val="autoZero"/>
        <c:crossBetween val="between"/>
        <c:majorUnit val="200"/>
      </c:valAx>
      <c:dTable>
        <c:showHorzBorder val="1"/>
        <c:showVertBorder val="1"/>
        <c:showOutline val="1"/>
        <c:showKeys val="0"/>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mn-lt"/>
                <a:ea typeface="+mn-ea"/>
                <a:cs typeface="+mn-cs"/>
              </a:defRPr>
            </a:pPr>
            <a:endParaRPr lang="ja-JP"/>
          </a:p>
        </c:txPr>
      </c:dTable>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5">
        <a:lumMod val="20000"/>
        <a:lumOff val="80000"/>
      </a:schemeClr>
    </a:solidFill>
    <a:ln w="9525" cap="flat" cmpd="sng" algn="ctr">
      <a:noFill/>
      <a:round/>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Sheet3!$B$3</c:f>
              <c:strCache>
                <c:ptCount val="1"/>
                <c:pt idx="0">
                  <c:v>R1年度</c:v>
                </c:pt>
              </c:strCache>
            </c:strRef>
          </c:tx>
          <c:spPr>
            <a:solidFill>
              <a:schemeClr val="accent1"/>
            </a:solidFill>
            <a:ln>
              <a:noFill/>
            </a:ln>
            <a:effectLst/>
          </c:spPr>
          <c:invertIfNegative val="0"/>
          <c:dLbls>
            <c:dLbl>
              <c:idx val="0"/>
              <c:layout>
                <c:manualLayout>
                  <c:x val="-2.8550954742802611E-3"/>
                  <c:y val="1.030927556098288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97F-4F8D-9FDA-7C85765F2CB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Sheet3!$C$2:$AI$2</c:f>
              <c:strCache>
                <c:ptCount val="33"/>
                <c:pt idx="0">
                  <c:v>消化器内科</c:v>
                </c:pt>
                <c:pt idx="1">
                  <c:v>腎臓内科</c:v>
                </c:pt>
                <c:pt idx="2">
                  <c:v>脳神経内科</c:v>
                </c:pt>
                <c:pt idx="3">
                  <c:v>内分泌・代謝内科</c:v>
                </c:pt>
                <c:pt idx="4">
                  <c:v>呼吸器内科</c:v>
                </c:pt>
                <c:pt idx="5">
                  <c:v>肝臓内科</c:v>
                </c:pt>
                <c:pt idx="6">
                  <c:v>循環器内科</c:v>
                </c:pt>
                <c:pt idx="7">
                  <c:v>血液内科</c:v>
                </c:pt>
                <c:pt idx="8">
                  <c:v>免疫・リウマチ内科</c:v>
                </c:pt>
                <c:pt idx="9">
                  <c:v>精神科神経科</c:v>
                </c:pt>
                <c:pt idx="10">
                  <c:v>小児科</c:v>
                </c:pt>
                <c:pt idx="11">
                  <c:v>心臓血管外科</c:v>
                </c:pt>
                <c:pt idx="12">
                  <c:v>呼吸器外科</c:v>
                </c:pt>
                <c:pt idx="13">
                  <c:v>小児外科</c:v>
                </c:pt>
                <c:pt idx="14">
                  <c:v>乳腺外科</c:v>
                </c:pt>
                <c:pt idx="15">
                  <c:v>一般外科</c:v>
                </c:pt>
                <c:pt idx="16">
                  <c:v>上部消化管外科</c:v>
                </c:pt>
                <c:pt idx="17">
                  <c:v>下部消化管外科</c:v>
                </c:pt>
                <c:pt idx="18">
                  <c:v>肝・胆・膵外科</c:v>
                </c:pt>
                <c:pt idx="19">
                  <c:v>血管外科</c:v>
                </c:pt>
                <c:pt idx="20">
                  <c:v>救急科</c:v>
                </c:pt>
                <c:pt idx="21">
                  <c:v>脳神経外科</c:v>
                </c:pt>
                <c:pt idx="22">
                  <c:v>整形外科</c:v>
                </c:pt>
                <c:pt idx="23">
                  <c:v>皮膚科</c:v>
                </c:pt>
                <c:pt idx="24">
                  <c:v>泌尿器科</c:v>
                </c:pt>
                <c:pt idx="25">
                  <c:v>眼科</c:v>
                </c:pt>
                <c:pt idx="26">
                  <c:v>耳鼻咽喉科</c:v>
                </c:pt>
                <c:pt idx="27">
                  <c:v>産婦人科</c:v>
                </c:pt>
                <c:pt idx="28">
                  <c:v>放射線治療科</c:v>
                </c:pt>
                <c:pt idx="29">
                  <c:v>放射線診断科</c:v>
                </c:pt>
                <c:pt idx="30">
                  <c:v>麻酔科</c:v>
                </c:pt>
                <c:pt idx="31">
                  <c:v>形成外科</c:v>
                </c:pt>
                <c:pt idx="32">
                  <c:v>歯科口腔外科</c:v>
                </c:pt>
              </c:strCache>
            </c:strRef>
          </c:cat>
          <c:val>
            <c:numRef>
              <c:f>Sheet3!$C$3:$AI$3</c:f>
              <c:numCache>
                <c:formatCode>General</c:formatCode>
                <c:ptCount val="33"/>
                <c:pt idx="0">
                  <c:v>10</c:v>
                </c:pt>
                <c:pt idx="1">
                  <c:v>1</c:v>
                </c:pt>
                <c:pt idx="2">
                  <c:v>4</c:v>
                </c:pt>
                <c:pt idx="3">
                  <c:v>1</c:v>
                </c:pt>
                <c:pt idx="4">
                  <c:v>6</c:v>
                </c:pt>
                <c:pt idx="5">
                  <c:v>5</c:v>
                </c:pt>
                <c:pt idx="6">
                  <c:v>2</c:v>
                </c:pt>
                <c:pt idx="7">
                  <c:v>10</c:v>
                </c:pt>
                <c:pt idx="8">
                  <c:v>4</c:v>
                </c:pt>
                <c:pt idx="9">
                  <c:v>0</c:v>
                </c:pt>
                <c:pt idx="10">
                  <c:v>1</c:v>
                </c:pt>
                <c:pt idx="11">
                  <c:v>2</c:v>
                </c:pt>
                <c:pt idx="12">
                  <c:v>5</c:v>
                </c:pt>
                <c:pt idx="13">
                  <c:v>0</c:v>
                </c:pt>
                <c:pt idx="14">
                  <c:v>3</c:v>
                </c:pt>
                <c:pt idx="15">
                  <c:v>0</c:v>
                </c:pt>
                <c:pt idx="16">
                  <c:v>5</c:v>
                </c:pt>
                <c:pt idx="17">
                  <c:v>3</c:v>
                </c:pt>
                <c:pt idx="18">
                  <c:v>9</c:v>
                </c:pt>
                <c:pt idx="19">
                  <c:v>1</c:v>
                </c:pt>
                <c:pt idx="20">
                  <c:v>0</c:v>
                </c:pt>
                <c:pt idx="21">
                  <c:v>5</c:v>
                </c:pt>
                <c:pt idx="22">
                  <c:v>6</c:v>
                </c:pt>
                <c:pt idx="23">
                  <c:v>1</c:v>
                </c:pt>
                <c:pt idx="24">
                  <c:v>13</c:v>
                </c:pt>
                <c:pt idx="25">
                  <c:v>0</c:v>
                </c:pt>
                <c:pt idx="26">
                  <c:v>4</c:v>
                </c:pt>
                <c:pt idx="27">
                  <c:v>7</c:v>
                </c:pt>
                <c:pt idx="28">
                  <c:v>0</c:v>
                </c:pt>
                <c:pt idx="29">
                  <c:v>0</c:v>
                </c:pt>
                <c:pt idx="30">
                  <c:v>0</c:v>
                </c:pt>
                <c:pt idx="31">
                  <c:v>3</c:v>
                </c:pt>
                <c:pt idx="32">
                  <c:v>0</c:v>
                </c:pt>
              </c:numCache>
            </c:numRef>
          </c:val>
          <c:extLst>
            <c:ext xmlns:c16="http://schemas.microsoft.com/office/drawing/2014/chart" uri="{C3380CC4-5D6E-409C-BE32-E72D297353CC}">
              <c16:uniqueId val="{00000000-108F-4718-8021-C08C926EE187}"/>
            </c:ext>
          </c:extLst>
        </c:ser>
        <c:ser>
          <c:idx val="1"/>
          <c:order val="1"/>
          <c:tx>
            <c:strRef>
              <c:f>Sheet3!$B$4</c:f>
              <c:strCache>
                <c:ptCount val="1"/>
                <c:pt idx="0">
                  <c:v>R2年度</c:v>
                </c:pt>
              </c:strCache>
            </c:strRef>
          </c:tx>
          <c:spPr>
            <a:solidFill>
              <a:schemeClr val="accent2"/>
            </a:solidFill>
            <a:ln>
              <a:noFill/>
            </a:ln>
            <a:effectLst/>
          </c:spPr>
          <c:invertIfNegative val="0"/>
          <c:dLbls>
            <c:dLbl>
              <c:idx val="3"/>
              <c:layout>
                <c:manualLayout>
                  <c:x val="1.4275477371401273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97F-4F8D-9FDA-7C85765F2CB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2"/>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Sheet3!$C$2:$AI$2</c:f>
              <c:strCache>
                <c:ptCount val="33"/>
                <c:pt idx="0">
                  <c:v>消化器内科</c:v>
                </c:pt>
                <c:pt idx="1">
                  <c:v>腎臓内科</c:v>
                </c:pt>
                <c:pt idx="2">
                  <c:v>脳神経内科</c:v>
                </c:pt>
                <c:pt idx="3">
                  <c:v>内分泌・代謝内科</c:v>
                </c:pt>
                <c:pt idx="4">
                  <c:v>呼吸器内科</c:v>
                </c:pt>
                <c:pt idx="5">
                  <c:v>肝臓内科</c:v>
                </c:pt>
                <c:pt idx="6">
                  <c:v>循環器内科</c:v>
                </c:pt>
                <c:pt idx="7">
                  <c:v>血液内科</c:v>
                </c:pt>
                <c:pt idx="8">
                  <c:v>免疫・リウマチ内科</c:v>
                </c:pt>
                <c:pt idx="9">
                  <c:v>精神科神経科</c:v>
                </c:pt>
                <c:pt idx="10">
                  <c:v>小児科</c:v>
                </c:pt>
                <c:pt idx="11">
                  <c:v>心臓血管外科</c:v>
                </c:pt>
                <c:pt idx="12">
                  <c:v>呼吸器外科</c:v>
                </c:pt>
                <c:pt idx="13">
                  <c:v>小児外科</c:v>
                </c:pt>
                <c:pt idx="14">
                  <c:v>乳腺外科</c:v>
                </c:pt>
                <c:pt idx="15">
                  <c:v>一般外科</c:v>
                </c:pt>
                <c:pt idx="16">
                  <c:v>上部消化管外科</c:v>
                </c:pt>
                <c:pt idx="17">
                  <c:v>下部消化管外科</c:v>
                </c:pt>
                <c:pt idx="18">
                  <c:v>肝・胆・膵外科</c:v>
                </c:pt>
                <c:pt idx="19">
                  <c:v>血管外科</c:v>
                </c:pt>
                <c:pt idx="20">
                  <c:v>救急科</c:v>
                </c:pt>
                <c:pt idx="21">
                  <c:v>脳神経外科</c:v>
                </c:pt>
                <c:pt idx="22">
                  <c:v>整形外科</c:v>
                </c:pt>
                <c:pt idx="23">
                  <c:v>皮膚科</c:v>
                </c:pt>
                <c:pt idx="24">
                  <c:v>泌尿器科</c:v>
                </c:pt>
                <c:pt idx="25">
                  <c:v>眼科</c:v>
                </c:pt>
                <c:pt idx="26">
                  <c:v>耳鼻咽喉科</c:v>
                </c:pt>
                <c:pt idx="27">
                  <c:v>産婦人科</c:v>
                </c:pt>
                <c:pt idx="28">
                  <c:v>放射線治療科</c:v>
                </c:pt>
                <c:pt idx="29">
                  <c:v>放射線診断科</c:v>
                </c:pt>
                <c:pt idx="30">
                  <c:v>麻酔科</c:v>
                </c:pt>
                <c:pt idx="31">
                  <c:v>形成外科</c:v>
                </c:pt>
                <c:pt idx="32">
                  <c:v>歯科口腔外科</c:v>
                </c:pt>
              </c:strCache>
            </c:strRef>
          </c:cat>
          <c:val>
            <c:numRef>
              <c:f>Sheet3!$C$4:$AI$4</c:f>
              <c:numCache>
                <c:formatCode>General</c:formatCode>
                <c:ptCount val="33"/>
                <c:pt idx="0">
                  <c:v>11</c:v>
                </c:pt>
                <c:pt idx="1">
                  <c:v>3</c:v>
                </c:pt>
                <c:pt idx="2">
                  <c:v>1</c:v>
                </c:pt>
                <c:pt idx="3">
                  <c:v>0</c:v>
                </c:pt>
                <c:pt idx="4">
                  <c:v>7</c:v>
                </c:pt>
                <c:pt idx="5">
                  <c:v>8</c:v>
                </c:pt>
                <c:pt idx="6">
                  <c:v>3</c:v>
                </c:pt>
                <c:pt idx="7">
                  <c:v>8</c:v>
                </c:pt>
                <c:pt idx="8">
                  <c:v>2</c:v>
                </c:pt>
                <c:pt idx="9">
                  <c:v>0</c:v>
                </c:pt>
                <c:pt idx="10">
                  <c:v>0</c:v>
                </c:pt>
                <c:pt idx="11">
                  <c:v>3</c:v>
                </c:pt>
                <c:pt idx="12">
                  <c:v>3</c:v>
                </c:pt>
                <c:pt idx="13">
                  <c:v>1</c:v>
                </c:pt>
                <c:pt idx="14">
                  <c:v>7</c:v>
                </c:pt>
                <c:pt idx="15">
                  <c:v>1</c:v>
                </c:pt>
                <c:pt idx="16">
                  <c:v>0</c:v>
                </c:pt>
                <c:pt idx="17">
                  <c:v>4</c:v>
                </c:pt>
                <c:pt idx="18">
                  <c:v>1</c:v>
                </c:pt>
                <c:pt idx="19">
                  <c:v>2</c:v>
                </c:pt>
                <c:pt idx="20">
                  <c:v>0</c:v>
                </c:pt>
                <c:pt idx="21">
                  <c:v>5</c:v>
                </c:pt>
                <c:pt idx="22">
                  <c:v>5</c:v>
                </c:pt>
                <c:pt idx="23">
                  <c:v>3</c:v>
                </c:pt>
                <c:pt idx="24">
                  <c:v>16</c:v>
                </c:pt>
                <c:pt idx="25">
                  <c:v>0</c:v>
                </c:pt>
                <c:pt idx="26">
                  <c:v>2</c:v>
                </c:pt>
                <c:pt idx="27">
                  <c:v>7</c:v>
                </c:pt>
                <c:pt idx="28">
                  <c:v>0</c:v>
                </c:pt>
                <c:pt idx="29">
                  <c:v>0</c:v>
                </c:pt>
                <c:pt idx="30">
                  <c:v>0</c:v>
                </c:pt>
                <c:pt idx="31">
                  <c:v>0</c:v>
                </c:pt>
                <c:pt idx="32">
                  <c:v>0</c:v>
                </c:pt>
              </c:numCache>
            </c:numRef>
          </c:val>
          <c:extLst>
            <c:ext xmlns:c16="http://schemas.microsoft.com/office/drawing/2014/chart" uri="{C3380CC4-5D6E-409C-BE32-E72D297353CC}">
              <c16:uniqueId val="{00000001-108F-4718-8021-C08C926EE187}"/>
            </c:ext>
          </c:extLst>
        </c:ser>
        <c:dLbls>
          <c:dLblPos val="outEnd"/>
          <c:showLegendKey val="0"/>
          <c:showVal val="1"/>
          <c:showCatName val="0"/>
          <c:showSerName val="0"/>
          <c:showPercent val="0"/>
          <c:showBubbleSize val="0"/>
        </c:dLbls>
        <c:gapWidth val="219"/>
        <c:overlap val="-27"/>
        <c:axId val="565671968"/>
        <c:axId val="565667704"/>
      </c:barChart>
      <c:catAx>
        <c:axId val="565671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wordArtVertRtl" wrap="square" anchor="ctr" anchorCtr="1"/>
          <a:lstStyle/>
          <a:p>
            <a:pPr>
              <a:defRPr sz="700" b="0" i="0" u="none" strike="noStrike" kern="1200" baseline="0">
                <a:solidFill>
                  <a:schemeClr val="tx1">
                    <a:lumMod val="65000"/>
                    <a:lumOff val="35000"/>
                  </a:schemeClr>
                </a:solidFill>
                <a:latin typeface="+mn-lt"/>
                <a:ea typeface="+mn-ea"/>
                <a:cs typeface="+mn-cs"/>
              </a:defRPr>
            </a:pPr>
            <a:endParaRPr lang="ja-JP"/>
          </a:p>
        </c:txPr>
        <c:crossAx val="565667704"/>
        <c:crosses val="autoZero"/>
        <c:auto val="1"/>
        <c:lblAlgn val="ctr"/>
        <c:lblOffset val="100"/>
        <c:noMultiLvlLbl val="0"/>
      </c:catAx>
      <c:valAx>
        <c:axId val="5656677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65671968"/>
        <c:crosses val="autoZero"/>
        <c:crossBetween val="between"/>
      </c:valAx>
      <c:spPr>
        <a:noFill/>
        <a:ln>
          <a:noFill/>
        </a:ln>
        <a:effectLst/>
      </c:spPr>
    </c:plotArea>
    <c:legend>
      <c:legendPos val="b"/>
      <c:layout>
        <c:manualLayout>
          <c:xMode val="edge"/>
          <c:yMode val="edge"/>
          <c:x val="5.3936822615004237E-2"/>
          <c:y val="5.2407485891459001E-2"/>
          <c:w val="0.15035996158894488"/>
          <c:h val="5.799008090751930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ＭＳ ゴシック" panose="020B0609070205080204" pitchFamily="49" charset="-128"/>
                <a:ea typeface="ＭＳ ゴシック" panose="020B0609070205080204" pitchFamily="49" charset="-128"/>
                <a:cs typeface="+mn-cs"/>
              </a:defRPr>
            </a:pPr>
            <a:r>
              <a:rPr lang="en-US"/>
              <a:t>R2</a:t>
            </a:r>
            <a:r>
              <a:rPr lang="ja-JP"/>
              <a:t>年度</a:t>
            </a:r>
          </a:p>
        </c:rich>
      </c:tx>
      <c:overlay val="0"/>
      <c:spPr>
        <a:noFill/>
        <a:ln>
          <a:noFill/>
        </a:ln>
        <a:effectLst/>
      </c:spPr>
      <c:txPr>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ＭＳ ゴシック" panose="020B0609070205080204" pitchFamily="49" charset="-128"/>
              <a:ea typeface="ＭＳ ゴシック" panose="020B0609070205080204" pitchFamily="49" charset="-128"/>
              <a:cs typeface="+mn-cs"/>
            </a:defRPr>
          </a:pPr>
          <a:endParaRPr lang="ja-JP"/>
        </a:p>
      </c:txPr>
    </c:title>
    <c:autoTitleDeleted val="0"/>
    <c:plotArea>
      <c:layout/>
      <c:pie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AA32-41CB-BF30-59457C366FDA}"/>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AA32-41CB-BF30-59457C366FDA}"/>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AA32-41CB-BF30-59457C366FDA}"/>
              </c:ext>
            </c:extLst>
          </c:dPt>
          <c:dLbls>
            <c:dLbl>
              <c:idx val="0"/>
              <c:layout>
                <c:manualLayout>
                  <c:x val="-0.23760228453199009"/>
                  <c:y val="-0.20256929910854715"/>
                </c:manualLayout>
              </c:layout>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ＭＳ ゴシック" panose="020B0609070205080204" pitchFamily="49" charset="-128"/>
                      <a:ea typeface="ＭＳ ゴシック" panose="020B0609070205080204" pitchFamily="49"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layout>
                    <c:manualLayout>
                      <c:w val="0.36598310329977152"/>
                      <c:h val="0.1782972710890674"/>
                    </c:manualLayout>
                  </c15:layout>
                </c:ext>
                <c:ext xmlns:c16="http://schemas.microsoft.com/office/drawing/2014/chart" uri="{C3380CC4-5D6E-409C-BE32-E72D297353CC}">
                  <c16:uniqueId val="{00000001-AA32-41CB-BF30-59457C366FDA}"/>
                </c:ext>
              </c:extLst>
            </c:dLbl>
            <c:dLbl>
              <c:idx val="1"/>
              <c:layout>
                <c:manualLayout>
                  <c:x val="0.18971869690188101"/>
                  <c:y val="0.14945014980112867"/>
                </c:manualLayout>
              </c:layout>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ＭＳ ゴシック" panose="020B0609070205080204" pitchFamily="49" charset="-128"/>
                      <a:ea typeface="ＭＳ ゴシック" panose="020B0609070205080204" pitchFamily="49"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layout>
                    <c:manualLayout>
                      <c:w val="0.30918127690640212"/>
                      <c:h val="0.16174109591651115"/>
                    </c:manualLayout>
                  </c15:layout>
                </c:ext>
                <c:ext xmlns:c16="http://schemas.microsoft.com/office/drawing/2014/chart" uri="{C3380CC4-5D6E-409C-BE32-E72D297353CC}">
                  <c16:uniqueId val="{00000003-AA32-41CB-BF30-59457C366FDA}"/>
                </c:ext>
              </c:extLst>
            </c:dLbl>
            <c:dLbl>
              <c:idx val="2"/>
              <c:layout>
                <c:manualLayout>
                  <c:x val="0.14161326077710307"/>
                  <c:y val="0.22456698398500083"/>
                </c:manualLayout>
              </c:layout>
              <c:spPr>
                <a:noFill/>
                <a:ln>
                  <a:noFill/>
                </a:ln>
                <a:effectLst/>
              </c:spPr>
              <c:txPr>
                <a:bodyPr rot="0" spcFirstLastPara="1" vertOverflow="ellipsis" vert="horz" wrap="square" anchor="ctr" anchorCtr="1"/>
                <a:lstStyle/>
                <a:p>
                  <a:pPr>
                    <a:defRPr sz="1000" b="0" i="0" u="none" strike="noStrike" kern="1200" baseline="0">
                      <a:solidFill>
                        <a:schemeClr val="lt1"/>
                      </a:solidFill>
                      <a:latin typeface="ＭＳ ゴシック" panose="020B0609070205080204" pitchFamily="49" charset="-128"/>
                      <a:ea typeface="ＭＳ ゴシック" panose="020B0609070205080204" pitchFamily="49"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layout>
                    <c:manualLayout>
                      <c:w val="0.22704507334337679"/>
                      <c:h val="0.21140962143417993"/>
                    </c:manualLayout>
                  </c15:layout>
                </c:ext>
                <c:ext xmlns:c16="http://schemas.microsoft.com/office/drawing/2014/chart" uri="{C3380CC4-5D6E-409C-BE32-E72D297353CC}">
                  <c16:uniqueId val="{00000005-AA32-41CB-BF30-59457C366FDA}"/>
                </c:ext>
              </c:extLst>
            </c:dLbl>
            <c:spPr>
              <a:noFill/>
              <a:ln>
                <a:noFill/>
              </a:ln>
              <a:effectLst/>
            </c:spPr>
            <c:txPr>
              <a:bodyPr rot="0" spcFirstLastPara="1" vertOverflow="ellipsis" vert="horz" wrap="square" anchor="ctr" anchorCtr="1"/>
              <a:lstStyle/>
              <a:p>
                <a:pPr>
                  <a:defRPr sz="1000" b="1" i="0" u="none" strike="noStrike" kern="1200" baseline="0">
                    <a:solidFill>
                      <a:schemeClr val="lt1"/>
                    </a:solidFill>
                    <a:latin typeface="ＭＳ ゴシック" panose="020B0609070205080204" pitchFamily="49" charset="-128"/>
                    <a:ea typeface="ＭＳ ゴシック" panose="020B0609070205080204" pitchFamily="49" charset="-128"/>
                    <a:cs typeface="+mn-cs"/>
                  </a:defRPr>
                </a:pPr>
                <a:endParaRPr lang="ja-JP"/>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共同診療訪院表!$A$3:$A$5</c:f>
              <c:strCache>
                <c:ptCount val="3"/>
                <c:pt idx="0">
                  <c:v>介護支援連携指導料</c:v>
                </c:pt>
                <c:pt idx="1">
                  <c:v>退院時共同指導</c:v>
                </c:pt>
                <c:pt idx="2">
                  <c:v>共同ｏｐｅ・共同指導</c:v>
                </c:pt>
              </c:strCache>
            </c:strRef>
          </c:cat>
          <c:val>
            <c:numRef>
              <c:f>共同診療訪院表!$N$3:$N$5</c:f>
              <c:numCache>
                <c:formatCode>General</c:formatCode>
                <c:ptCount val="3"/>
                <c:pt idx="0">
                  <c:v>55</c:v>
                </c:pt>
                <c:pt idx="1">
                  <c:v>14</c:v>
                </c:pt>
                <c:pt idx="2">
                  <c:v>8</c:v>
                </c:pt>
              </c:numCache>
            </c:numRef>
          </c:val>
          <c:extLst>
            <c:ext xmlns:c16="http://schemas.microsoft.com/office/drawing/2014/chart" uri="{C3380CC4-5D6E-409C-BE32-E72D297353CC}">
              <c16:uniqueId val="{00000006-AA32-41CB-BF30-59457C366FDA}"/>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solidFill>
      <a:schemeClr val="accent5">
        <a:lumMod val="20000"/>
        <a:lumOff val="80000"/>
      </a:schemeClr>
    </a:solidFill>
    <a:ln>
      <a:noFill/>
    </a:ln>
    <a:effectLst/>
  </c:spPr>
  <c:txPr>
    <a:bodyPr/>
    <a:lstStyle/>
    <a:p>
      <a:pPr>
        <a:defRPr>
          <a:latin typeface="ＭＳ ゴシック" panose="020B0609070205080204" pitchFamily="49" charset="-128"/>
          <a:ea typeface="ＭＳ ゴシック" panose="020B0609070205080204" pitchFamily="49" charset="-128"/>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ＭＳ ゴシック" panose="020B0609070205080204" pitchFamily="49" charset="-128"/>
                <a:ea typeface="ＭＳ ゴシック" panose="020B0609070205080204" pitchFamily="49" charset="-128"/>
                <a:cs typeface="+mn-cs"/>
              </a:defRPr>
            </a:pPr>
            <a:r>
              <a:rPr lang="ja-JP"/>
              <a:t>来院実績</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ＭＳ ゴシック" panose="020B0609070205080204" pitchFamily="49" charset="-128"/>
              <a:ea typeface="ＭＳ ゴシック" panose="020B0609070205080204" pitchFamily="49" charset="-128"/>
              <a:cs typeface="+mn-cs"/>
            </a:defRPr>
          </a:pPr>
          <a:endParaRPr lang="ja-JP"/>
        </a:p>
      </c:txPr>
    </c:title>
    <c:autoTitleDeleted val="0"/>
    <c:plotArea>
      <c:layout/>
      <c:barChart>
        <c:barDir val="col"/>
        <c:grouping val="clustered"/>
        <c:varyColors val="0"/>
        <c:ser>
          <c:idx val="0"/>
          <c:order val="0"/>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ＭＳ ゴシック" panose="020B0609070205080204" pitchFamily="49" charset="-128"/>
                    <a:ea typeface="ＭＳ ゴシック" panose="020B0609070205080204" pitchFamily="49"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共同診療訪院表!$Q$3:$Q$7</c:f>
              <c:strCache>
                <c:ptCount val="5"/>
                <c:pt idx="0">
                  <c:v>平成28年度</c:v>
                </c:pt>
                <c:pt idx="1">
                  <c:v>平成29年度</c:v>
                </c:pt>
                <c:pt idx="2">
                  <c:v>平成30年度</c:v>
                </c:pt>
                <c:pt idx="3">
                  <c:v>令和1年度</c:v>
                </c:pt>
                <c:pt idx="4">
                  <c:v>令和2年度</c:v>
                </c:pt>
              </c:strCache>
            </c:strRef>
          </c:cat>
          <c:val>
            <c:numRef>
              <c:f>共同診療訪院表!$R$3:$R$7</c:f>
              <c:numCache>
                <c:formatCode>General</c:formatCode>
                <c:ptCount val="5"/>
                <c:pt idx="0">
                  <c:v>151</c:v>
                </c:pt>
                <c:pt idx="1">
                  <c:v>194</c:v>
                </c:pt>
                <c:pt idx="2">
                  <c:v>242</c:v>
                </c:pt>
                <c:pt idx="3">
                  <c:v>154</c:v>
                </c:pt>
                <c:pt idx="4">
                  <c:v>77</c:v>
                </c:pt>
              </c:numCache>
            </c:numRef>
          </c:val>
          <c:extLst>
            <c:ext xmlns:c16="http://schemas.microsoft.com/office/drawing/2014/chart" uri="{C3380CC4-5D6E-409C-BE32-E72D297353CC}">
              <c16:uniqueId val="{00000000-30A4-470A-B86E-7EC71FA93524}"/>
            </c:ext>
          </c:extLst>
        </c:ser>
        <c:dLbls>
          <c:dLblPos val="outEnd"/>
          <c:showLegendKey val="0"/>
          <c:showVal val="1"/>
          <c:showCatName val="0"/>
          <c:showSerName val="0"/>
          <c:showPercent val="0"/>
          <c:showBubbleSize val="0"/>
        </c:dLbls>
        <c:gapWidth val="219"/>
        <c:overlap val="-27"/>
        <c:axId val="482284768"/>
        <c:axId val="482285424"/>
      </c:barChart>
      <c:catAx>
        <c:axId val="482284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ＭＳ ゴシック" panose="020B0609070205080204" pitchFamily="49" charset="-128"/>
                <a:ea typeface="ＭＳ ゴシック" panose="020B0609070205080204" pitchFamily="49" charset="-128"/>
                <a:cs typeface="+mn-cs"/>
              </a:defRPr>
            </a:pPr>
            <a:endParaRPr lang="ja-JP"/>
          </a:p>
        </c:txPr>
        <c:crossAx val="482285424"/>
        <c:crosses val="autoZero"/>
        <c:auto val="1"/>
        <c:lblAlgn val="ctr"/>
        <c:lblOffset val="100"/>
        <c:noMultiLvlLbl val="0"/>
      </c:catAx>
      <c:valAx>
        <c:axId val="48228542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82284768"/>
        <c:crosses val="autoZero"/>
        <c:crossBetween val="between"/>
      </c:valAx>
      <c:spPr>
        <a:noFill/>
        <a:ln>
          <a:noFill/>
        </a:ln>
        <a:effectLst/>
      </c:spPr>
    </c:plotArea>
    <c:plotVisOnly val="1"/>
    <c:dispBlanksAs val="gap"/>
    <c:showDLblsOverMax val="0"/>
  </c:chart>
  <c:spPr>
    <a:solidFill>
      <a:schemeClr val="accent5">
        <a:lumMod val="20000"/>
        <a:lumOff val="80000"/>
      </a:schemeClr>
    </a:solidFill>
    <a:ln>
      <a:noFill/>
    </a:ln>
    <a:effectLst/>
  </c:spPr>
  <c:txPr>
    <a:bodyPr/>
    <a:lstStyle/>
    <a:p>
      <a:pPr>
        <a:defRPr>
          <a:solidFill>
            <a:sysClr val="windowText" lastClr="000000"/>
          </a:solidFill>
          <a:latin typeface="ＭＳ ゴシック" panose="020B0609070205080204" pitchFamily="49" charset="-128"/>
          <a:ea typeface="ＭＳ ゴシック" panose="020B0609070205080204" pitchFamily="49" charset="-128"/>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Sheet1!$B$12</c:f>
              <c:strCache>
                <c:ptCount val="1"/>
                <c:pt idx="0">
                  <c:v>平成28年度</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ＭＳ ゴシック" panose="020B0609070205080204" pitchFamily="49" charset="-128"/>
                    <a:ea typeface="ＭＳ ゴシック" panose="020B0609070205080204" pitchFamily="49"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val>
            <c:numRef>
              <c:f>Sheet1!$C$12</c:f>
              <c:numCache>
                <c:formatCode>General</c:formatCode>
                <c:ptCount val="1"/>
                <c:pt idx="0">
                  <c:v>3765</c:v>
                </c:pt>
              </c:numCache>
            </c:numRef>
          </c:val>
          <c:extLst>
            <c:ext xmlns:c16="http://schemas.microsoft.com/office/drawing/2014/chart" uri="{C3380CC4-5D6E-409C-BE32-E72D297353CC}">
              <c16:uniqueId val="{00000000-8347-47D4-B43C-2F9EA7B32D42}"/>
            </c:ext>
          </c:extLst>
        </c:ser>
        <c:ser>
          <c:idx val="1"/>
          <c:order val="1"/>
          <c:tx>
            <c:strRef>
              <c:f>Sheet1!$B$13</c:f>
              <c:strCache>
                <c:ptCount val="1"/>
                <c:pt idx="0">
                  <c:v>平成29年度</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ＭＳ ゴシック" panose="020B0609070205080204" pitchFamily="49" charset="-128"/>
                    <a:ea typeface="ＭＳ ゴシック" panose="020B0609070205080204" pitchFamily="49"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val>
            <c:numRef>
              <c:f>Sheet1!$C$13</c:f>
              <c:numCache>
                <c:formatCode>General</c:formatCode>
                <c:ptCount val="1"/>
                <c:pt idx="0">
                  <c:v>2844</c:v>
                </c:pt>
              </c:numCache>
            </c:numRef>
          </c:val>
          <c:extLst>
            <c:ext xmlns:c16="http://schemas.microsoft.com/office/drawing/2014/chart" uri="{C3380CC4-5D6E-409C-BE32-E72D297353CC}">
              <c16:uniqueId val="{00000001-8347-47D4-B43C-2F9EA7B32D42}"/>
            </c:ext>
          </c:extLst>
        </c:ser>
        <c:ser>
          <c:idx val="2"/>
          <c:order val="2"/>
          <c:tx>
            <c:strRef>
              <c:f>Sheet1!$B$14</c:f>
              <c:strCache>
                <c:ptCount val="1"/>
                <c:pt idx="0">
                  <c:v>平成30年度</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ＭＳ ゴシック" panose="020B0609070205080204" pitchFamily="49" charset="-128"/>
                    <a:ea typeface="ＭＳ ゴシック" panose="020B0609070205080204" pitchFamily="49"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val>
            <c:numRef>
              <c:f>Sheet1!$C$14</c:f>
              <c:numCache>
                <c:formatCode>General</c:formatCode>
                <c:ptCount val="1"/>
                <c:pt idx="0">
                  <c:v>3180</c:v>
                </c:pt>
              </c:numCache>
            </c:numRef>
          </c:val>
          <c:extLst>
            <c:ext xmlns:c16="http://schemas.microsoft.com/office/drawing/2014/chart" uri="{C3380CC4-5D6E-409C-BE32-E72D297353CC}">
              <c16:uniqueId val="{00000002-8347-47D4-B43C-2F9EA7B32D42}"/>
            </c:ext>
          </c:extLst>
        </c:ser>
        <c:ser>
          <c:idx val="3"/>
          <c:order val="3"/>
          <c:tx>
            <c:strRef>
              <c:f>Sheet1!$B$15</c:f>
              <c:strCache>
                <c:ptCount val="1"/>
                <c:pt idx="0">
                  <c:v>令和元年度</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ＭＳ ゴシック" panose="020B0609070205080204" pitchFamily="49" charset="-128"/>
                    <a:ea typeface="ＭＳ ゴシック" panose="020B0609070205080204" pitchFamily="49"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val>
            <c:numRef>
              <c:f>Sheet1!$C$15</c:f>
              <c:numCache>
                <c:formatCode>General</c:formatCode>
                <c:ptCount val="1"/>
                <c:pt idx="0">
                  <c:v>2757</c:v>
                </c:pt>
              </c:numCache>
            </c:numRef>
          </c:val>
          <c:extLst>
            <c:ext xmlns:c16="http://schemas.microsoft.com/office/drawing/2014/chart" uri="{C3380CC4-5D6E-409C-BE32-E72D297353CC}">
              <c16:uniqueId val="{00000003-8347-47D4-B43C-2F9EA7B32D42}"/>
            </c:ext>
          </c:extLst>
        </c:ser>
        <c:ser>
          <c:idx val="4"/>
          <c:order val="4"/>
          <c:tx>
            <c:strRef>
              <c:f>Sheet1!$B$16</c:f>
              <c:strCache>
                <c:ptCount val="1"/>
                <c:pt idx="0">
                  <c:v>令和2年度</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ＭＳ ゴシック" panose="020B0609070205080204" pitchFamily="49" charset="-128"/>
                    <a:ea typeface="ＭＳ ゴシック" panose="020B0609070205080204" pitchFamily="49"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val>
            <c:numRef>
              <c:f>Sheet1!$C$16</c:f>
              <c:numCache>
                <c:formatCode>General</c:formatCode>
                <c:ptCount val="1"/>
                <c:pt idx="0">
                  <c:v>2484</c:v>
                </c:pt>
              </c:numCache>
            </c:numRef>
          </c:val>
          <c:extLst>
            <c:ext xmlns:c16="http://schemas.microsoft.com/office/drawing/2014/chart" uri="{C3380CC4-5D6E-409C-BE32-E72D297353CC}">
              <c16:uniqueId val="{00000004-8347-47D4-B43C-2F9EA7B32D42}"/>
            </c:ext>
          </c:extLst>
        </c:ser>
        <c:dLbls>
          <c:dLblPos val="outEnd"/>
          <c:showLegendKey val="0"/>
          <c:showVal val="1"/>
          <c:showCatName val="0"/>
          <c:showSerName val="0"/>
          <c:showPercent val="0"/>
          <c:showBubbleSize val="0"/>
        </c:dLbls>
        <c:gapWidth val="100"/>
        <c:overlap val="-35"/>
        <c:axId val="525603368"/>
        <c:axId val="525603696"/>
      </c:barChart>
      <c:catAx>
        <c:axId val="525603368"/>
        <c:scaling>
          <c:orientation val="minMax"/>
        </c:scaling>
        <c:delete val="1"/>
        <c:axPos val="b"/>
        <c:numFmt formatCode="General" sourceLinked="1"/>
        <c:majorTickMark val="none"/>
        <c:minorTickMark val="none"/>
        <c:tickLblPos val="nextTo"/>
        <c:crossAx val="525603696"/>
        <c:crosses val="autoZero"/>
        <c:auto val="1"/>
        <c:lblAlgn val="ctr"/>
        <c:lblOffset val="100"/>
        <c:noMultiLvlLbl val="0"/>
      </c:catAx>
      <c:valAx>
        <c:axId val="52560369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ＭＳ ゴシック" panose="020B0609070205080204" pitchFamily="49" charset="-128"/>
                <a:ea typeface="ＭＳ ゴシック" panose="020B0609070205080204" pitchFamily="49" charset="-128"/>
                <a:cs typeface="+mn-cs"/>
              </a:defRPr>
            </a:pPr>
            <a:endParaRPr lang="ja-JP"/>
          </a:p>
        </c:txPr>
        <c:crossAx val="525603368"/>
        <c:crosses val="autoZero"/>
        <c:crossBetween val="between"/>
        <c:majorUnit val="1000"/>
      </c:valAx>
      <c:spPr>
        <a:noFill/>
        <a:ln>
          <a:noFill/>
        </a:ln>
        <a:effectLst/>
      </c:spPr>
    </c:plotArea>
    <c:legend>
      <c:legendPos val="b"/>
      <c:layout>
        <c:manualLayout>
          <c:xMode val="edge"/>
          <c:yMode val="edge"/>
          <c:x val="0.10188866729561523"/>
          <c:y val="0.89994419930906611"/>
          <c:w val="0.83689794238534843"/>
          <c:h val="7.13453844238079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ＭＳ ゴシック" panose="020B0609070205080204" pitchFamily="49" charset="-128"/>
              <a:ea typeface="ＭＳ ゴシック" panose="020B0609070205080204" pitchFamily="49" charset="-128"/>
              <a:cs typeface="+mn-cs"/>
            </a:defRPr>
          </a:pPr>
          <a:endParaRPr lang="ja-JP"/>
        </a:p>
      </c:txPr>
    </c:legend>
    <c:plotVisOnly val="1"/>
    <c:dispBlanksAs val="gap"/>
    <c:showDLblsOverMax val="0"/>
  </c:chart>
  <c:spPr>
    <a:solidFill>
      <a:schemeClr val="accent5">
        <a:lumMod val="20000"/>
        <a:lumOff val="80000"/>
      </a:schemeClr>
    </a:solidFill>
    <a:ln>
      <a:noFill/>
    </a:ln>
    <a:effectLst/>
  </c:spPr>
  <c:txPr>
    <a:bodyPr/>
    <a:lstStyle/>
    <a:p>
      <a:pPr>
        <a:defRPr>
          <a:solidFill>
            <a:schemeClr val="tx1"/>
          </a:solidFill>
          <a:latin typeface="ＭＳ ゴシック" panose="020B0609070205080204" pitchFamily="49" charset="-128"/>
          <a:ea typeface="ＭＳ ゴシック" panose="020B0609070205080204" pitchFamily="49" charset="-128"/>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05464480874317"/>
          <c:y val="6.4814814814814811E-2"/>
          <c:w val="0.81939890710382512"/>
          <c:h val="0.6504491105278507"/>
        </c:manualLayout>
      </c:layout>
      <c:barChart>
        <c:barDir val="col"/>
        <c:grouping val="stacked"/>
        <c:varyColors val="0"/>
        <c:ser>
          <c:idx val="0"/>
          <c:order val="0"/>
          <c:tx>
            <c:strRef>
              <c:f>Sheet1!$C$2</c:f>
              <c:strCache>
                <c:ptCount val="1"/>
                <c:pt idx="0">
                  <c:v>外来</c:v>
                </c:pt>
              </c:strCache>
            </c:strRef>
          </c:tx>
          <c:spPr>
            <a:solidFill>
              <a:schemeClr val="accent1"/>
            </a:solidFill>
            <a:ln>
              <a:noFill/>
            </a:ln>
            <a:effectLst/>
          </c:spPr>
          <c:invertIfNegative val="0"/>
          <c:cat>
            <c:strRef>
              <c:f>Sheet1!$B$3:$B$7</c:f>
              <c:strCache>
                <c:ptCount val="5"/>
                <c:pt idx="0">
                  <c:v>平成28年度</c:v>
                </c:pt>
                <c:pt idx="1">
                  <c:v>平成29年度</c:v>
                </c:pt>
                <c:pt idx="2">
                  <c:v>平成30年度</c:v>
                </c:pt>
                <c:pt idx="3">
                  <c:v>令和元年度</c:v>
                </c:pt>
                <c:pt idx="4">
                  <c:v>令和2年度</c:v>
                </c:pt>
              </c:strCache>
            </c:strRef>
          </c:cat>
          <c:val>
            <c:numRef>
              <c:f>Sheet1!$C$3:$C$7</c:f>
              <c:numCache>
                <c:formatCode>General</c:formatCode>
                <c:ptCount val="5"/>
                <c:pt idx="0">
                  <c:v>2073</c:v>
                </c:pt>
                <c:pt idx="1">
                  <c:v>2562</c:v>
                </c:pt>
                <c:pt idx="2">
                  <c:v>2941</c:v>
                </c:pt>
                <c:pt idx="3">
                  <c:v>2233</c:v>
                </c:pt>
                <c:pt idx="4">
                  <c:v>2019</c:v>
                </c:pt>
              </c:numCache>
            </c:numRef>
          </c:val>
          <c:extLst>
            <c:ext xmlns:c16="http://schemas.microsoft.com/office/drawing/2014/chart" uri="{C3380CC4-5D6E-409C-BE32-E72D297353CC}">
              <c16:uniqueId val="{00000000-BEA1-41BB-9A55-0E6B8AACF59A}"/>
            </c:ext>
          </c:extLst>
        </c:ser>
        <c:ser>
          <c:idx val="1"/>
          <c:order val="1"/>
          <c:tx>
            <c:strRef>
              <c:f>Sheet1!$D$2</c:f>
              <c:strCache>
                <c:ptCount val="1"/>
                <c:pt idx="0">
                  <c:v>入院</c:v>
                </c:pt>
              </c:strCache>
            </c:strRef>
          </c:tx>
          <c:spPr>
            <a:solidFill>
              <a:schemeClr val="accent2"/>
            </a:solidFill>
            <a:ln>
              <a:noFill/>
            </a:ln>
            <a:effectLst/>
          </c:spPr>
          <c:invertIfNegative val="0"/>
          <c:cat>
            <c:strRef>
              <c:f>Sheet1!$B$3:$B$7</c:f>
              <c:strCache>
                <c:ptCount val="5"/>
                <c:pt idx="0">
                  <c:v>平成28年度</c:v>
                </c:pt>
                <c:pt idx="1">
                  <c:v>平成29年度</c:v>
                </c:pt>
                <c:pt idx="2">
                  <c:v>平成30年度</c:v>
                </c:pt>
                <c:pt idx="3">
                  <c:v>令和元年度</c:v>
                </c:pt>
                <c:pt idx="4">
                  <c:v>令和2年度</c:v>
                </c:pt>
              </c:strCache>
            </c:strRef>
          </c:cat>
          <c:val>
            <c:numRef>
              <c:f>Sheet1!$D$3:$D$7</c:f>
              <c:numCache>
                <c:formatCode>General</c:formatCode>
                <c:ptCount val="5"/>
                <c:pt idx="0">
                  <c:v>2893</c:v>
                </c:pt>
                <c:pt idx="1">
                  <c:v>6862</c:v>
                </c:pt>
                <c:pt idx="2">
                  <c:v>7776</c:v>
                </c:pt>
                <c:pt idx="3">
                  <c:v>6499</c:v>
                </c:pt>
                <c:pt idx="4">
                  <c:v>7400</c:v>
                </c:pt>
              </c:numCache>
            </c:numRef>
          </c:val>
          <c:extLst>
            <c:ext xmlns:c16="http://schemas.microsoft.com/office/drawing/2014/chart" uri="{C3380CC4-5D6E-409C-BE32-E72D297353CC}">
              <c16:uniqueId val="{00000001-BEA1-41BB-9A55-0E6B8AACF59A}"/>
            </c:ext>
          </c:extLst>
        </c:ser>
        <c:ser>
          <c:idx val="2"/>
          <c:order val="2"/>
          <c:tx>
            <c:strRef>
              <c:f>Sheet1!$E$2</c:f>
              <c:strCache>
                <c:ptCount val="1"/>
                <c:pt idx="0">
                  <c:v>その他</c:v>
                </c:pt>
              </c:strCache>
            </c:strRef>
          </c:tx>
          <c:spPr>
            <a:solidFill>
              <a:schemeClr val="accent3"/>
            </a:solidFill>
            <a:ln>
              <a:noFill/>
            </a:ln>
            <a:effectLst/>
          </c:spPr>
          <c:invertIfNegative val="0"/>
          <c:cat>
            <c:strRef>
              <c:f>Sheet1!$B$3:$B$7</c:f>
              <c:strCache>
                <c:ptCount val="5"/>
                <c:pt idx="0">
                  <c:v>平成28年度</c:v>
                </c:pt>
                <c:pt idx="1">
                  <c:v>平成29年度</c:v>
                </c:pt>
                <c:pt idx="2">
                  <c:v>平成30年度</c:v>
                </c:pt>
                <c:pt idx="3">
                  <c:v>令和元年度</c:v>
                </c:pt>
                <c:pt idx="4">
                  <c:v>令和2年度</c:v>
                </c:pt>
              </c:strCache>
            </c:strRef>
          </c:cat>
          <c:val>
            <c:numRef>
              <c:f>Sheet1!$E$3:$E$7</c:f>
              <c:numCache>
                <c:formatCode>General</c:formatCode>
                <c:ptCount val="5"/>
                <c:pt idx="0">
                  <c:v>265</c:v>
                </c:pt>
                <c:pt idx="1">
                  <c:v>428</c:v>
                </c:pt>
                <c:pt idx="2">
                  <c:v>387</c:v>
                </c:pt>
                <c:pt idx="3">
                  <c:v>257</c:v>
                </c:pt>
                <c:pt idx="4">
                  <c:v>265</c:v>
                </c:pt>
              </c:numCache>
            </c:numRef>
          </c:val>
          <c:extLst>
            <c:ext xmlns:c16="http://schemas.microsoft.com/office/drawing/2014/chart" uri="{C3380CC4-5D6E-409C-BE32-E72D297353CC}">
              <c16:uniqueId val="{00000002-BEA1-41BB-9A55-0E6B8AACF59A}"/>
            </c:ext>
          </c:extLst>
        </c:ser>
        <c:dLbls>
          <c:showLegendKey val="0"/>
          <c:showVal val="0"/>
          <c:showCatName val="0"/>
          <c:showSerName val="0"/>
          <c:showPercent val="0"/>
          <c:showBubbleSize val="0"/>
        </c:dLbls>
        <c:gapWidth val="150"/>
        <c:overlap val="100"/>
        <c:axId val="531215200"/>
        <c:axId val="531216184"/>
      </c:barChart>
      <c:catAx>
        <c:axId val="531215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ＭＳ ゴシック" panose="020B0609070205080204" pitchFamily="49" charset="-128"/>
                <a:ea typeface="ＭＳ ゴシック" panose="020B0609070205080204" pitchFamily="49" charset="-128"/>
                <a:cs typeface="+mn-cs"/>
              </a:defRPr>
            </a:pPr>
            <a:endParaRPr lang="ja-JP"/>
          </a:p>
        </c:txPr>
        <c:crossAx val="531216184"/>
        <c:crosses val="autoZero"/>
        <c:auto val="1"/>
        <c:lblAlgn val="ctr"/>
        <c:lblOffset val="100"/>
        <c:noMultiLvlLbl val="0"/>
      </c:catAx>
      <c:valAx>
        <c:axId val="531216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ＭＳ ゴシック" panose="020B0609070205080204" pitchFamily="49" charset="-128"/>
                <a:ea typeface="ＭＳ ゴシック" panose="020B0609070205080204" pitchFamily="49" charset="-128"/>
                <a:cs typeface="+mn-cs"/>
              </a:defRPr>
            </a:pPr>
            <a:endParaRPr lang="ja-JP"/>
          </a:p>
        </c:txPr>
        <c:crossAx val="53121520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solidFill>
                <a:latin typeface="ＭＳ ゴシック" panose="020B0609070205080204" pitchFamily="49" charset="-128"/>
                <a:ea typeface="ＭＳ ゴシック" panose="020B0609070205080204" pitchFamily="49" charset="-128"/>
                <a:cs typeface="+mn-cs"/>
              </a:defRPr>
            </a:pPr>
            <a:endParaRPr lang="ja-JP"/>
          </a:p>
        </c:txPr>
      </c:dTable>
      <c:spPr>
        <a:noFill/>
        <a:ln>
          <a:noFill/>
        </a:ln>
        <a:effectLst/>
      </c:spPr>
    </c:plotArea>
    <c:plotVisOnly val="1"/>
    <c:dispBlanksAs val="gap"/>
    <c:showDLblsOverMax val="0"/>
  </c:chart>
  <c:spPr>
    <a:solidFill>
      <a:schemeClr val="accent5">
        <a:lumMod val="20000"/>
        <a:lumOff val="80000"/>
      </a:schemeClr>
    </a:solidFill>
    <a:ln>
      <a:noFill/>
    </a:ln>
    <a:effectLst/>
  </c:spPr>
  <c:txPr>
    <a:bodyPr/>
    <a:lstStyle/>
    <a:p>
      <a:pPr>
        <a:defRPr>
          <a:solidFill>
            <a:schemeClr val="tx1"/>
          </a:solidFill>
          <a:latin typeface="ＭＳ ゴシック" panose="020B0609070205080204" pitchFamily="49" charset="-128"/>
          <a:ea typeface="ＭＳ ゴシック" panose="020B0609070205080204" pitchFamily="49"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withinLinear" id="18">
  <a:schemeClr val="accent5"/>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6">
  <a:schemeClr val="accent3"/>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0.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0.79001</cdr:x>
      <cdr:y>0.11018</cdr:y>
    </cdr:from>
    <cdr:to>
      <cdr:x>1</cdr:x>
      <cdr:y>0.29818</cdr:y>
    </cdr:to>
    <cdr:grpSp>
      <cdr:nvGrpSpPr>
        <cdr:cNvPr id="5" name="グループ化 4">
          <a:extLst xmlns:a="http://schemas.openxmlformats.org/drawingml/2006/main">
            <a:ext uri="{FF2B5EF4-FFF2-40B4-BE49-F238E27FC236}">
              <a16:creationId xmlns:a16="http://schemas.microsoft.com/office/drawing/2014/main" id="{2FB6A4A8-489C-474C-B3D9-1CD8B0492EA0}"/>
            </a:ext>
          </a:extLst>
        </cdr:cNvPr>
        <cdr:cNvGrpSpPr/>
      </cdr:nvGrpSpPr>
      <cdr:grpSpPr>
        <a:xfrm xmlns:a="http://schemas.openxmlformats.org/drawingml/2006/main">
          <a:off x="3432830" y="370022"/>
          <a:ext cx="912469" cy="631369"/>
          <a:chOff x="6143626" y="333375"/>
          <a:chExt cx="1276349" cy="895349"/>
        </a:xfrm>
      </cdr:grpSpPr>
      <cdr:sp macro="" textlink="">
        <cdr:nvSpPr>
          <cdr:cNvPr id="2" name="正方形/長方形 1">
            <a:extLst xmlns:a="http://schemas.openxmlformats.org/drawingml/2006/main">
              <a:ext uri="{FF2B5EF4-FFF2-40B4-BE49-F238E27FC236}">
                <a16:creationId xmlns:a16="http://schemas.microsoft.com/office/drawing/2014/main" id="{9E4B387E-9ECB-4843-94F9-5220170E333C}"/>
              </a:ext>
            </a:extLst>
          </cdr:cNvPr>
          <cdr:cNvSpPr/>
        </cdr:nvSpPr>
        <cdr:spPr>
          <a:xfrm xmlns:a="http://schemas.openxmlformats.org/drawingml/2006/main">
            <a:off x="6143626" y="409576"/>
            <a:ext cx="152400" cy="152400"/>
          </a:xfrm>
          <a:prstGeom xmlns:a="http://schemas.openxmlformats.org/drawingml/2006/main" prst="rect">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sp macro="" textlink="">
        <cdr:nvSpPr>
          <cdr:cNvPr id="3" name="正方形/長方形 2">
            <a:extLst xmlns:a="http://schemas.openxmlformats.org/drawingml/2006/main">
              <a:ext uri="{FF2B5EF4-FFF2-40B4-BE49-F238E27FC236}">
                <a16:creationId xmlns:a16="http://schemas.microsoft.com/office/drawing/2014/main" id="{F12904EE-B252-4E9C-935E-649E23C4C7FD}"/>
              </a:ext>
            </a:extLst>
          </cdr:cNvPr>
          <cdr:cNvSpPr/>
        </cdr:nvSpPr>
        <cdr:spPr>
          <a:xfrm xmlns:a="http://schemas.openxmlformats.org/drawingml/2006/main">
            <a:off x="6143626" y="714376"/>
            <a:ext cx="152400" cy="152400"/>
          </a:xfrm>
          <a:prstGeom xmlns:a="http://schemas.openxmlformats.org/drawingml/2006/main" prst="rect">
            <a:avLst/>
          </a:prstGeom>
          <a:solidFill xmlns:a="http://schemas.openxmlformats.org/drawingml/2006/main">
            <a:srgbClr val="ED7D31"/>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sp macro="" textlink="">
        <cdr:nvSpPr>
          <cdr:cNvPr id="4" name="テキスト ボックス 3">
            <a:extLst xmlns:a="http://schemas.openxmlformats.org/drawingml/2006/main">
              <a:ext uri="{FF2B5EF4-FFF2-40B4-BE49-F238E27FC236}">
                <a16:creationId xmlns:a16="http://schemas.microsoft.com/office/drawing/2014/main" id="{D78D1329-31F3-4A8B-B194-5272C5E5C771}"/>
              </a:ext>
            </a:extLst>
          </cdr:cNvPr>
          <cdr:cNvSpPr txBox="1"/>
        </cdr:nvSpPr>
        <cdr:spPr>
          <a:xfrm xmlns:a="http://schemas.openxmlformats.org/drawingml/2006/main">
            <a:off x="6362700" y="333375"/>
            <a:ext cx="1057275" cy="89534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800" dirty="0"/>
              <a:t>新規相談</a:t>
            </a:r>
            <a:endParaRPr lang="en-US" altLang="ja-JP" sz="800" dirty="0"/>
          </a:p>
          <a:p xmlns:a="http://schemas.openxmlformats.org/drawingml/2006/main">
            <a:r>
              <a:rPr lang="ja-JP" altLang="en-US" sz="500" dirty="0"/>
              <a:t>　</a:t>
            </a:r>
            <a:endParaRPr lang="en-US" altLang="ja-JP" sz="500" dirty="0"/>
          </a:p>
          <a:p xmlns:a="http://schemas.openxmlformats.org/drawingml/2006/main">
            <a:r>
              <a:rPr lang="ja-JP" altLang="en-US" sz="800" dirty="0"/>
              <a:t>再来相談</a:t>
            </a:r>
          </a:p>
        </cdr:txBody>
      </cdr:sp>
    </cdr:grpSp>
  </cdr:relSizeAnchor>
</c:userShapes>
</file>

<file path=ppt/drawings/drawing2.xml><?xml version="1.0" encoding="utf-8"?>
<c:userShapes xmlns:c="http://schemas.openxmlformats.org/drawingml/2006/chart">
  <cdr:relSizeAnchor xmlns:cdr="http://schemas.openxmlformats.org/drawingml/2006/chartDrawing">
    <cdr:from>
      <cdr:x>0.84384</cdr:x>
      <cdr:y>0.0673</cdr:y>
    </cdr:from>
    <cdr:to>
      <cdr:x>0.86041</cdr:x>
      <cdr:y>0.08874</cdr:y>
    </cdr:to>
    <cdr:sp macro="" textlink="">
      <cdr:nvSpPr>
        <cdr:cNvPr id="2" name="正方形/長方形 1">
          <a:extLst xmlns:a="http://schemas.openxmlformats.org/drawingml/2006/main">
            <a:ext uri="{FF2B5EF4-FFF2-40B4-BE49-F238E27FC236}">
              <a16:creationId xmlns:a16="http://schemas.microsoft.com/office/drawing/2014/main" id="{927D121A-6DF5-4E5F-9532-9F7C0E2F70D3}"/>
            </a:ext>
          </a:extLst>
        </cdr:cNvPr>
        <cdr:cNvSpPr/>
      </cdr:nvSpPr>
      <cdr:spPr>
        <a:xfrm xmlns:a="http://schemas.openxmlformats.org/drawingml/2006/main">
          <a:off x="3666721" y="226007"/>
          <a:ext cx="72008" cy="72008"/>
        </a:xfrm>
        <a:prstGeom xmlns:a="http://schemas.openxmlformats.org/drawingml/2006/main" prst="rect">
          <a:avLst/>
        </a:prstGeom>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dr:relSizeAnchor xmlns:cdr="http://schemas.openxmlformats.org/drawingml/2006/chartDrawing">
    <cdr:from>
      <cdr:x>0.85086</cdr:x>
      <cdr:y>0.04586</cdr:y>
    </cdr:from>
    <cdr:to>
      <cdr:x>1</cdr:x>
      <cdr:y>0.32517</cdr:y>
    </cdr:to>
    <cdr:sp macro="" textlink="">
      <cdr:nvSpPr>
        <cdr:cNvPr id="8" name="テキスト ボックス 7">
          <a:extLst xmlns:a="http://schemas.openxmlformats.org/drawingml/2006/main">
            <a:ext uri="{FF2B5EF4-FFF2-40B4-BE49-F238E27FC236}">
              <a16:creationId xmlns:a16="http://schemas.microsoft.com/office/drawing/2014/main" id="{DFC613A4-E210-40BB-A828-40075A81595D}"/>
            </a:ext>
          </a:extLst>
        </cdr:cNvPr>
        <cdr:cNvSpPr txBox="1"/>
      </cdr:nvSpPr>
      <cdr:spPr>
        <a:xfrm xmlns:a="http://schemas.openxmlformats.org/drawingml/2006/main">
          <a:off x="3697227" y="153999"/>
          <a:ext cx="648072" cy="938019"/>
        </a:xfrm>
        <a:prstGeom xmlns:a="http://schemas.openxmlformats.org/drawingml/2006/main" prst="rect">
          <a:avLst/>
        </a:prstGeom>
        <a:ln xmlns:a="http://schemas.openxmlformats.org/drawingml/2006/main">
          <a:noFill/>
        </a:ln>
      </cdr:spPr>
      <cdr:txBody>
        <a:bodyPr xmlns:a="http://schemas.openxmlformats.org/drawingml/2006/main" vertOverflow="clip" wrap="square" rtlCol="0"/>
        <a:lstStyle xmlns:a="http://schemas.openxmlformats.org/drawingml/2006/main"/>
        <a:p xmlns:a="http://schemas.openxmlformats.org/drawingml/2006/main">
          <a:r>
            <a:rPr lang="ja-JP" altLang="en-US" sz="700" dirty="0"/>
            <a:t>当院入院</a:t>
          </a:r>
        </a:p>
        <a:p xmlns:a="http://schemas.openxmlformats.org/drawingml/2006/main">
          <a:r>
            <a:rPr lang="ja-JP" altLang="en-US" sz="200" dirty="0"/>
            <a:t>　</a:t>
          </a:r>
          <a:endParaRPr lang="en-US" altLang="ja-JP" sz="200" dirty="0"/>
        </a:p>
        <a:p xmlns:a="http://schemas.openxmlformats.org/drawingml/2006/main">
          <a:r>
            <a:rPr lang="ja-JP" altLang="en-US" sz="700" dirty="0"/>
            <a:t>当院外来</a:t>
          </a:r>
          <a:endParaRPr lang="en-US" altLang="ja-JP" sz="700" dirty="0"/>
        </a:p>
        <a:p xmlns:a="http://schemas.openxmlformats.org/drawingml/2006/main">
          <a:r>
            <a:rPr lang="ja-JP" altLang="en-US" sz="200" dirty="0"/>
            <a:t>　</a:t>
          </a:r>
          <a:endParaRPr lang="en-US" altLang="ja-JP" sz="200" dirty="0"/>
        </a:p>
        <a:p xmlns:a="http://schemas.openxmlformats.org/drawingml/2006/main">
          <a:r>
            <a:rPr lang="ja-JP" altLang="en-US" sz="700" dirty="0"/>
            <a:t>他院入院</a:t>
          </a:r>
          <a:endParaRPr lang="en-US" altLang="ja-JP" sz="700" dirty="0"/>
        </a:p>
        <a:p xmlns:a="http://schemas.openxmlformats.org/drawingml/2006/main">
          <a:r>
            <a:rPr lang="ja-JP" altLang="en-US" sz="400" dirty="0"/>
            <a:t>　</a:t>
          </a:r>
          <a:endParaRPr lang="en-US" altLang="ja-JP" sz="200" dirty="0"/>
        </a:p>
        <a:p xmlns:a="http://schemas.openxmlformats.org/drawingml/2006/main">
          <a:r>
            <a:rPr lang="ja-JP" altLang="en-US" sz="700" dirty="0"/>
            <a:t>他院外来</a:t>
          </a:r>
          <a:endParaRPr lang="en-US" altLang="ja-JP" sz="700" dirty="0"/>
        </a:p>
        <a:p xmlns:a="http://schemas.openxmlformats.org/drawingml/2006/main">
          <a:r>
            <a:rPr lang="ja-JP" altLang="en-US" sz="200" dirty="0"/>
            <a:t>　</a:t>
          </a:r>
          <a:endParaRPr lang="en-US" altLang="ja-JP" sz="200" dirty="0"/>
        </a:p>
        <a:p xmlns:a="http://schemas.openxmlformats.org/drawingml/2006/main">
          <a:r>
            <a:rPr lang="ja-JP" altLang="en-US" sz="700" dirty="0"/>
            <a:t>その他</a:t>
          </a:r>
          <a:endParaRPr lang="en-US" altLang="ja-JP" sz="700" dirty="0"/>
        </a:p>
        <a:p xmlns:a="http://schemas.openxmlformats.org/drawingml/2006/main">
          <a:r>
            <a:rPr lang="ja-JP" altLang="en-US" sz="200" dirty="0"/>
            <a:t>　</a:t>
          </a:r>
          <a:endParaRPr lang="en-US" altLang="ja-JP" sz="200" dirty="0"/>
        </a:p>
        <a:p xmlns:a="http://schemas.openxmlformats.org/drawingml/2006/main">
          <a:r>
            <a:rPr lang="ja-JP" altLang="en-US" sz="700" dirty="0"/>
            <a:t>不明</a:t>
          </a:r>
          <a:endParaRPr lang="ja-JP" altLang="en-US" sz="800" dirty="0"/>
        </a:p>
      </cdr:txBody>
    </cdr:sp>
  </cdr:relSizeAnchor>
  <cdr:relSizeAnchor xmlns:cdr="http://schemas.openxmlformats.org/drawingml/2006/chartDrawing">
    <cdr:from>
      <cdr:x>0.84384</cdr:x>
      <cdr:y>0.11018</cdr:y>
    </cdr:from>
    <cdr:to>
      <cdr:x>0.86041</cdr:x>
      <cdr:y>0.13162</cdr:y>
    </cdr:to>
    <cdr:sp macro="" textlink="">
      <cdr:nvSpPr>
        <cdr:cNvPr id="10" name="正方形/長方形 9">
          <a:extLst xmlns:a="http://schemas.openxmlformats.org/drawingml/2006/main">
            <a:ext uri="{FF2B5EF4-FFF2-40B4-BE49-F238E27FC236}">
              <a16:creationId xmlns:a16="http://schemas.microsoft.com/office/drawing/2014/main" id="{EA34E620-5628-49DA-AFEF-728603A829D3}"/>
            </a:ext>
          </a:extLst>
        </cdr:cNvPr>
        <cdr:cNvSpPr/>
      </cdr:nvSpPr>
      <cdr:spPr>
        <a:xfrm xmlns:a="http://schemas.openxmlformats.org/drawingml/2006/main">
          <a:off x="3666721" y="370023"/>
          <a:ext cx="72008" cy="72008"/>
        </a:xfrm>
        <a:prstGeom xmlns:a="http://schemas.openxmlformats.org/drawingml/2006/main" prst="rect">
          <a:avLst/>
        </a:prstGeom>
        <a:solidFill xmlns:a="http://schemas.openxmlformats.org/drawingml/2006/main">
          <a:srgbClr val="FD5D00"/>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dr:relSizeAnchor xmlns:cdr="http://schemas.openxmlformats.org/drawingml/2006/chartDrawing">
    <cdr:from>
      <cdr:x>0.84384</cdr:x>
      <cdr:y>0.15249</cdr:y>
    </cdr:from>
    <cdr:to>
      <cdr:x>0.86041</cdr:x>
      <cdr:y>0.17393</cdr:y>
    </cdr:to>
    <cdr:sp macro="" textlink="">
      <cdr:nvSpPr>
        <cdr:cNvPr id="11" name="正方形/長方形 10">
          <a:extLst xmlns:a="http://schemas.openxmlformats.org/drawingml/2006/main">
            <a:ext uri="{FF2B5EF4-FFF2-40B4-BE49-F238E27FC236}">
              <a16:creationId xmlns:a16="http://schemas.microsoft.com/office/drawing/2014/main" id="{EEEBD120-5B5C-4DE1-BDDC-9BC35E9ECB6C}"/>
            </a:ext>
          </a:extLst>
        </cdr:cNvPr>
        <cdr:cNvSpPr/>
      </cdr:nvSpPr>
      <cdr:spPr>
        <a:xfrm xmlns:a="http://schemas.openxmlformats.org/drawingml/2006/main">
          <a:off x="3666721" y="512124"/>
          <a:ext cx="72008" cy="72008"/>
        </a:xfrm>
        <a:prstGeom xmlns:a="http://schemas.openxmlformats.org/drawingml/2006/main" prst="rect">
          <a:avLst/>
        </a:prstGeom>
        <a:solidFill xmlns:a="http://schemas.openxmlformats.org/drawingml/2006/main">
          <a:schemeClr val="bg1">
            <a:lumMod val="75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dr:relSizeAnchor xmlns:cdr="http://schemas.openxmlformats.org/drawingml/2006/chartDrawing">
    <cdr:from>
      <cdr:x>0.84384</cdr:x>
      <cdr:y>0.19595</cdr:y>
    </cdr:from>
    <cdr:to>
      <cdr:x>0.86041</cdr:x>
      <cdr:y>0.21739</cdr:y>
    </cdr:to>
    <cdr:sp macro="" textlink="">
      <cdr:nvSpPr>
        <cdr:cNvPr id="12" name="正方形/長方形 11">
          <a:extLst xmlns:a="http://schemas.openxmlformats.org/drawingml/2006/main">
            <a:ext uri="{FF2B5EF4-FFF2-40B4-BE49-F238E27FC236}">
              <a16:creationId xmlns:a16="http://schemas.microsoft.com/office/drawing/2014/main" id="{85D88E3E-DB51-45B4-B9F5-6000BD28911F}"/>
            </a:ext>
          </a:extLst>
        </cdr:cNvPr>
        <cdr:cNvSpPr/>
      </cdr:nvSpPr>
      <cdr:spPr>
        <a:xfrm xmlns:a="http://schemas.openxmlformats.org/drawingml/2006/main">
          <a:off x="3666721" y="658055"/>
          <a:ext cx="72008" cy="72008"/>
        </a:xfrm>
        <a:prstGeom xmlns:a="http://schemas.openxmlformats.org/drawingml/2006/main" prst="rect">
          <a:avLst/>
        </a:prstGeom>
        <a:solidFill xmlns:a="http://schemas.openxmlformats.org/drawingml/2006/main">
          <a:srgbClr val="FFC000"/>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dr:relSizeAnchor xmlns:cdr="http://schemas.openxmlformats.org/drawingml/2006/chartDrawing">
    <cdr:from>
      <cdr:x>0.84384</cdr:x>
      <cdr:y>0.23883</cdr:y>
    </cdr:from>
    <cdr:to>
      <cdr:x>0.86041</cdr:x>
      <cdr:y>0.26027</cdr:y>
    </cdr:to>
    <cdr:sp macro="" textlink="">
      <cdr:nvSpPr>
        <cdr:cNvPr id="13" name="正方形/長方形 12">
          <a:extLst xmlns:a="http://schemas.openxmlformats.org/drawingml/2006/main">
            <a:ext uri="{FF2B5EF4-FFF2-40B4-BE49-F238E27FC236}">
              <a16:creationId xmlns:a16="http://schemas.microsoft.com/office/drawing/2014/main" id="{53317513-4678-4DCD-A0EF-710438833FB3}"/>
            </a:ext>
          </a:extLst>
        </cdr:cNvPr>
        <cdr:cNvSpPr/>
      </cdr:nvSpPr>
      <cdr:spPr>
        <a:xfrm xmlns:a="http://schemas.openxmlformats.org/drawingml/2006/main">
          <a:off x="3666721" y="802071"/>
          <a:ext cx="72008" cy="72008"/>
        </a:xfrm>
        <a:prstGeom xmlns:a="http://schemas.openxmlformats.org/drawingml/2006/main" prst="rect">
          <a:avLst/>
        </a:prstGeom>
        <a:solidFill xmlns:a="http://schemas.openxmlformats.org/drawingml/2006/main">
          <a:srgbClr val="7030A0"/>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dr:relSizeAnchor xmlns:cdr="http://schemas.openxmlformats.org/drawingml/2006/chartDrawing">
    <cdr:from>
      <cdr:x>0.84384</cdr:x>
      <cdr:y>0.28171</cdr:y>
    </cdr:from>
    <cdr:to>
      <cdr:x>0.86041</cdr:x>
      <cdr:y>0.30315</cdr:y>
    </cdr:to>
    <cdr:sp macro="" textlink="">
      <cdr:nvSpPr>
        <cdr:cNvPr id="14" name="正方形/長方形 13">
          <a:extLst xmlns:a="http://schemas.openxmlformats.org/drawingml/2006/main">
            <a:ext uri="{FF2B5EF4-FFF2-40B4-BE49-F238E27FC236}">
              <a16:creationId xmlns:a16="http://schemas.microsoft.com/office/drawing/2014/main" id="{9C4871FE-5FE4-4FA9-A5C0-BE7DAC44BDA0}"/>
            </a:ext>
          </a:extLst>
        </cdr:cNvPr>
        <cdr:cNvSpPr/>
      </cdr:nvSpPr>
      <cdr:spPr>
        <a:xfrm xmlns:a="http://schemas.openxmlformats.org/drawingml/2006/main">
          <a:off x="3666721" y="946087"/>
          <a:ext cx="72008" cy="72008"/>
        </a:xfrm>
        <a:prstGeom xmlns:a="http://schemas.openxmlformats.org/drawingml/2006/main" prst="rect">
          <a:avLst/>
        </a:prstGeom>
        <a:solidFill xmlns:a="http://schemas.openxmlformats.org/drawingml/2006/main">
          <a:srgbClr val="92D050"/>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userShap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pic>
        <p:nvPicPr>
          <p:cNvPr id="2" name="그림 1"/>
          <p:cNvPicPr>
            <a:picLocks noChangeAspect="1"/>
          </p:cNvPicPr>
          <p:nvPr userDrawn="1"/>
        </p:nvPicPr>
        <p:blipFill rotWithShape="1">
          <a:blip r:embed="rId2">
            <a:extLst>
              <a:ext uri="{28A0092B-C50C-407E-A947-70E740481C1C}">
                <a14:useLocalDpi xmlns:a14="http://schemas.microsoft.com/office/drawing/2010/main" val="0"/>
              </a:ext>
            </a:extLst>
          </a:blip>
          <a:srcRect t="34259" b="26544"/>
          <a:stretch/>
        </p:blipFill>
        <p:spPr>
          <a:xfrm>
            <a:off x="0" y="1665377"/>
            <a:ext cx="9144000" cy="2687962"/>
          </a:xfrm>
          <a:prstGeom prst="rect">
            <a:avLst/>
          </a:prstGeom>
        </p:spPr>
      </p:pic>
      <p:sp>
        <p:nvSpPr>
          <p:cNvPr id="3" name="직사각형 2"/>
          <p:cNvSpPr/>
          <p:nvPr userDrawn="1"/>
        </p:nvSpPr>
        <p:spPr>
          <a:xfrm flipV="1">
            <a:off x="0" y="1512877"/>
            <a:ext cx="9144000" cy="85395"/>
          </a:xfrm>
          <a:prstGeom prst="rect">
            <a:avLst/>
          </a:prstGeom>
          <a:solidFill>
            <a:srgbClr val="71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4" name="직사각형 3"/>
          <p:cNvSpPr/>
          <p:nvPr userDrawn="1"/>
        </p:nvSpPr>
        <p:spPr>
          <a:xfrm flipV="1">
            <a:off x="0" y="4415456"/>
            <a:ext cx="9144000" cy="45719"/>
          </a:xfrm>
          <a:prstGeom prst="rect">
            <a:avLst/>
          </a:prstGeom>
          <a:solidFill>
            <a:srgbClr val="71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pic>
        <p:nvPicPr>
          <p:cNvPr id="5" name="그림 4"/>
          <p:cNvPicPr>
            <a:picLocks noChangeAspect="1"/>
          </p:cNvPicPr>
          <p:nvPr userDrawn="1"/>
        </p:nvPicPr>
        <p:blipFill rotWithShape="1">
          <a:blip r:embed="rId3">
            <a:extLst>
              <a:ext uri="{28A0092B-C50C-407E-A947-70E740481C1C}">
                <a14:useLocalDpi xmlns:a14="http://schemas.microsoft.com/office/drawing/2010/main" val="0"/>
              </a:ext>
            </a:extLst>
          </a:blip>
          <a:srcRect r="70714" b="28889"/>
          <a:stretch/>
        </p:blipFill>
        <p:spPr>
          <a:xfrm>
            <a:off x="1099279" y="771550"/>
            <a:ext cx="2131116" cy="3881058"/>
          </a:xfrm>
          <a:prstGeom prst="rect">
            <a:avLst/>
          </a:prstGeom>
        </p:spPr>
      </p:pic>
      <p:sp>
        <p:nvSpPr>
          <p:cNvPr id="6" name="텍스트 개체 틀 4"/>
          <p:cNvSpPr>
            <a:spLocks noGrp="1"/>
          </p:cNvSpPr>
          <p:nvPr>
            <p:ph type="body" sz="quarter" idx="10" hasCustomPrompt="1"/>
          </p:nvPr>
        </p:nvSpPr>
        <p:spPr>
          <a:xfrm>
            <a:off x="3851276" y="1814182"/>
            <a:ext cx="5113339" cy="1393825"/>
          </a:xfrm>
          <a:prstGeom prst="rect">
            <a:avLst/>
          </a:prstGeom>
        </p:spPr>
        <p:txBody>
          <a:bodyPr lIns="0" tIns="0" rIns="0" bIns="0"/>
          <a:lstStyle>
            <a:lvl1pPr marL="0" indent="0">
              <a:lnSpc>
                <a:spcPct val="80000"/>
              </a:lnSpc>
              <a:buNone/>
              <a:defRPr sz="5400" b="1">
                <a:latin typeface="Calibri" panose="020F0502020204030204" pitchFamily="34" charset="0"/>
              </a:defRPr>
            </a:lvl1pPr>
          </a:lstStyle>
          <a:p>
            <a:pPr lvl="0"/>
            <a:r>
              <a:rPr lang="en-US" altLang="ko-KR"/>
              <a:t>Presentation main title</a:t>
            </a:r>
            <a:endParaRPr lang="ko-KR" altLang="en-US"/>
          </a:p>
        </p:txBody>
      </p:sp>
      <p:sp>
        <p:nvSpPr>
          <p:cNvPr id="7" name="텍스트 개체 틀 4"/>
          <p:cNvSpPr>
            <a:spLocks noGrp="1"/>
          </p:cNvSpPr>
          <p:nvPr>
            <p:ph type="body" sz="quarter" idx="11" hasCustomPrompt="1"/>
          </p:nvPr>
        </p:nvSpPr>
        <p:spPr>
          <a:xfrm>
            <a:off x="3851276" y="3294640"/>
            <a:ext cx="5113339" cy="385578"/>
          </a:xfrm>
          <a:prstGeom prst="rect">
            <a:avLst/>
          </a:prstGeom>
        </p:spPr>
        <p:txBody>
          <a:bodyPr lIns="0" tIns="0" rIns="0" bIns="0"/>
          <a:lstStyle>
            <a:lvl1pPr marL="0" indent="0">
              <a:lnSpc>
                <a:spcPct val="80000"/>
              </a:lnSpc>
              <a:buNone/>
              <a:defRPr sz="2400" b="1">
                <a:latin typeface="Calibri" panose="020F0502020204030204" pitchFamily="34" charset="0"/>
              </a:defRPr>
            </a:lvl1pPr>
          </a:lstStyle>
          <a:p>
            <a:pPr lvl="0"/>
            <a:r>
              <a:rPr lang="en-US" altLang="ko-KR"/>
              <a:t>Presentation sub title</a:t>
            </a:r>
            <a:endParaRPr lang="ko-KR" altLang="en-US"/>
          </a:p>
        </p:txBody>
      </p:sp>
      <p:grpSp>
        <p:nvGrpSpPr>
          <p:cNvPr id="8" name="그룹 7"/>
          <p:cNvGrpSpPr/>
          <p:nvPr userDrawn="1"/>
        </p:nvGrpSpPr>
        <p:grpSpPr>
          <a:xfrm>
            <a:off x="3035327" y="1181815"/>
            <a:ext cx="572032" cy="536340"/>
            <a:chOff x="2992438" y="1774825"/>
            <a:chExt cx="3689350" cy="3459163"/>
          </a:xfrm>
        </p:grpSpPr>
        <p:sp>
          <p:nvSpPr>
            <p:cNvPr id="9" name="Freeform 6"/>
            <p:cNvSpPr>
              <a:spLocks/>
            </p:cNvSpPr>
            <p:nvPr/>
          </p:nvSpPr>
          <p:spPr bwMode="auto">
            <a:xfrm>
              <a:off x="2992438" y="1774825"/>
              <a:ext cx="3689350" cy="2047875"/>
            </a:xfrm>
            <a:custGeom>
              <a:avLst/>
              <a:gdLst>
                <a:gd name="T0" fmla="*/ 6614 w 11624"/>
                <a:gd name="T1" fmla="*/ 6449 h 6452"/>
                <a:gd name="T2" fmla="*/ 6588 w 11624"/>
                <a:gd name="T3" fmla="*/ 6427 h 6452"/>
                <a:gd name="T4" fmla="*/ 3419 w 11624"/>
                <a:gd name="T5" fmla="*/ 4924 h 6452"/>
                <a:gd name="T6" fmla="*/ 3386 w 11624"/>
                <a:gd name="T7" fmla="*/ 4943 h 6452"/>
                <a:gd name="T8" fmla="*/ 248 w 11624"/>
                <a:gd name="T9" fmla="*/ 4948 h 6452"/>
                <a:gd name="T10" fmla="*/ 213 w 11624"/>
                <a:gd name="T11" fmla="*/ 4926 h 6452"/>
                <a:gd name="T12" fmla="*/ 167 w 11624"/>
                <a:gd name="T13" fmla="*/ 4755 h 6452"/>
                <a:gd name="T14" fmla="*/ 86 w 11624"/>
                <a:gd name="T15" fmla="*/ 4363 h 6452"/>
                <a:gd name="T16" fmla="*/ 31 w 11624"/>
                <a:gd name="T17" fmla="*/ 3968 h 6452"/>
                <a:gd name="T18" fmla="*/ 6 w 11624"/>
                <a:gd name="T19" fmla="*/ 3650 h 6452"/>
                <a:gd name="T20" fmla="*/ 1 w 11624"/>
                <a:gd name="T21" fmla="*/ 3371 h 6452"/>
                <a:gd name="T22" fmla="*/ 38 w 11624"/>
                <a:gd name="T23" fmla="*/ 2922 h 6452"/>
                <a:gd name="T24" fmla="*/ 131 w 11624"/>
                <a:gd name="T25" fmla="*/ 2485 h 6452"/>
                <a:gd name="T26" fmla="*/ 278 w 11624"/>
                <a:gd name="T27" fmla="*/ 2063 h 6452"/>
                <a:gd name="T28" fmla="*/ 477 w 11624"/>
                <a:gd name="T29" fmla="*/ 1662 h 6452"/>
                <a:gd name="T30" fmla="*/ 725 w 11624"/>
                <a:gd name="T31" fmla="*/ 1287 h 6452"/>
                <a:gd name="T32" fmla="*/ 958 w 11624"/>
                <a:gd name="T33" fmla="*/ 1011 h 6452"/>
                <a:gd name="T34" fmla="*/ 1249 w 11624"/>
                <a:gd name="T35" fmla="*/ 735 h 6452"/>
                <a:gd name="T36" fmla="*/ 1563 w 11624"/>
                <a:gd name="T37" fmla="*/ 500 h 6452"/>
                <a:gd name="T38" fmla="*/ 1901 w 11624"/>
                <a:gd name="T39" fmla="*/ 307 h 6452"/>
                <a:gd name="T40" fmla="*/ 2194 w 11624"/>
                <a:gd name="T41" fmla="*/ 180 h 6452"/>
                <a:gd name="T42" fmla="*/ 2573 w 11624"/>
                <a:gd name="T43" fmla="*/ 68 h 6452"/>
                <a:gd name="T44" fmla="*/ 2961 w 11624"/>
                <a:gd name="T45" fmla="*/ 10 h 6452"/>
                <a:gd name="T46" fmla="*/ 3240 w 11624"/>
                <a:gd name="T47" fmla="*/ 0 h 6452"/>
                <a:gd name="T48" fmla="*/ 3457 w 11624"/>
                <a:gd name="T49" fmla="*/ 12 h 6452"/>
                <a:gd name="T50" fmla="*/ 3717 w 11624"/>
                <a:gd name="T51" fmla="*/ 46 h 6452"/>
                <a:gd name="T52" fmla="*/ 4142 w 11624"/>
                <a:gd name="T53" fmla="*/ 157 h 6452"/>
                <a:gd name="T54" fmla="*/ 4560 w 11624"/>
                <a:gd name="T55" fmla="*/ 330 h 6452"/>
                <a:gd name="T56" fmla="*/ 4966 w 11624"/>
                <a:gd name="T57" fmla="*/ 566 h 6452"/>
                <a:gd name="T58" fmla="*/ 5360 w 11624"/>
                <a:gd name="T59" fmla="*/ 863 h 6452"/>
                <a:gd name="T60" fmla="*/ 5738 w 11624"/>
                <a:gd name="T61" fmla="*/ 1220 h 6452"/>
                <a:gd name="T62" fmla="*/ 6035 w 11624"/>
                <a:gd name="T63" fmla="*/ 1070 h 6452"/>
                <a:gd name="T64" fmla="*/ 6420 w 11624"/>
                <a:gd name="T65" fmla="*/ 736 h 6452"/>
                <a:gd name="T66" fmla="*/ 6819 w 11624"/>
                <a:gd name="T67" fmla="*/ 464 h 6452"/>
                <a:gd name="T68" fmla="*/ 7231 w 11624"/>
                <a:gd name="T69" fmla="*/ 254 h 6452"/>
                <a:gd name="T70" fmla="*/ 7652 w 11624"/>
                <a:gd name="T71" fmla="*/ 105 h 6452"/>
                <a:gd name="T72" fmla="*/ 8038 w 11624"/>
                <a:gd name="T73" fmla="*/ 26 h 6452"/>
                <a:gd name="T74" fmla="*/ 8254 w 11624"/>
                <a:gd name="T75" fmla="*/ 5 h 6452"/>
                <a:gd name="T76" fmla="*/ 8428 w 11624"/>
                <a:gd name="T77" fmla="*/ 0 h 6452"/>
                <a:gd name="T78" fmla="*/ 8820 w 11624"/>
                <a:gd name="T79" fmla="*/ 27 h 6452"/>
                <a:gd name="T80" fmla="*/ 9205 w 11624"/>
                <a:gd name="T81" fmla="*/ 107 h 6452"/>
                <a:gd name="T82" fmla="*/ 9580 w 11624"/>
                <a:gd name="T83" fmla="*/ 240 h 6452"/>
                <a:gd name="T84" fmla="*/ 9862 w 11624"/>
                <a:gd name="T85" fmla="*/ 379 h 6452"/>
                <a:gd name="T86" fmla="*/ 10190 w 11624"/>
                <a:gd name="T87" fmla="*/ 589 h 6452"/>
                <a:gd name="T88" fmla="*/ 10496 w 11624"/>
                <a:gd name="T89" fmla="*/ 840 h 6452"/>
                <a:gd name="T90" fmla="*/ 10727 w 11624"/>
                <a:gd name="T91" fmla="*/ 1078 h 6452"/>
                <a:gd name="T92" fmla="*/ 11006 w 11624"/>
                <a:gd name="T93" fmla="*/ 1433 h 6452"/>
                <a:gd name="T94" fmla="*/ 11235 w 11624"/>
                <a:gd name="T95" fmla="*/ 1820 h 6452"/>
                <a:gd name="T96" fmla="*/ 11413 w 11624"/>
                <a:gd name="T97" fmla="*/ 2230 h 6452"/>
                <a:gd name="T98" fmla="*/ 11538 w 11624"/>
                <a:gd name="T99" fmla="*/ 2659 h 6452"/>
                <a:gd name="T100" fmla="*/ 11608 w 11624"/>
                <a:gd name="T101" fmla="*/ 3101 h 6452"/>
                <a:gd name="T102" fmla="*/ 11622 w 11624"/>
                <a:gd name="T103" fmla="*/ 3551 h 6452"/>
                <a:gd name="T104" fmla="*/ 11615 w 11624"/>
                <a:gd name="T105" fmla="*/ 3728 h 6452"/>
                <a:gd name="T106" fmla="*/ 11576 w 11624"/>
                <a:gd name="T107" fmla="*/ 4119 h 6452"/>
                <a:gd name="T108" fmla="*/ 11512 w 11624"/>
                <a:gd name="T109" fmla="*/ 4507 h 6452"/>
                <a:gd name="T110" fmla="*/ 11424 w 11624"/>
                <a:gd name="T111" fmla="*/ 4890 h 6452"/>
                <a:gd name="T112" fmla="*/ 11405 w 11624"/>
                <a:gd name="T113" fmla="*/ 4918 h 6452"/>
                <a:gd name="T114" fmla="*/ 7299 w 11624"/>
                <a:gd name="T115" fmla="*/ 4929 h 6452"/>
                <a:gd name="T116" fmla="*/ 6669 w 11624"/>
                <a:gd name="T117" fmla="*/ 6438 h 6452"/>
                <a:gd name="T118" fmla="*/ 6637 w 11624"/>
                <a:gd name="T119" fmla="*/ 6452 h 6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624" h="6452">
                  <a:moveTo>
                    <a:pt x="6634" y="6452"/>
                  </a:moveTo>
                  <a:lnTo>
                    <a:pt x="6634" y="6452"/>
                  </a:lnTo>
                  <a:lnTo>
                    <a:pt x="6626" y="6452"/>
                  </a:lnTo>
                  <a:lnTo>
                    <a:pt x="6620" y="6451"/>
                  </a:lnTo>
                  <a:lnTo>
                    <a:pt x="6614" y="6449"/>
                  </a:lnTo>
                  <a:lnTo>
                    <a:pt x="6608" y="6445"/>
                  </a:lnTo>
                  <a:lnTo>
                    <a:pt x="6602" y="6442"/>
                  </a:lnTo>
                  <a:lnTo>
                    <a:pt x="6597" y="6438"/>
                  </a:lnTo>
                  <a:lnTo>
                    <a:pt x="6593" y="6432"/>
                  </a:lnTo>
                  <a:lnTo>
                    <a:pt x="6588" y="6427"/>
                  </a:lnTo>
                  <a:lnTo>
                    <a:pt x="4348" y="2710"/>
                  </a:lnTo>
                  <a:lnTo>
                    <a:pt x="3426" y="4910"/>
                  </a:lnTo>
                  <a:lnTo>
                    <a:pt x="3426" y="4910"/>
                  </a:lnTo>
                  <a:lnTo>
                    <a:pt x="3423" y="4916"/>
                  </a:lnTo>
                  <a:lnTo>
                    <a:pt x="3419" y="4924"/>
                  </a:lnTo>
                  <a:lnTo>
                    <a:pt x="3413" y="4929"/>
                  </a:lnTo>
                  <a:lnTo>
                    <a:pt x="3408" y="4934"/>
                  </a:lnTo>
                  <a:lnTo>
                    <a:pt x="3401" y="4938"/>
                  </a:lnTo>
                  <a:lnTo>
                    <a:pt x="3394" y="4941"/>
                  </a:lnTo>
                  <a:lnTo>
                    <a:pt x="3386" y="4943"/>
                  </a:lnTo>
                  <a:lnTo>
                    <a:pt x="3378" y="4944"/>
                  </a:lnTo>
                  <a:lnTo>
                    <a:pt x="3378" y="4944"/>
                  </a:lnTo>
                  <a:lnTo>
                    <a:pt x="256" y="4948"/>
                  </a:lnTo>
                  <a:lnTo>
                    <a:pt x="256" y="4948"/>
                  </a:lnTo>
                  <a:lnTo>
                    <a:pt x="248" y="4948"/>
                  </a:lnTo>
                  <a:lnTo>
                    <a:pt x="239" y="4946"/>
                  </a:lnTo>
                  <a:lnTo>
                    <a:pt x="231" y="4943"/>
                  </a:lnTo>
                  <a:lnTo>
                    <a:pt x="225" y="4938"/>
                  </a:lnTo>
                  <a:lnTo>
                    <a:pt x="219" y="4932"/>
                  </a:lnTo>
                  <a:lnTo>
                    <a:pt x="213" y="4926"/>
                  </a:lnTo>
                  <a:lnTo>
                    <a:pt x="209" y="4918"/>
                  </a:lnTo>
                  <a:lnTo>
                    <a:pt x="207" y="4911"/>
                  </a:lnTo>
                  <a:lnTo>
                    <a:pt x="207" y="4911"/>
                  </a:lnTo>
                  <a:lnTo>
                    <a:pt x="186" y="4833"/>
                  </a:lnTo>
                  <a:lnTo>
                    <a:pt x="167" y="4755"/>
                  </a:lnTo>
                  <a:lnTo>
                    <a:pt x="148" y="4677"/>
                  </a:lnTo>
                  <a:lnTo>
                    <a:pt x="131" y="4600"/>
                  </a:lnTo>
                  <a:lnTo>
                    <a:pt x="115" y="4521"/>
                  </a:lnTo>
                  <a:lnTo>
                    <a:pt x="100" y="4442"/>
                  </a:lnTo>
                  <a:lnTo>
                    <a:pt x="86" y="4363"/>
                  </a:lnTo>
                  <a:lnTo>
                    <a:pt x="73" y="4284"/>
                  </a:lnTo>
                  <a:lnTo>
                    <a:pt x="61" y="4205"/>
                  </a:lnTo>
                  <a:lnTo>
                    <a:pt x="50" y="4127"/>
                  </a:lnTo>
                  <a:lnTo>
                    <a:pt x="40" y="4048"/>
                  </a:lnTo>
                  <a:lnTo>
                    <a:pt x="31" y="3968"/>
                  </a:lnTo>
                  <a:lnTo>
                    <a:pt x="23" y="3889"/>
                  </a:lnTo>
                  <a:lnTo>
                    <a:pt x="17" y="3809"/>
                  </a:lnTo>
                  <a:lnTo>
                    <a:pt x="11" y="3729"/>
                  </a:lnTo>
                  <a:lnTo>
                    <a:pt x="6" y="3650"/>
                  </a:lnTo>
                  <a:lnTo>
                    <a:pt x="6" y="3650"/>
                  </a:lnTo>
                  <a:lnTo>
                    <a:pt x="7" y="3642"/>
                  </a:lnTo>
                  <a:lnTo>
                    <a:pt x="7" y="3642"/>
                  </a:lnTo>
                  <a:lnTo>
                    <a:pt x="3" y="3551"/>
                  </a:lnTo>
                  <a:lnTo>
                    <a:pt x="0" y="3460"/>
                  </a:lnTo>
                  <a:lnTo>
                    <a:pt x="1" y="3371"/>
                  </a:lnTo>
                  <a:lnTo>
                    <a:pt x="4" y="3280"/>
                  </a:lnTo>
                  <a:lnTo>
                    <a:pt x="9" y="3190"/>
                  </a:lnTo>
                  <a:lnTo>
                    <a:pt x="17" y="3101"/>
                  </a:lnTo>
                  <a:lnTo>
                    <a:pt x="26" y="3011"/>
                  </a:lnTo>
                  <a:lnTo>
                    <a:pt x="38" y="2922"/>
                  </a:lnTo>
                  <a:lnTo>
                    <a:pt x="52" y="2834"/>
                  </a:lnTo>
                  <a:lnTo>
                    <a:pt x="68" y="2746"/>
                  </a:lnTo>
                  <a:lnTo>
                    <a:pt x="87" y="2658"/>
                  </a:lnTo>
                  <a:lnTo>
                    <a:pt x="108" y="2571"/>
                  </a:lnTo>
                  <a:lnTo>
                    <a:pt x="131" y="2485"/>
                  </a:lnTo>
                  <a:lnTo>
                    <a:pt x="156" y="2399"/>
                  </a:lnTo>
                  <a:lnTo>
                    <a:pt x="183" y="2313"/>
                  </a:lnTo>
                  <a:lnTo>
                    <a:pt x="213" y="2229"/>
                  </a:lnTo>
                  <a:lnTo>
                    <a:pt x="244" y="2146"/>
                  </a:lnTo>
                  <a:lnTo>
                    <a:pt x="278" y="2063"/>
                  </a:lnTo>
                  <a:lnTo>
                    <a:pt x="314" y="1981"/>
                  </a:lnTo>
                  <a:lnTo>
                    <a:pt x="351" y="1900"/>
                  </a:lnTo>
                  <a:lnTo>
                    <a:pt x="391" y="1819"/>
                  </a:lnTo>
                  <a:lnTo>
                    <a:pt x="432" y="1740"/>
                  </a:lnTo>
                  <a:lnTo>
                    <a:pt x="477" y="1662"/>
                  </a:lnTo>
                  <a:lnTo>
                    <a:pt x="522" y="1584"/>
                  </a:lnTo>
                  <a:lnTo>
                    <a:pt x="570" y="1509"/>
                  </a:lnTo>
                  <a:lnTo>
                    <a:pt x="620" y="1433"/>
                  </a:lnTo>
                  <a:lnTo>
                    <a:pt x="671" y="1360"/>
                  </a:lnTo>
                  <a:lnTo>
                    <a:pt x="725" y="1287"/>
                  </a:lnTo>
                  <a:lnTo>
                    <a:pt x="780" y="1216"/>
                  </a:lnTo>
                  <a:lnTo>
                    <a:pt x="838" y="1146"/>
                  </a:lnTo>
                  <a:lnTo>
                    <a:pt x="898" y="1078"/>
                  </a:lnTo>
                  <a:lnTo>
                    <a:pt x="958" y="1011"/>
                  </a:lnTo>
                  <a:lnTo>
                    <a:pt x="958" y="1011"/>
                  </a:lnTo>
                  <a:lnTo>
                    <a:pt x="1014" y="952"/>
                  </a:lnTo>
                  <a:lnTo>
                    <a:pt x="1072" y="895"/>
                  </a:lnTo>
                  <a:lnTo>
                    <a:pt x="1129" y="840"/>
                  </a:lnTo>
                  <a:lnTo>
                    <a:pt x="1188" y="787"/>
                  </a:lnTo>
                  <a:lnTo>
                    <a:pt x="1249" y="735"/>
                  </a:lnTo>
                  <a:lnTo>
                    <a:pt x="1309" y="685"/>
                  </a:lnTo>
                  <a:lnTo>
                    <a:pt x="1372" y="636"/>
                  </a:lnTo>
                  <a:lnTo>
                    <a:pt x="1435" y="589"/>
                  </a:lnTo>
                  <a:lnTo>
                    <a:pt x="1498" y="543"/>
                  </a:lnTo>
                  <a:lnTo>
                    <a:pt x="1563" y="500"/>
                  </a:lnTo>
                  <a:lnTo>
                    <a:pt x="1629" y="458"/>
                  </a:lnTo>
                  <a:lnTo>
                    <a:pt x="1696" y="418"/>
                  </a:lnTo>
                  <a:lnTo>
                    <a:pt x="1763" y="379"/>
                  </a:lnTo>
                  <a:lnTo>
                    <a:pt x="1832" y="341"/>
                  </a:lnTo>
                  <a:lnTo>
                    <a:pt x="1901" y="307"/>
                  </a:lnTo>
                  <a:lnTo>
                    <a:pt x="1971" y="273"/>
                  </a:lnTo>
                  <a:lnTo>
                    <a:pt x="1971" y="273"/>
                  </a:lnTo>
                  <a:lnTo>
                    <a:pt x="2045" y="240"/>
                  </a:lnTo>
                  <a:lnTo>
                    <a:pt x="2119" y="209"/>
                  </a:lnTo>
                  <a:lnTo>
                    <a:pt x="2194" y="180"/>
                  </a:lnTo>
                  <a:lnTo>
                    <a:pt x="2268" y="153"/>
                  </a:lnTo>
                  <a:lnTo>
                    <a:pt x="2344" y="130"/>
                  </a:lnTo>
                  <a:lnTo>
                    <a:pt x="2421" y="107"/>
                  </a:lnTo>
                  <a:lnTo>
                    <a:pt x="2496" y="86"/>
                  </a:lnTo>
                  <a:lnTo>
                    <a:pt x="2573" y="68"/>
                  </a:lnTo>
                  <a:lnTo>
                    <a:pt x="2650" y="52"/>
                  </a:lnTo>
                  <a:lnTo>
                    <a:pt x="2727" y="38"/>
                  </a:lnTo>
                  <a:lnTo>
                    <a:pt x="2805" y="27"/>
                  </a:lnTo>
                  <a:lnTo>
                    <a:pt x="2883" y="17"/>
                  </a:lnTo>
                  <a:lnTo>
                    <a:pt x="2961" y="10"/>
                  </a:lnTo>
                  <a:lnTo>
                    <a:pt x="3039" y="4"/>
                  </a:lnTo>
                  <a:lnTo>
                    <a:pt x="3118" y="1"/>
                  </a:lnTo>
                  <a:lnTo>
                    <a:pt x="3197" y="0"/>
                  </a:lnTo>
                  <a:lnTo>
                    <a:pt x="3197" y="0"/>
                  </a:lnTo>
                  <a:lnTo>
                    <a:pt x="3240" y="0"/>
                  </a:lnTo>
                  <a:lnTo>
                    <a:pt x="3284" y="1"/>
                  </a:lnTo>
                  <a:lnTo>
                    <a:pt x="3328" y="2"/>
                  </a:lnTo>
                  <a:lnTo>
                    <a:pt x="3371" y="5"/>
                  </a:lnTo>
                  <a:lnTo>
                    <a:pt x="3414" y="7"/>
                  </a:lnTo>
                  <a:lnTo>
                    <a:pt x="3457" y="12"/>
                  </a:lnTo>
                  <a:lnTo>
                    <a:pt x="3501" y="16"/>
                  </a:lnTo>
                  <a:lnTo>
                    <a:pt x="3544" y="20"/>
                  </a:lnTo>
                  <a:lnTo>
                    <a:pt x="3587" y="26"/>
                  </a:lnTo>
                  <a:lnTo>
                    <a:pt x="3630" y="32"/>
                  </a:lnTo>
                  <a:lnTo>
                    <a:pt x="3717" y="46"/>
                  </a:lnTo>
                  <a:lnTo>
                    <a:pt x="3802" y="64"/>
                  </a:lnTo>
                  <a:lnTo>
                    <a:pt x="3888" y="83"/>
                  </a:lnTo>
                  <a:lnTo>
                    <a:pt x="3974" y="105"/>
                  </a:lnTo>
                  <a:lnTo>
                    <a:pt x="4058" y="130"/>
                  </a:lnTo>
                  <a:lnTo>
                    <a:pt x="4142" y="157"/>
                  </a:lnTo>
                  <a:lnTo>
                    <a:pt x="4226" y="187"/>
                  </a:lnTo>
                  <a:lnTo>
                    <a:pt x="4311" y="219"/>
                  </a:lnTo>
                  <a:lnTo>
                    <a:pt x="4394" y="254"/>
                  </a:lnTo>
                  <a:lnTo>
                    <a:pt x="4477" y="290"/>
                  </a:lnTo>
                  <a:lnTo>
                    <a:pt x="4560" y="330"/>
                  </a:lnTo>
                  <a:lnTo>
                    <a:pt x="4642" y="373"/>
                  </a:lnTo>
                  <a:lnTo>
                    <a:pt x="4724" y="417"/>
                  </a:lnTo>
                  <a:lnTo>
                    <a:pt x="4805" y="464"/>
                  </a:lnTo>
                  <a:lnTo>
                    <a:pt x="4886" y="514"/>
                  </a:lnTo>
                  <a:lnTo>
                    <a:pt x="4966" y="566"/>
                  </a:lnTo>
                  <a:lnTo>
                    <a:pt x="5046" y="621"/>
                  </a:lnTo>
                  <a:lnTo>
                    <a:pt x="5126" y="677"/>
                  </a:lnTo>
                  <a:lnTo>
                    <a:pt x="5205" y="736"/>
                  </a:lnTo>
                  <a:lnTo>
                    <a:pt x="5283" y="799"/>
                  </a:lnTo>
                  <a:lnTo>
                    <a:pt x="5360" y="863"/>
                  </a:lnTo>
                  <a:lnTo>
                    <a:pt x="5437" y="930"/>
                  </a:lnTo>
                  <a:lnTo>
                    <a:pt x="5514" y="999"/>
                  </a:lnTo>
                  <a:lnTo>
                    <a:pt x="5589" y="1070"/>
                  </a:lnTo>
                  <a:lnTo>
                    <a:pt x="5664" y="1144"/>
                  </a:lnTo>
                  <a:lnTo>
                    <a:pt x="5738" y="1220"/>
                  </a:lnTo>
                  <a:lnTo>
                    <a:pt x="5813" y="1299"/>
                  </a:lnTo>
                  <a:lnTo>
                    <a:pt x="5813" y="1299"/>
                  </a:lnTo>
                  <a:lnTo>
                    <a:pt x="5886" y="1220"/>
                  </a:lnTo>
                  <a:lnTo>
                    <a:pt x="5961" y="1144"/>
                  </a:lnTo>
                  <a:lnTo>
                    <a:pt x="6035" y="1070"/>
                  </a:lnTo>
                  <a:lnTo>
                    <a:pt x="6111" y="999"/>
                  </a:lnTo>
                  <a:lnTo>
                    <a:pt x="6188" y="930"/>
                  </a:lnTo>
                  <a:lnTo>
                    <a:pt x="6264" y="863"/>
                  </a:lnTo>
                  <a:lnTo>
                    <a:pt x="6342" y="799"/>
                  </a:lnTo>
                  <a:lnTo>
                    <a:pt x="6420" y="736"/>
                  </a:lnTo>
                  <a:lnTo>
                    <a:pt x="6499" y="677"/>
                  </a:lnTo>
                  <a:lnTo>
                    <a:pt x="6579" y="621"/>
                  </a:lnTo>
                  <a:lnTo>
                    <a:pt x="6659" y="566"/>
                  </a:lnTo>
                  <a:lnTo>
                    <a:pt x="6738" y="514"/>
                  </a:lnTo>
                  <a:lnTo>
                    <a:pt x="6819" y="464"/>
                  </a:lnTo>
                  <a:lnTo>
                    <a:pt x="6900" y="417"/>
                  </a:lnTo>
                  <a:lnTo>
                    <a:pt x="6983" y="373"/>
                  </a:lnTo>
                  <a:lnTo>
                    <a:pt x="7065" y="330"/>
                  </a:lnTo>
                  <a:lnTo>
                    <a:pt x="7148" y="290"/>
                  </a:lnTo>
                  <a:lnTo>
                    <a:pt x="7231" y="254"/>
                  </a:lnTo>
                  <a:lnTo>
                    <a:pt x="7314" y="219"/>
                  </a:lnTo>
                  <a:lnTo>
                    <a:pt x="7398" y="187"/>
                  </a:lnTo>
                  <a:lnTo>
                    <a:pt x="7483" y="157"/>
                  </a:lnTo>
                  <a:lnTo>
                    <a:pt x="7567" y="130"/>
                  </a:lnTo>
                  <a:lnTo>
                    <a:pt x="7652" y="105"/>
                  </a:lnTo>
                  <a:lnTo>
                    <a:pt x="7736" y="83"/>
                  </a:lnTo>
                  <a:lnTo>
                    <a:pt x="7823" y="64"/>
                  </a:lnTo>
                  <a:lnTo>
                    <a:pt x="7908" y="46"/>
                  </a:lnTo>
                  <a:lnTo>
                    <a:pt x="7995" y="32"/>
                  </a:lnTo>
                  <a:lnTo>
                    <a:pt x="8038" y="26"/>
                  </a:lnTo>
                  <a:lnTo>
                    <a:pt x="8081" y="20"/>
                  </a:lnTo>
                  <a:lnTo>
                    <a:pt x="8124" y="16"/>
                  </a:lnTo>
                  <a:lnTo>
                    <a:pt x="8167" y="12"/>
                  </a:lnTo>
                  <a:lnTo>
                    <a:pt x="8211" y="7"/>
                  </a:lnTo>
                  <a:lnTo>
                    <a:pt x="8254" y="5"/>
                  </a:lnTo>
                  <a:lnTo>
                    <a:pt x="8297" y="2"/>
                  </a:lnTo>
                  <a:lnTo>
                    <a:pt x="8341" y="1"/>
                  </a:lnTo>
                  <a:lnTo>
                    <a:pt x="8384" y="0"/>
                  </a:lnTo>
                  <a:lnTo>
                    <a:pt x="8428" y="0"/>
                  </a:lnTo>
                  <a:lnTo>
                    <a:pt x="8428" y="0"/>
                  </a:lnTo>
                  <a:lnTo>
                    <a:pt x="8506" y="1"/>
                  </a:lnTo>
                  <a:lnTo>
                    <a:pt x="8585" y="4"/>
                  </a:lnTo>
                  <a:lnTo>
                    <a:pt x="8664" y="10"/>
                  </a:lnTo>
                  <a:lnTo>
                    <a:pt x="8742" y="17"/>
                  </a:lnTo>
                  <a:lnTo>
                    <a:pt x="8820" y="27"/>
                  </a:lnTo>
                  <a:lnTo>
                    <a:pt x="8897" y="38"/>
                  </a:lnTo>
                  <a:lnTo>
                    <a:pt x="8975" y="52"/>
                  </a:lnTo>
                  <a:lnTo>
                    <a:pt x="9052" y="68"/>
                  </a:lnTo>
                  <a:lnTo>
                    <a:pt x="9129" y="86"/>
                  </a:lnTo>
                  <a:lnTo>
                    <a:pt x="9205" y="107"/>
                  </a:lnTo>
                  <a:lnTo>
                    <a:pt x="9281" y="130"/>
                  </a:lnTo>
                  <a:lnTo>
                    <a:pt x="9356" y="153"/>
                  </a:lnTo>
                  <a:lnTo>
                    <a:pt x="9431" y="180"/>
                  </a:lnTo>
                  <a:lnTo>
                    <a:pt x="9505" y="209"/>
                  </a:lnTo>
                  <a:lnTo>
                    <a:pt x="9580" y="240"/>
                  </a:lnTo>
                  <a:lnTo>
                    <a:pt x="9653" y="273"/>
                  </a:lnTo>
                  <a:lnTo>
                    <a:pt x="9653" y="273"/>
                  </a:lnTo>
                  <a:lnTo>
                    <a:pt x="9724" y="307"/>
                  </a:lnTo>
                  <a:lnTo>
                    <a:pt x="9793" y="342"/>
                  </a:lnTo>
                  <a:lnTo>
                    <a:pt x="9862" y="379"/>
                  </a:lnTo>
                  <a:lnTo>
                    <a:pt x="9929" y="418"/>
                  </a:lnTo>
                  <a:lnTo>
                    <a:pt x="9996" y="458"/>
                  </a:lnTo>
                  <a:lnTo>
                    <a:pt x="10062" y="500"/>
                  </a:lnTo>
                  <a:lnTo>
                    <a:pt x="10126" y="543"/>
                  </a:lnTo>
                  <a:lnTo>
                    <a:pt x="10190" y="589"/>
                  </a:lnTo>
                  <a:lnTo>
                    <a:pt x="10253" y="636"/>
                  </a:lnTo>
                  <a:lnTo>
                    <a:pt x="10315" y="685"/>
                  </a:lnTo>
                  <a:lnTo>
                    <a:pt x="10376" y="735"/>
                  </a:lnTo>
                  <a:lnTo>
                    <a:pt x="10436" y="787"/>
                  </a:lnTo>
                  <a:lnTo>
                    <a:pt x="10496" y="840"/>
                  </a:lnTo>
                  <a:lnTo>
                    <a:pt x="10553" y="895"/>
                  </a:lnTo>
                  <a:lnTo>
                    <a:pt x="10610" y="952"/>
                  </a:lnTo>
                  <a:lnTo>
                    <a:pt x="10666" y="1011"/>
                  </a:lnTo>
                  <a:lnTo>
                    <a:pt x="10666" y="1011"/>
                  </a:lnTo>
                  <a:lnTo>
                    <a:pt x="10727" y="1078"/>
                  </a:lnTo>
                  <a:lnTo>
                    <a:pt x="10786" y="1146"/>
                  </a:lnTo>
                  <a:lnTo>
                    <a:pt x="10845" y="1216"/>
                  </a:lnTo>
                  <a:lnTo>
                    <a:pt x="10900" y="1287"/>
                  </a:lnTo>
                  <a:lnTo>
                    <a:pt x="10954" y="1360"/>
                  </a:lnTo>
                  <a:lnTo>
                    <a:pt x="11006" y="1433"/>
                  </a:lnTo>
                  <a:lnTo>
                    <a:pt x="11055" y="1509"/>
                  </a:lnTo>
                  <a:lnTo>
                    <a:pt x="11103" y="1584"/>
                  </a:lnTo>
                  <a:lnTo>
                    <a:pt x="11148" y="1662"/>
                  </a:lnTo>
                  <a:lnTo>
                    <a:pt x="11192" y="1740"/>
                  </a:lnTo>
                  <a:lnTo>
                    <a:pt x="11235" y="1820"/>
                  </a:lnTo>
                  <a:lnTo>
                    <a:pt x="11273" y="1900"/>
                  </a:lnTo>
                  <a:lnTo>
                    <a:pt x="11311" y="1981"/>
                  </a:lnTo>
                  <a:lnTo>
                    <a:pt x="11347" y="2063"/>
                  </a:lnTo>
                  <a:lnTo>
                    <a:pt x="11381" y="2146"/>
                  </a:lnTo>
                  <a:lnTo>
                    <a:pt x="11413" y="2230"/>
                  </a:lnTo>
                  <a:lnTo>
                    <a:pt x="11442" y="2314"/>
                  </a:lnTo>
                  <a:lnTo>
                    <a:pt x="11469" y="2400"/>
                  </a:lnTo>
                  <a:lnTo>
                    <a:pt x="11494" y="2485"/>
                  </a:lnTo>
                  <a:lnTo>
                    <a:pt x="11517" y="2571"/>
                  </a:lnTo>
                  <a:lnTo>
                    <a:pt x="11538" y="2659"/>
                  </a:lnTo>
                  <a:lnTo>
                    <a:pt x="11556" y="2746"/>
                  </a:lnTo>
                  <a:lnTo>
                    <a:pt x="11573" y="2835"/>
                  </a:lnTo>
                  <a:lnTo>
                    <a:pt x="11587" y="2922"/>
                  </a:lnTo>
                  <a:lnTo>
                    <a:pt x="11598" y="3012"/>
                  </a:lnTo>
                  <a:lnTo>
                    <a:pt x="11608" y="3101"/>
                  </a:lnTo>
                  <a:lnTo>
                    <a:pt x="11616" y="3190"/>
                  </a:lnTo>
                  <a:lnTo>
                    <a:pt x="11621" y="3281"/>
                  </a:lnTo>
                  <a:lnTo>
                    <a:pt x="11624" y="3371"/>
                  </a:lnTo>
                  <a:lnTo>
                    <a:pt x="11624" y="3461"/>
                  </a:lnTo>
                  <a:lnTo>
                    <a:pt x="11622" y="3551"/>
                  </a:lnTo>
                  <a:lnTo>
                    <a:pt x="11619" y="3642"/>
                  </a:lnTo>
                  <a:lnTo>
                    <a:pt x="11619" y="3642"/>
                  </a:lnTo>
                  <a:lnTo>
                    <a:pt x="11619" y="3650"/>
                  </a:lnTo>
                  <a:lnTo>
                    <a:pt x="11619" y="3650"/>
                  </a:lnTo>
                  <a:lnTo>
                    <a:pt x="11615" y="3728"/>
                  </a:lnTo>
                  <a:lnTo>
                    <a:pt x="11608" y="3807"/>
                  </a:lnTo>
                  <a:lnTo>
                    <a:pt x="11602" y="3885"/>
                  </a:lnTo>
                  <a:lnTo>
                    <a:pt x="11594" y="3962"/>
                  </a:lnTo>
                  <a:lnTo>
                    <a:pt x="11586" y="4041"/>
                  </a:lnTo>
                  <a:lnTo>
                    <a:pt x="11576" y="4119"/>
                  </a:lnTo>
                  <a:lnTo>
                    <a:pt x="11565" y="4197"/>
                  </a:lnTo>
                  <a:lnTo>
                    <a:pt x="11553" y="4275"/>
                  </a:lnTo>
                  <a:lnTo>
                    <a:pt x="11541" y="4352"/>
                  </a:lnTo>
                  <a:lnTo>
                    <a:pt x="11527" y="4430"/>
                  </a:lnTo>
                  <a:lnTo>
                    <a:pt x="11512" y="4507"/>
                  </a:lnTo>
                  <a:lnTo>
                    <a:pt x="11497" y="4585"/>
                  </a:lnTo>
                  <a:lnTo>
                    <a:pt x="11480" y="4661"/>
                  </a:lnTo>
                  <a:lnTo>
                    <a:pt x="11462" y="4738"/>
                  </a:lnTo>
                  <a:lnTo>
                    <a:pt x="11444" y="4815"/>
                  </a:lnTo>
                  <a:lnTo>
                    <a:pt x="11424" y="4890"/>
                  </a:lnTo>
                  <a:lnTo>
                    <a:pt x="11424" y="4890"/>
                  </a:lnTo>
                  <a:lnTo>
                    <a:pt x="11421" y="4899"/>
                  </a:lnTo>
                  <a:lnTo>
                    <a:pt x="11417" y="4906"/>
                  </a:lnTo>
                  <a:lnTo>
                    <a:pt x="11412" y="4913"/>
                  </a:lnTo>
                  <a:lnTo>
                    <a:pt x="11405" y="4918"/>
                  </a:lnTo>
                  <a:lnTo>
                    <a:pt x="11399" y="4923"/>
                  </a:lnTo>
                  <a:lnTo>
                    <a:pt x="11391" y="4927"/>
                  </a:lnTo>
                  <a:lnTo>
                    <a:pt x="11382" y="4929"/>
                  </a:lnTo>
                  <a:lnTo>
                    <a:pt x="11374" y="4929"/>
                  </a:lnTo>
                  <a:lnTo>
                    <a:pt x="7299" y="4929"/>
                  </a:lnTo>
                  <a:lnTo>
                    <a:pt x="6681" y="6421"/>
                  </a:lnTo>
                  <a:lnTo>
                    <a:pt x="6681" y="6421"/>
                  </a:lnTo>
                  <a:lnTo>
                    <a:pt x="6678" y="6427"/>
                  </a:lnTo>
                  <a:lnTo>
                    <a:pt x="6674" y="6432"/>
                  </a:lnTo>
                  <a:lnTo>
                    <a:pt x="6669" y="6438"/>
                  </a:lnTo>
                  <a:lnTo>
                    <a:pt x="6664" y="6442"/>
                  </a:lnTo>
                  <a:lnTo>
                    <a:pt x="6657" y="6446"/>
                  </a:lnTo>
                  <a:lnTo>
                    <a:pt x="6651" y="6449"/>
                  </a:lnTo>
                  <a:lnTo>
                    <a:pt x="6645" y="6451"/>
                  </a:lnTo>
                  <a:lnTo>
                    <a:pt x="6637" y="6452"/>
                  </a:lnTo>
                  <a:lnTo>
                    <a:pt x="6637" y="6452"/>
                  </a:lnTo>
                  <a:lnTo>
                    <a:pt x="6634" y="6452"/>
                  </a:lnTo>
                  <a:lnTo>
                    <a:pt x="6634" y="6452"/>
                  </a:lnTo>
                  <a:close/>
                </a:path>
              </a:pathLst>
            </a:custGeom>
            <a:solidFill>
              <a:srgbClr val="EF4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800"/>
            </a:p>
          </p:txBody>
        </p:sp>
        <p:sp>
          <p:nvSpPr>
            <p:cNvPr id="10" name="Freeform 10"/>
            <p:cNvSpPr>
              <a:spLocks/>
            </p:cNvSpPr>
            <p:nvPr/>
          </p:nvSpPr>
          <p:spPr bwMode="auto">
            <a:xfrm>
              <a:off x="3133725" y="3171825"/>
              <a:ext cx="3403600" cy="2062163"/>
            </a:xfrm>
            <a:custGeom>
              <a:avLst/>
              <a:gdLst>
                <a:gd name="T0" fmla="*/ 5350 w 10719"/>
                <a:gd name="T1" fmla="*/ 6492 h 6494"/>
                <a:gd name="T2" fmla="*/ 5283 w 10719"/>
                <a:gd name="T3" fmla="*/ 6457 h 6494"/>
                <a:gd name="T4" fmla="*/ 4927 w 10719"/>
                <a:gd name="T5" fmla="*/ 6266 h 6494"/>
                <a:gd name="T6" fmla="*/ 4394 w 10719"/>
                <a:gd name="T7" fmla="*/ 5962 h 6494"/>
                <a:gd name="T8" fmla="*/ 3899 w 10719"/>
                <a:gd name="T9" fmla="*/ 5654 h 6494"/>
                <a:gd name="T10" fmla="*/ 3538 w 10719"/>
                <a:gd name="T11" fmla="*/ 5410 h 6494"/>
                <a:gd name="T12" fmla="*/ 3157 w 10719"/>
                <a:gd name="T13" fmla="*/ 5136 h 6494"/>
                <a:gd name="T14" fmla="*/ 2767 w 10719"/>
                <a:gd name="T15" fmla="*/ 4833 h 6494"/>
                <a:gd name="T16" fmla="*/ 2440 w 10719"/>
                <a:gd name="T17" fmla="*/ 4561 h 6494"/>
                <a:gd name="T18" fmla="*/ 2031 w 10719"/>
                <a:gd name="T19" fmla="*/ 4189 h 6494"/>
                <a:gd name="T20" fmla="*/ 1650 w 10719"/>
                <a:gd name="T21" fmla="*/ 3808 h 6494"/>
                <a:gd name="T22" fmla="*/ 1300 w 10719"/>
                <a:gd name="T23" fmla="*/ 3418 h 6494"/>
                <a:gd name="T24" fmla="*/ 1120 w 10719"/>
                <a:gd name="T25" fmla="*/ 3201 h 6494"/>
                <a:gd name="T26" fmla="*/ 933 w 10719"/>
                <a:gd name="T27" fmla="*/ 2959 h 6494"/>
                <a:gd name="T28" fmla="*/ 758 w 10719"/>
                <a:gd name="T29" fmla="*/ 2714 h 6494"/>
                <a:gd name="T30" fmla="*/ 595 w 10719"/>
                <a:gd name="T31" fmla="*/ 2467 h 6494"/>
                <a:gd name="T32" fmla="*/ 442 w 10719"/>
                <a:gd name="T33" fmla="*/ 2217 h 6494"/>
                <a:gd name="T34" fmla="*/ 302 w 10719"/>
                <a:gd name="T35" fmla="*/ 1966 h 6494"/>
                <a:gd name="T36" fmla="*/ 173 w 10719"/>
                <a:gd name="T37" fmla="*/ 1712 h 6494"/>
                <a:gd name="T38" fmla="*/ 58 w 10719"/>
                <a:gd name="T39" fmla="*/ 1456 h 6494"/>
                <a:gd name="T40" fmla="*/ 4 w 10719"/>
                <a:gd name="T41" fmla="*/ 1326 h 6494"/>
                <a:gd name="T42" fmla="*/ 0 w 10719"/>
                <a:gd name="T43" fmla="*/ 1301 h 6494"/>
                <a:gd name="T44" fmla="*/ 8 w 10719"/>
                <a:gd name="T45" fmla="*/ 1276 h 6494"/>
                <a:gd name="T46" fmla="*/ 21 w 10719"/>
                <a:gd name="T47" fmla="*/ 1264 h 6494"/>
                <a:gd name="T48" fmla="*/ 45 w 10719"/>
                <a:gd name="T49" fmla="*/ 1254 h 6494"/>
                <a:gd name="T50" fmla="*/ 3963 w 10719"/>
                <a:gd name="T51" fmla="*/ 31 h 6494"/>
                <a:gd name="T52" fmla="*/ 3980 w 10719"/>
                <a:gd name="T53" fmla="*/ 10 h 6494"/>
                <a:gd name="T54" fmla="*/ 4006 w 10719"/>
                <a:gd name="T55" fmla="*/ 0 h 6494"/>
                <a:gd name="T56" fmla="*/ 4017 w 10719"/>
                <a:gd name="T57" fmla="*/ 0 h 6494"/>
                <a:gd name="T58" fmla="*/ 4042 w 10719"/>
                <a:gd name="T59" fmla="*/ 10 h 6494"/>
                <a:gd name="T60" fmla="*/ 6315 w 10719"/>
                <a:gd name="T61" fmla="*/ 3658 h 6494"/>
                <a:gd name="T62" fmla="*/ 7287 w 10719"/>
                <a:gd name="T63" fmla="*/ 1294 h 6494"/>
                <a:gd name="T64" fmla="*/ 7312 w 10719"/>
                <a:gd name="T65" fmla="*/ 1278 h 6494"/>
                <a:gd name="T66" fmla="*/ 10667 w 10719"/>
                <a:gd name="T67" fmla="*/ 1274 h 6494"/>
                <a:gd name="T68" fmla="*/ 10692 w 10719"/>
                <a:gd name="T69" fmla="*/ 1281 h 6494"/>
                <a:gd name="T70" fmla="*/ 10710 w 10719"/>
                <a:gd name="T71" fmla="*/ 1298 h 6494"/>
                <a:gd name="T72" fmla="*/ 10717 w 10719"/>
                <a:gd name="T73" fmla="*/ 1315 h 6494"/>
                <a:gd name="T74" fmla="*/ 10717 w 10719"/>
                <a:gd name="T75" fmla="*/ 1340 h 6494"/>
                <a:gd name="T76" fmla="*/ 10661 w 10719"/>
                <a:gd name="T77" fmla="*/ 1474 h 6494"/>
                <a:gd name="T78" fmla="*/ 10545 w 10719"/>
                <a:gd name="T79" fmla="*/ 1729 h 6494"/>
                <a:gd name="T80" fmla="*/ 10416 w 10719"/>
                <a:gd name="T81" fmla="*/ 1982 h 6494"/>
                <a:gd name="T82" fmla="*/ 10276 w 10719"/>
                <a:gd name="T83" fmla="*/ 2232 h 6494"/>
                <a:gd name="T84" fmla="*/ 10123 w 10719"/>
                <a:gd name="T85" fmla="*/ 2482 h 6494"/>
                <a:gd name="T86" fmla="*/ 9959 w 10719"/>
                <a:gd name="T87" fmla="*/ 2728 h 6494"/>
                <a:gd name="T88" fmla="*/ 9784 w 10719"/>
                <a:gd name="T89" fmla="*/ 2971 h 6494"/>
                <a:gd name="T90" fmla="*/ 9598 w 10719"/>
                <a:gd name="T91" fmla="*/ 3213 h 6494"/>
                <a:gd name="T92" fmla="*/ 9418 w 10719"/>
                <a:gd name="T93" fmla="*/ 3430 h 6494"/>
                <a:gd name="T94" fmla="*/ 9068 w 10719"/>
                <a:gd name="T95" fmla="*/ 3818 h 6494"/>
                <a:gd name="T96" fmla="*/ 8688 w 10719"/>
                <a:gd name="T97" fmla="*/ 4197 h 6494"/>
                <a:gd name="T98" fmla="*/ 8279 w 10719"/>
                <a:gd name="T99" fmla="*/ 4568 h 6494"/>
                <a:gd name="T100" fmla="*/ 7953 w 10719"/>
                <a:gd name="T101" fmla="*/ 4839 h 6494"/>
                <a:gd name="T102" fmla="*/ 7563 w 10719"/>
                <a:gd name="T103" fmla="*/ 5141 h 6494"/>
                <a:gd name="T104" fmla="*/ 7184 w 10719"/>
                <a:gd name="T105" fmla="*/ 5414 h 6494"/>
                <a:gd name="T106" fmla="*/ 6823 w 10719"/>
                <a:gd name="T107" fmla="*/ 5656 h 6494"/>
                <a:gd name="T108" fmla="*/ 6331 w 10719"/>
                <a:gd name="T109" fmla="*/ 5964 h 6494"/>
                <a:gd name="T110" fmla="*/ 5799 w 10719"/>
                <a:gd name="T111" fmla="*/ 6267 h 6494"/>
                <a:gd name="T112" fmla="*/ 5444 w 10719"/>
                <a:gd name="T113" fmla="*/ 6457 h 6494"/>
                <a:gd name="T114" fmla="*/ 5377 w 10719"/>
                <a:gd name="T115" fmla="*/ 6492 h 6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19" h="6494">
                  <a:moveTo>
                    <a:pt x="5364" y="6494"/>
                  </a:moveTo>
                  <a:lnTo>
                    <a:pt x="5364" y="6494"/>
                  </a:lnTo>
                  <a:lnTo>
                    <a:pt x="5356" y="6494"/>
                  </a:lnTo>
                  <a:lnTo>
                    <a:pt x="5350" y="6492"/>
                  </a:lnTo>
                  <a:lnTo>
                    <a:pt x="5343" y="6490"/>
                  </a:lnTo>
                  <a:lnTo>
                    <a:pt x="5338" y="6487"/>
                  </a:lnTo>
                  <a:lnTo>
                    <a:pt x="5338" y="6487"/>
                  </a:lnTo>
                  <a:lnTo>
                    <a:pt x="5283" y="6457"/>
                  </a:lnTo>
                  <a:lnTo>
                    <a:pt x="5201" y="6414"/>
                  </a:lnTo>
                  <a:lnTo>
                    <a:pt x="5201" y="6414"/>
                  </a:lnTo>
                  <a:lnTo>
                    <a:pt x="5031" y="6323"/>
                  </a:lnTo>
                  <a:lnTo>
                    <a:pt x="4927" y="6266"/>
                  </a:lnTo>
                  <a:lnTo>
                    <a:pt x="4809" y="6201"/>
                  </a:lnTo>
                  <a:lnTo>
                    <a:pt x="4680" y="6129"/>
                  </a:lnTo>
                  <a:lnTo>
                    <a:pt x="4542" y="6049"/>
                  </a:lnTo>
                  <a:lnTo>
                    <a:pt x="4394" y="5962"/>
                  </a:lnTo>
                  <a:lnTo>
                    <a:pt x="4236" y="5866"/>
                  </a:lnTo>
                  <a:lnTo>
                    <a:pt x="4071" y="5764"/>
                  </a:lnTo>
                  <a:lnTo>
                    <a:pt x="3986" y="5710"/>
                  </a:lnTo>
                  <a:lnTo>
                    <a:pt x="3899" y="5654"/>
                  </a:lnTo>
                  <a:lnTo>
                    <a:pt x="3811" y="5595"/>
                  </a:lnTo>
                  <a:lnTo>
                    <a:pt x="3721" y="5535"/>
                  </a:lnTo>
                  <a:lnTo>
                    <a:pt x="3631" y="5473"/>
                  </a:lnTo>
                  <a:lnTo>
                    <a:pt x="3538" y="5410"/>
                  </a:lnTo>
                  <a:lnTo>
                    <a:pt x="3444" y="5345"/>
                  </a:lnTo>
                  <a:lnTo>
                    <a:pt x="3350" y="5277"/>
                  </a:lnTo>
                  <a:lnTo>
                    <a:pt x="3254" y="5208"/>
                  </a:lnTo>
                  <a:lnTo>
                    <a:pt x="3157" y="5136"/>
                  </a:lnTo>
                  <a:lnTo>
                    <a:pt x="3060" y="5063"/>
                  </a:lnTo>
                  <a:lnTo>
                    <a:pt x="2963" y="4988"/>
                  </a:lnTo>
                  <a:lnTo>
                    <a:pt x="2865" y="4912"/>
                  </a:lnTo>
                  <a:lnTo>
                    <a:pt x="2767" y="4833"/>
                  </a:lnTo>
                  <a:lnTo>
                    <a:pt x="2767" y="4833"/>
                  </a:lnTo>
                  <a:lnTo>
                    <a:pt x="2656" y="4743"/>
                  </a:lnTo>
                  <a:lnTo>
                    <a:pt x="2547" y="4653"/>
                  </a:lnTo>
                  <a:lnTo>
                    <a:pt x="2440" y="4561"/>
                  </a:lnTo>
                  <a:lnTo>
                    <a:pt x="2336" y="4469"/>
                  </a:lnTo>
                  <a:lnTo>
                    <a:pt x="2232" y="4376"/>
                  </a:lnTo>
                  <a:lnTo>
                    <a:pt x="2130" y="4283"/>
                  </a:lnTo>
                  <a:lnTo>
                    <a:pt x="2031" y="4189"/>
                  </a:lnTo>
                  <a:lnTo>
                    <a:pt x="1933" y="4094"/>
                  </a:lnTo>
                  <a:lnTo>
                    <a:pt x="1837" y="3999"/>
                  </a:lnTo>
                  <a:lnTo>
                    <a:pt x="1742" y="3904"/>
                  </a:lnTo>
                  <a:lnTo>
                    <a:pt x="1650" y="3808"/>
                  </a:lnTo>
                  <a:lnTo>
                    <a:pt x="1559" y="3711"/>
                  </a:lnTo>
                  <a:lnTo>
                    <a:pt x="1471" y="3614"/>
                  </a:lnTo>
                  <a:lnTo>
                    <a:pt x="1384" y="3516"/>
                  </a:lnTo>
                  <a:lnTo>
                    <a:pt x="1300" y="3418"/>
                  </a:lnTo>
                  <a:lnTo>
                    <a:pt x="1217" y="3320"/>
                  </a:lnTo>
                  <a:lnTo>
                    <a:pt x="1217" y="3320"/>
                  </a:lnTo>
                  <a:lnTo>
                    <a:pt x="1168" y="3260"/>
                  </a:lnTo>
                  <a:lnTo>
                    <a:pt x="1120" y="3201"/>
                  </a:lnTo>
                  <a:lnTo>
                    <a:pt x="1072" y="3141"/>
                  </a:lnTo>
                  <a:lnTo>
                    <a:pt x="1024" y="3080"/>
                  </a:lnTo>
                  <a:lnTo>
                    <a:pt x="978" y="3020"/>
                  </a:lnTo>
                  <a:lnTo>
                    <a:pt x="933" y="2959"/>
                  </a:lnTo>
                  <a:lnTo>
                    <a:pt x="888" y="2898"/>
                  </a:lnTo>
                  <a:lnTo>
                    <a:pt x="844" y="2837"/>
                  </a:lnTo>
                  <a:lnTo>
                    <a:pt x="801" y="2776"/>
                  </a:lnTo>
                  <a:lnTo>
                    <a:pt x="758" y="2714"/>
                  </a:lnTo>
                  <a:lnTo>
                    <a:pt x="716" y="2652"/>
                  </a:lnTo>
                  <a:lnTo>
                    <a:pt x="675" y="2591"/>
                  </a:lnTo>
                  <a:lnTo>
                    <a:pt x="635" y="2529"/>
                  </a:lnTo>
                  <a:lnTo>
                    <a:pt x="595" y="2467"/>
                  </a:lnTo>
                  <a:lnTo>
                    <a:pt x="556" y="2405"/>
                  </a:lnTo>
                  <a:lnTo>
                    <a:pt x="517" y="2342"/>
                  </a:lnTo>
                  <a:lnTo>
                    <a:pt x="479" y="2280"/>
                  </a:lnTo>
                  <a:lnTo>
                    <a:pt x="442" y="2217"/>
                  </a:lnTo>
                  <a:lnTo>
                    <a:pt x="407" y="2155"/>
                  </a:lnTo>
                  <a:lnTo>
                    <a:pt x="371" y="2092"/>
                  </a:lnTo>
                  <a:lnTo>
                    <a:pt x="337" y="2028"/>
                  </a:lnTo>
                  <a:lnTo>
                    <a:pt x="302" y="1966"/>
                  </a:lnTo>
                  <a:lnTo>
                    <a:pt x="270" y="1902"/>
                  </a:lnTo>
                  <a:lnTo>
                    <a:pt x="236" y="1839"/>
                  </a:lnTo>
                  <a:lnTo>
                    <a:pt x="205" y="1775"/>
                  </a:lnTo>
                  <a:lnTo>
                    <a:pt x="173" y="1712"/>
                  </a:lnTo>
                  <a:lnTo>
                    <a:pt x="144" y="1648"/>
                  </a:lnTo>
                  <a:lnTo>
                    <a:pt x="114" y="1584"/>
                  </a:lnTo>
                  <a:lnTo>
                    <a:pt x="86" y="1519"/>
                  </a:lnTo>
                  <a:lnTo>
                    <a:pt x="58" y="1456"/>
                  </a:lnTo>
                  <a:lnTo>
                    <a:pt x="31" y="1392"/>
                  </a:lnTo>
                  <a:lnTo>
                    <a:pt x="4" y="1327"/>
                  </a:lnTo>
                  <a:lnTo>
                    <a:pt x="4" y="1326"/>
                  </a:lnTo>
                  <a:lnTo>
                    <a:pt x="4" y="1326"/>
                  </a:lnTo>
                  <a:lnTo>
                    <a:pt x="2" y="1320"/>
                  </a:lnTo>
                  <a:lnTo>
                    <a:pt x="0" y="1313"/>
                  </a:lnTo>
                  <a:lnTo>
                    <a:pt x="0" y="1308"/>
                  </a:lnTo>
                  <a:lnTo>
                    <a:pt x="0" y="1301"/>
                  </a:lnTo>
                  <a:lnTo>
                    <a:pt x="1" y="1295"/>
                  </a:lnTo>
                  <a:lnTo>
                    <a:pt x="2" y="1288"/>
                  </a:lnTo>
                  <a:lnTo>
                    <a:pt x="5" y="1283"/>
                  </a:lnTo>
                  <a:lnTo>
                    <a:pt x="8" y="1276"/>
                  </a:lnTo>
                  <a:lnTo>
                    <a:pt x="8" y="1276"/>
                  </a:lnTo>
                  <a:lnTo>
                    <a:pt x="11" y="1272"/>
                  </a:lnTo>
                  <a:lnTo>
                    <a:pt x="16" y="1267"/>
                  </a:lnTo>
                  <a:lnTo>
                    <a:pt x="21" y="1264"/>
                  </a:lnTo>
                  <a:lnTo>
                    <a:pt x="27" y="1260"/>
                  </a:lnTo>
                  <a:lnTo>
                    <a:pt x="32" y="1257"/>
                  </a:lnTo>
                  <a:lnTo>
                    <a:pt x="38" y="1255"/>
                  </a:lnTo>
                  <a:lnTo>
                    <a:pt x="45" y="1254"/>
                  </a:lnTo>
                  <a:lnTo>
                    <a:pt x="51" y="1254"/>
                  </a:lnTo>
                  <a:lnTo>
                    <a:pt x="3445" y="1254"/>
                  </a:lnTo>
                  <a:lnTo>
                    <a:pt x="3963" y="31"/>
                  </a:lnTo>
                  <a:lnTo>
                    <a:pt x="3963" y="31"/>
                  </a:lnTo>
                  <a:lnTo>
                    <a:pt x="3966" y="25"/>
                  </a:lnTo>
                  <a:lnTo>
                    <a:pt x="3971" y="19"/>
                  </a:lnTo>
                  <a:lnTo>
                    <a:pt x="3975" y="14"/>
                  </a:lnTo>
                  <a:lnTo>
                    <a:pt x="3980" y="10"/>
                  </a:lnTo>
                  <a:lnTo>
                    <a:pt x="3987" y="5"/>
                  </a:lnTo>
                  <a:lnTo>
                    <a:pt x="3993" y="3"/>
                  </a:lnTo>
                  <a:lnTo>
                    <a:pt x="4000" y="1"/>
                  </a:lnTo>
                  <a:lnTo>
                    <a:pt x="4006" y="0"/>
                  </a:lnTo>
                  <a:lnTo>
                    <a:pt x="4006" y="0"/>
                  </a:lnTo>
                  <a:lnTo>
                    <a:pt x="4011" y="0"/>
                  </a:lnTo>
                  <a:lnTo>
                    <a:pt x="4011" y="0"/>
                  </a:lnTo>
                  <a:lnTo>
                    <a:pt x="4017" y="0"/>
                  </a:lnTo>
                  <a:lnTo>
                    <a:pt x="4024" y="1"/>
                  </a:lnTo>
                  <a:lnTo>
                    <a:pt x="4030" y="3"/>
                  </a:lnTo>
                  <a:lnTo>
                    <a:pt x="4036" y="6"/>
                  </a:lnTo>
                  <a:lnTo>
                    <a:pt x="4042" y="10"/>
                  </a:lnTo>
                  <a:lnTo>
                    <a:pt x="4046" y="14"/>
                  </a:lnTo>
                  <a:lnTo>
                    <a:pt x="4051" y="18"/>
                  </a:lnTo>
                  <a:lnTo>
                    <a:pt x="4055" y="24"/>
                  </a:lnTo>
                  <a:lnTo>
                    <a:pt x="6315" y="3658"/>
                  </a:lnTo>
                  <a:lnTo>
                    <a:pt x="7280" y="1307"/>
                  </a:lnTo>
                  <a:lnTo>
                    <a:pt x="7280" y="1307"/>
                  </a:lnTo>
                  <a:lnTo>
                    <a:pt x="7283" y="1300"/>
                  </a:lnTo>
                  <a:lnTo>
                    <a:pt x="7287" y="1294"/>
                  </a:lnTo>
                  <a:lnTo>
                    <a:pt x="7293" y="1288"/>
                  </a:lnTo>
                  <a:lnTo>
                    <a:pt x="7299" y="1284"/>
                  </a:lnTo>
                  <a:lnTo>
                    <a:pt x="7306" y="1280"/>
                  </a:lnTo>
                  <a:lnTo>
                    <a:pt x="7312" y="1278"/>
                  </a:lnTo>
                  <a:lnTo>
                    <a:pt x="7320" y="1275"/>
                  </a:lnTo>
                  <a:lnTo>
                    <a:pt x="7327" y="1274"/>
                  </a:lnTo>
                  <a:lnTo>
                    <a:pt x="10667" y="1274"/>
                  </a:lnTo>
                  <a:lnTo>
                    <a:pt x="10667" y="1274"/>
                  </a:lnTo>
                  <a:lnTo>
                    <a:pt x="10673" y="1275"/>
                  </a:lnTo>
                  <a:lnTo>
                    <a:pt x="10680" y="1276"/>
                  </a:lnTo>
                  <a:lnTo>
                    <a:pt x="10686" y="1279"/>
                  </a:lnTo>
                  <a:lnTo>
                    <a:pt x="10692" y="1281"/>
                  </a:lnTo>
                  <a:lnTo>
                    <a:pt x="10697" y="1284"/>
                  </a:lnTo>
                  <a:lnTo>
                    <a:pt x="10702" y="1288"/>
                  </a:lnTo>
                  <a:lnTo>
                    <a:pt x="10707" y="1293"/>
                  </a:lnTo>
                  <a:lnTo>
                    <a:pt x="10710" y="1298"/>
                  </a:lnTo>
                  <a:lnTo>
                    <a:pt x="10710" y="1298"/>
                  </a:lnTo>
                  <a:lnTo>
                    <a:pt x="10713" y="1303"/>
                  </a:lnTo>
                  <a:lnTo>
                    <a:pt x="10716" y="1309"/>
                  </a:lnTo>
                  <a:lnTo>
                    <a:pt x="10717" y="1315"/>
                  </a:lnTo>
                  <a:lnTo>
                    <a:pt x="10719" y="1322"/>
                  </a:lnTo>
                  <a:lnTo>
                    <a:pt x="10719" y="1327"/>
                  </a:lnTo>
                  <a:lnTo>
                    <a:pt x="10719" y="1334"/>
                  </a:lnTo>
                  <a:lnTo>
                    <a:pt x="10717" y="1340"/>
                  </a:lnTo>
                  <a:lnTo>
                    <a:pt x="10715" y="1347"/>
                  </a:lnTo>
                  <a:lnTo>
                    <a:pt x="10715" y="1347"/>
                  </a:lnTo>
                  <a:lnTo>
                    <a:pt x="10688" y="1410"/>
                  </a:lnTo>
                  <a:lnTo>
                    <a:pt x="10661" y="1474"/>
                  </a:lnTo>
                  <a:lnTo>
                    <a:pt x="10633" y="1538"/>
                  </a:lnTo>
                  <a:lnTo>
                    <a:pt x="10604" y="1602"/>
                  </a:lnTo>
                  <a:lnTo>
                    <a:pt x="10575" y="1665"/>
                  </a:lnTo>
                  <a:lnTo>
                    <a:pt x="10545" y="1729"/>
                  </a:lnTo>
                  <a:lnTo>
                    <a:pt x="10513" y="1792"/>
                  </a:lnTo>
                  <a:lnTo>
                    <a:pt x="10482" y="1855"/>
                  </a:lnTo>
                  <a:lnTo>
                    <a:pt x="10450" y="1919"/>
                  </a:lnTo>
                  <a:lnTo>
                    <a:pt x="10416" y="1982"/>
                  </a:lnTo>
                  <a:lnTo>
                    <a:pt x="10382" y="2044"/>
                  </a:lnTo>
                  <a:lnTo>
                    <a:pt x="10347" y="2107"/>
                  </a:lnTo>
                  <a:lnTo>
                    <a:pt x="10311" y="2170"/>
                  </a:lnTo>
                  <a:lnTo>
                    <a:pt x="10276" y="2232"/>
                  </a:lnTo>
                  <a:lnTo>
                    <a:pt x="10239" y="2295"/>
                  </a:lnTo>
                  <a:lnTo>
                    <a:pt x="10201" y="2358"/>
                  </a:lnTo>
                  <a:lnTo>
                    <a:pt x="10162" y="2419"/>
                  </a:lnTo>
                  <a:lnTo>
                    <a:pt x="10123" y="2482"/>
                  </a:lnTo>
                  <a:lnTo>
                    <a:pt x="10084" y="2543"/>
                  </a:lnTo>
                  <a:lnTo>
                    <a:pt x="10042" y="2605"/>
                  </a:lnTo>
                  <a:lnTo>
                    <a:pt x="10001" y="2666"/>
                  </a:lnTo>
                  <a:lnTo>
                    <a:pt x="9959" y="2728"/>
                  </a:lnTo>
                  <a:lnTo>
                    <a:pt x="9917" y="2788"/>
                  </a:lnTo>
                  <a:lnTo>
                    <a:pt x="9873" y="2850"/>
                  </a:lnTo>
                  <a:lnTo>
                    <a:pt x="9830" y="2911"/>
                  </a:lnTo>
                  <a:lnTo>
                    <a:pt x="9784" y="2971"/>
                  </a:lnTo>
                  <a:lnTo>
                    <a:pt x="9739" y="3033"/>
                  </a:lnTo>
                  <a:lnTo>
                    <a:pt x="9693" y="3092"/>
                  </a:lnTo>
                  <a:lnTo>
                    <a:pt x="9646" y="3152"/>
                  </a:lnTo>
                  <a:lnTo>
                    <a:pt x="9598" y="3213"/>
                  </a:lnTo>
                  <a:lnTo>
                    <a:pt x="9550" y="3272"/>
                  </a:lnTo>
                  <a:lnTo>
                    <a:pt x="9500" y="3332"/>
                  </a:lnTo>
                  <a:lnTo>
                    <a:pt x="9500" y="3332"/>
                  </a:lnTo>
                  <a:lnTo>
                    <a:pt x="9418" y="3430"/>
                  </a:lnTo>
                  <a:lnTo>
                    <a:pt x="9333" y="3527"/>
                  </a:lnTo>
                  <a:lnTo>
                    <a:pt x="9247" y="3624"/>
                  </a:lnTo>
                  <a:lnTo>
                    <a:pt x="9158" y="3722"/>
                  </a:lnTo>
                  <a:lnTo>
                    <a:pt x="9068" y="3818"/>
                  </a:lnTo>
                  <a:lnTo>
                    <a:pt x="8975" y="3913"/>
                  </a:lnTo>
                  <a:lnTo>
                    <a:pt x="8881" y="4009"/>
                  </a:lnTo>
                  <a:lnTo>
                    <a:pt x="8785" y="4103"/>
                  </a:lnTo>
                  <a:lnTo>
                    <a:pt x="8688" y="4197"/>
                  </a:lnTo>
                  <a:lnTo>
                    <a:pt x="8588" y="4291"/>
                  </a:lnTo>
                  <a:lnTo>
                    <a:pt x="8486" y="4384"/>
                  </a:lnTo>
                  <a:lnTo>
                    <a:pt x="8384" y="4477"/>
                  </a:lnTo>
                  <a:lnTo>
                    <a:pt x="8279" y="4568"/>
                  </a:lnTo>
                  <a:lnTo>
                    <a:pt x="8172" y="4659"/>
                  </a:lnTo>
                  <a:lnTo>
                    <a:pt x="8063" y="4750"/>
                  </a:lnTo>
                  <a:lnTo>
                    <a:pt x="7953" y="4839"/>
                  </a:lnTo>
                  <a:lnTo>
                    <a:pt x="7953" y="4839"/>
                  </a:lnTo>
                  <a:lnTo>
                    <a:pt x="7854" y="4917"/>
                  </a:lnTo>
                  <a:lnTo>
                    <a:pt x="7757" y="4994"/>
                  </a:lnTo>
                  <a:lnTo>
                    <a:pt x="7660" y="5068"/>
                  </a:lnTo>
                  <a:lnTo>
                    <a:pt x="7563" y="5141"/>
                  </a:lnTo>
                  <a:lnTo>
                    <a:pt x="7467" y="5212"/>
                  </a:lnTo>
                  <a:lnTo>
                    <a:pt x="7372" y="5281"/>
                  </a:lnTo>
                  <a:lnTo>
                    <a:pt x="7278" y="5348"/>
                  </a:lnTo>
                  <a:lnTo>
                    <a:pt x="7184" y="5414"/>
                  </a:lnTo>
                  <a:lnTo>
                    <a:pt x="7092" y="5477"/>
                  </a:lnTo>
                  <a:lnTo>
                    <a:pt x="7001" y="5538"/>
                  </a:lnTo>
                  <a:lnTo>
                    <a:pt x="6912" y="5599"/>
                  </a:lnTo>
                  <a:lnTo>
                    <a:pt x="6823" y="5656"/>
                  </a:lnTo>
                  <a:lnTo>
                    <a:pt x="6737" y="5712"/>
                  </a:lnTo>
                  <a:lnTo>
                    <a:pt x="6651" y="5766"/>
                  </a:lnTo>
                  <a:lnTo>
                    <a:pt x="6487" y="5869"/>
                  </a:lnTo>
                  <a:lnTo>
                    <a:pt x="6331" y="5964"/>
                  </a:lnTo>
                  <a:lnTo>
                    <a:pt x="6183" y="6050"/>
                  </a:lnTo>
                  <a:lnTo>
                    <a:pt x="6044" y="6130"/>
                  </a:lnTo>
                  <a:lnTo>
                    <a:pt x="5916" y="6202"/>
                  </a:lnTo>
                  <a:lnTo>
                    <a:pt x="5799" y="6267"/>
                  </a:lnTo>
                  <a:lnTo>
                    <a:pt x="5695" y="6323"/>
                  </a:lnTo>
                  <a:lnTo>
                    <a:pt x="5526" y="6414"/>
                  </a:lnTo>
                  <a:lnTo>
                    <a:pt x="5526" y="6414"/>
                  </a:lnTo>
                  <a:lnTo>
                    <a:pt x="5444" y="6457"/>
                  </a:lnTo>
                  <a:lnTo>
                    <a:pt x="5390" y="6487"/>
                  </a:lnTo>
                  <a:lnTo>
                    <a:pt x="5390" y="6487"/>
                  </a:lnTo>
                  <a:lnTo>
                    <a:pt x="5383" y="6490"/>
                  </a:lnTo>
                  <a:lnTo>
                    <a:pt x="5377" y="6492"/>
                  </a:lnTo>
                  <a:lnTo>
                    <a:pt x="5370" y="6494"/>
                  </a:lnTo>
                  <a:lnTo>
                    <a:pt x="5364" y="6494"/>
                  </a:lnTo>
                  <a:lnTo>
                    <a:pt x="5364" y="6494"/>
                  </a:lnTo>
                  <a:close/>
                </a:path>
              </a:pathLst>
            </a:custGeom>
            <a:solidFill>
              <a:srgbClr val="EF4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800"/>
            </a:p>
          </p:txBody>
        </p:sp>
      </p:grpSp>
    </p:spTree>
    <p:extLst>
      <p:ext uri="{BB962C8B-B14F-4D97-AF65-F5344CB8AC3E}">
        <p14:creationId xmlns:p14="http://schemas.microsoft.com/office/powerpoint/2010/main" val="3407880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제목 및 내용">
    <p:spTree>
      <p:nvGrpSpPr>
        <p:cNvPr id="1" name=""/>
        <p:cNvGrpSpPr/>
        <p:nvPr/>
      </p:nvGrpSpPr>
      <p:grpSpPr>
        <a:xfrm>
          <a:off x="0" y="0"/>
          <a:ext cx="0" cy="0"/>
          <a:chOff x="0" y="0"/>
          <a:chExt cx="0" cy="0"/>
        </a:xfrm>
      </p:grpSpPr>
      <p:pic>
        <p:nvPicPr>
          <p:cNvPr id="2" name="그림 1"/>
          <p:cNvPicPr>
            <a:picLocks noChangeAspect="1"/>
          </p:cNvPicPr>
          <p:nvPr userDrawn="1"/>
        </p:nvPicPr>
        <p:blipFill rotWithShape="1">
          <a:blip r:embed="rId2">
            <a:extLst>
              <a:ext uri="{28A0092B-C50C-407E-A947-70E740481C1C}">
                <a14:useLocalDpi xmlns:a14="http://schemas.microsoft.com/office/drawing/2010/main" val="0"/>
              </a:ext>
            </a:extLst>
          </a:blip>
          <a:srcRect l="8736" t="-5" r="21577" b="25000"/>
          <a:stretch/>
        </p:blipFill>
        <p:spPr>
          <a:xfrm>
            <a:off x="2771800" y="-1"/>
            <a:ext cx="6372200" cy="5143501"/>
          </a:xfrm>
          <a:prstGeom prst="rect">
            <a:avLst/>
          </a:prstGeom>
        </p:spPr>
      </p:pic>
      <p:sp>
        <p:nvSpPr>
          <p:cNvPr id="3" name="직사각형 2"/>
          <p:cNvSpPr/>
          <p:nvPr userDrawn="1"/>
        </p:nvSpPr>
        <p:spPr>
          <a:xfrm rot="5400000" flipH="1" flipV="1">
            <a:off x="102663" y="2548890"/>
            <a:ext cx="5143500" cy="45720"/>
          </a:xfrm>
          <a:prstGeom prst="rect">
            <a:avLst/>
          </a:prstGeom>
          <a:solidFill>
            <a:srgbClr val="71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4" name="텍스트 개체 틀 4"/>
          <p:cNvSpPr>
            <a:spLocks noGrp="1"/>
          </p:cNvSpPr>
          <p:nvPr>
            <p:ph type="body" sz="quarter" idx="10" hasCustomPrompt="1"/>
          </p:nvPr>
        </p:nvSpPr>
        <p:spPr>
          <a:xfrm>
            <a:off x="3329950" y="776691"/>
            <a:ext cx="4626428" cy="504056"/>
          </a:xfrm>
          <a:prstGeom prst="rect">
            <a:avLst/>
          </a:prstGeom>
        </p:spPr>
        <p:txBody>
          <a:bodyPr lIns="0" tIns="0" rIns="0" bIns="0"/>
          <a:lstStyle>
            <a:lvl1pPr marL="0" indent="0">
              <a:lnSpc>
                <a:spcPct val="80000"/>
              </a:lnSpc>
              <a:buNone/>
              <a:defRPr sz="4400" b="1" baseline="0">
                <a:latin typeface="Calibri" panose="020F0502020204030204" pitchFamily="34" charset="0"/>
              </a:defRPr>
            </a:lvl1pPr>
          </a:lstStyle>
          <a:p>
            <a:pPr lvl="0"/>
            <a:r>
              <a:rPr lang="en-US" altLang="ko-KR"/>
              <a:t>Contents title</a:t>
            </a:r>
            <a:endParaRPr lang="ko-KR" altLang="en-US"/>
          </a:p>
        </p:txBody>
      </p:sp>
      <p:sp>
        <p:nvSpPr>
          <p:cNvPr id="5" name="텍스트 개체 틀 4"/>
          <p:cNvSpPr>
            <a:spLocks noGrp="1"/>
          </p:cNvSpPr>
          <p:nvPr>
            <p:ph type="body" sz="quarter" idx="11" hasCustomPrompt="1"/>
          </p:nvPr>
        </p:nvSpPr>
        <p:spPr>
          <a:xfrm>
            <a:off x="3329950" y="2075993"/>
            <a:ext cx="4626428" cy="385578"/>
          </a:xfrm>
          <a:prstGeom prst="rect">
            <a:avLst/>
          </a:prstGeom>
        </p:spPr>
        <p:txBody>
          <a:bodyPr lIns="0" tIns="0" rIns="0" bIns="0"/>
          <a:lstStyle>
            <a:lvl1pPr marL="0" indent="0">
              <a:lnSpc>
                <a:spcPct val="80000"/>
              </a:lnSpc>
              <a:buNone/>
              <a:defRPr sz="2000" b="0">
                <a:latin typeface="Calibri" panose="020F0502020204030204" pitchFamily="34" charset="0"/>
              </a:defRPr>
            </a:lvl1pPr>
          </a:lstStyle>
          <a:p>
            <a:pPr lvl="0"/>
            <a:r>
              <a:rPr lang="en-US" altLang="ko-KR"/>
              <a:t>01. Contents sub title</a:t>
            </a:r>
            <a:endParaRPr lang="ko-KR" altLang="en-US"/>
          </a:p>
        </p:txBody>
      </p:sp>
      <p:sp>
        <p:nvSpPr>
          <p:cNvPr id="6" name="텍스트 개체 틀 4"/>
          <p:cNvSpPr>
            <a:spLocks noGrp="1"/>
          </p:cNvSpPr>
          <p:nvPr>
            <p:ph type="body" sz="quarter" idx="12" hasCustomPrompt="1"/>
          </p:nvPr>
        </p:nvSpPr>
        <p:spPr>
          <a:xfrm>
            <a:off x="3329950" y="2563564"/>
            <a:ext cx="4626428" cy="385578"/>
          </a:xfrm>
          <a:prstGeom prst="rect">
            <a:avLst/>
          </a:prstGeom>
        </p:spPr>
        <p:txBody>
          <a:bodyPr lIns="0" tIns="0" rIns="0" bIns="0"/>
          <a:lstStyle>
            <a:lvl1pPr marL="0" indent="0">
              <a:lnSpc>
                <a:spcPct val="80000"/>
              </a:lnSpc>
              <a:buNone/>
              <a:defRPr sz="2000" b="0">
                <a:latin typeface="Calibri" panose="020F0502020204030204" pitchFamily="34" charset="0"/>
              </a:defRPr>
            </a:lvl1pPr>
          </a:lstStyle>
          <a:p>
            <a:pPr lvl="0"/>
            <a:r>
              <a:rPr lang="en-US" altLang="ko-KR"/>
              <a:t>02. Contents sub title</a:t>
            </a:r>
            <a:endParaRPr lang="ko-KR" altLang="en-US"/>
          </a:p>
        </p:txBody>
      </p:sp>
      <p:sp>
        <p:nvSpPr>
          <p:cNvPr id="7" name="텍스트 개체 틀 4"/>
          <p:cNvSpPr>
            <a:spLocks noGrp="1"/>
          </p:cNvSpPr>
          <p:nvPr>
            <p:ph type="body" sz="quarter" idx="13" hasCustomPrompt="1"/>
          </p:nvPr>
        </p:nvSpPr>
        <p:spPr>
          <a:xfrm>
            <a:off x="3329950" y="3051135"/>
            <a:ext cx="4626428" cy="385578"/>
          </a:xfrm>
          <a:prstGeom prst="rect">
            <a:avLst/>
          </a:prstGeom>
        </p:spPr>
        <p:txBody>
          <a:bodyPr lIns="0" tIns="0" rIns="0" bIns="0"/>
          <a:lstStyle>
            <a:lvl1pPr marL="0" indent="0">
              <a:lnSpc>
                <a:spcPct val="80000"/>
              </a:lnSpc>
              <a:buNone/>
              <a:defRPr sz="2000" b="0">
                <a:latin typeface="Calibri" panose="020F0502020204030204" pitchFamily="34" charset="0"/>
              </a:defRPr>
            </a:lvl1pPr>
          </a:lstStyle>
          <a:p>
            <a:pPr lvl="0"/>
            <a:r>
              <a:rPr lang="en-US" altLang="ko-KR"/>
              <a:t>03. Contents sub title</a:t>
            </a:r>
            <a:endParaRPr lang="ko-KR" altLang="en-US"/>
          </a:p>
        </p:txBody>
      </p:sp>
      <p:sp>
        <p:nvSpPr>
          <p:cNvPr id="8" name="텍스트 개체 틀 4"/>
          <p:cNvSpPr>
            <a:spLocks noGrp="1"/>
          </p:cNvSpPr>
          <p:nvPr>
            <p:ph type="body" sz="quarter" idx="14" hasCustomPrompt="1"/>
          </p:nvPr>
        </p:nvSpPr>
        <p:spPr>
          <a:xfrm>
            <a:off x="3329950" y="3538706"/>
            <a:ext cx="4626428" cy="385578"/>
          </a:xfrm>
          <a:prstGeom prst="rect">
            <a:avLst/>
          </a:prstGeom>
        </p:spPr>
        <p:txBody>
          <a:bodyPr lIns="0" tIns="0" rIns="0" bIns="0"/>
          <a:lstStyle>
            <a:lvl1pPr marL="0" indent="0">
              <a:lnSpc>
                <a:spcPct val="80000"/>
              </a:lnSpc>
              <a:buNone/>
              <a:defRPr sz="2000" b="0">
                <a:latin typeface="Calibri" panose="020F0502020204030204" pitchFamily="34" charset="0"/>
              </a:defRPr>
            </a:lvl1pPr>
          </a:lstStyle>
          <a:p>
            <a:pPr lvl="0"/>
            <a:r>
              <a:rPr lang="en-US" altLang="ko-KR"/>
              <a:t>04. Contents sub title</a:t>
            </a:r>
            <a:endParaRPr lang="ko-KR" altLang="en-US"/>
          </a:p>
        </p:txBody>
      </p:sp>
      <p:sp>
        <p:nvSpPr>
          <p:cNvPr id="9" name="텍스트 개체 틀 4"/>
          <p:cNvSpPr>
            <a:spLocks noGrp="1"/>
          </p:cNvSpPr>
          <p:nvPr>
            <p:ph type="body" sz="quarter" idx="15" hasCustomPrompt="1"/>
          </p:nvPr>
        </p:nvSpPr>
        <p:spPr>
          <a:xfrm>
            <a:off x="3329950" y="4026276"/>
            <a:ext cx="4626428" cy="385578"/>
          </a:xfrm>
          <a:prstGeom prst="rect">
            <a:avLst/>
          </a:prstGeom>
        </p:spPr>
        <p:txBody>
          <a:bodyPr lIns="0" tIns="0" rIns="0" bIns="0"/>
          <a:lstStyle>
            <a:lvl1pPr marL="0" indent="0">
              <a:lnSpc>
                <a:spcPct val="80000"/>
              </a:lnSpc>
              <a:buNone/>
              <a:defRPr sz="2000" b="0">
                <a:latin typeface="Calibri" panose="020F0502020204030204" pitchFamily="34" charset="0"/>
              </a:defRPr>
            </a:lvl1pPr>
          </a:lstStyle>
          <a:p>
            <a:pPr lvl="0"/>
            <a:r>
              <a:rPr lang="en-US" altLang="ko-KR"/>
              <a:t>05. Contents sub title</a:t>
            </a:r>
            <a:endParaRPr lang="ko-KR" altLang="en-US"/>
          </a:p>
        </p:txBody>
      </p:sp>
      <p:pic>
        <p:nvPicPr>
          <p:cNvPr id="10" name="그림 9"/>
          <p:cNvPicPr>
            <a:picLocks noChangeAspect="1"/>
          </p:cNvPicPr>
          <p:nvPr userDrawn="1"/>
        </p:nvPicPr>
        <p:blipFill rotWithShape="1">
          <a:blip r:embed="rId3" cstate="print">
            <a:extLst>
              <a:ext uri="{28A0092B-C50C-407E-A947-70E740481C1C}">
                <a14:useLocalDpi xmlns:a14="http://schemas.microsoft.com/office/drawing/2010/main" val="0"/>
              </a:ext>
            </a:extLst>
          </a:blip>
          <a:srcRect r="64524"/>
          <a:stretch/>
        </p:blipFill>
        <p:spPr>
          <a:xfrm>
            <a:off x="7092281" y="1770673"/>
            <a:ext cx="1393371" cy="2945717"/>
          </a:xfrm>
          <a:prstGeom prst="rect">
            <a:avLst/>
          </a:prstGeom>
        </p:spPr>
      </p:pic>
    </p:spTree>
    <p:extLst>
      <p:ext uri="{BB962C8B-B14F-4D97-AF65-F5344CB8AC3E}">
        <p14:creationId xmlns:p14="http://schemas.microsoft.com/office/powerpoint/2010/main" val="324158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제목 및 내용">
    <p:spTree>
      <p:nvGrpSpPr>
        <p:cNvPr id="1" name=""/>
        <p:cNvGrpSpPr/>
        <p:nvPr/>
      </p:nvGrpSpPr>
      <p:grpSpPr>
        <a:xfrm>
          <a:off x="0" y="0"/>
          <a:ext cx="0" cy="0"/>
          <a:chOff x="0" y="0"/>
          <a:chExt cx="0" cy="0"/>
        </a:xfrm>
      </p:grpSpPr>
      <p:pic>
        <p:nvPicPr>
          <p:cNvPr id="2" name="그림 1"/>
          <p:cNvPicPr>
            <a:picLocks noChangeAspect="1"/>
          </p:cNvPicPr>
          <p:nvPr userDrawn="1"/>
        </p:nvPicPr>
        <p:blipFill rotWithShape="1">
          <a:blip r:embed="rId2">
            <a:extLst>
              <a:ext uri="{28A0092B-C50C-407E-A947-70E740481C1C}">
                <a14:useLocalDpi xmlns:a14="http://schemas.microsoft.com/office/drawing/2010/main" val="0"/>
              </a:ext>
            </a:extLst>
          </a:blip>
          <a:srcRect t="51997" b="339"/>
          <a:stretch/>
        </p:blipFill>
        <p:spPr>
          <a:xfrm>
            <a:off x="0" y="1"/>
            <a:ext cx="9144000" cy="3268589"/>
          </a:xfrm>
          <a:prstGeom prst="rect">
            <a:avLst/>
          </a:prstGeom>
        </p:spPr>
      </p:pic>
      <p:sp>
        <p:nvSpPr>
          <p:cNvPr id="3" name="직사각형 2"/>
          <p:cNvSpPr/>
          <p:nvPr userDrawn="1"/>
        </p:nvSpPr>
        <p:spPr>
          <a:xfrm flipV="1">
            <a:off x="0" y="3332148"/>
            <a:ext cx="9144000" cy="85395"/>
          </a:xfrm>
          <a:prstGeom prst="rect">
            <a:avLst/>
          </a:prstGeom>
          <a:solidFill>
            <a:srgbClr val="71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pic>
        <p:nvPicPr>
          <p:cNvPr id="4" name="그림 3"/>
          <p:cNvPicPr>
            <a:picLocks noChangeAspect="1"/>
          </p:cNvPicPr>
          <p:nvPr userDrawn="1"/>
        </p:nvPicPr>
        <p:blipFill rotWithShape="1">
          <a:blip r:embed="rId3">
            <a:extLst>
              <a:ext uri="{28A0092B-C50C-407E-A947-70E740481C1C}">
                <a14:useLocalDpi xmlns:a14="http://schemas.microsoft.com/office/drawing/2010/main" val="0"/>
              </a:ext>
            </a:extLst>
          </a:blip>
          <a:srcRect t="-1" r="70714" b="52073"/>
          <a:stretch/>
        </p:blipFill>
        <p:spPr>
          <a:xfrm>
            <a:off x="1115619" y="483517"/>
            <a:ext cx="2269063" cy="2785071"/>
          </a:xfrm>
          <a:prstGeom prst="rect">
            <a:avLst/>
          </a:prstGeom>
        </p:spPr>
      </p:pic>
      <p:sp>
        <p:nvSpPr>
          <p:cNvPr id="5" name="텍스트 개체 틀 4"/>
          <p:cNvSpPr>
            <a:spLocks noGrp="1"/>
          </p:cNvSpPr>
          <p:nvPr>
            <p:ph type="body" sz="quarter" idx="10" hasCustomPrompt="1"/>
          </p:nvPr>
        </p:nvSpPr>
        <p:spPr>
          <a:xfrm>
            <a:off x="3851276" y="1613266"/>
            <a:ext cx="5113339" cy="843473"/>
          </a:xfrm>
          <a:prstGeom prst="rect">
            <a:avLst/>
          </a:prstGeom>
        </p:spPr>
        <p:txBody>
          <a:bodyPr lIns="0" tIns="0" rIns="0" bIns="0"/>
          <a:lstStyle>
            <a:lvl1pPr marL="0" indent="0">
              <a:lnSpc>
                <a:spcPct val="80000"/>
              </a:lnSpc>
              <a:buNone/>
              <a:defRPr sz="7201" b="1">
                <a:latin typeface="Calibri" panose="020F0502020204030204" pitchFamily="34" charset="0"/>
              </a:defRPr>
            </a:lvl1pPr>
          </a:lstStyle>
          <a:p>
            <a:pPr lvl="0"/>
            <a:r>
              <a:rPr lang="en-US" altLang="ko-KR"/>
              <a:t>01</a:t>
            </a:r>
            <a:endParaRPr lang="ko-KR" altLang="en-US"/>
          </a:p>
        </p:txBody>
      </p:sp>
      <p:sp>
        <p:nvSpPr>
          <p:cNvPr id="6" name="텍스트 개체 틀 4"/>
          <p:cNvSpPr>
            <a:spLocks noGrp="1"/>
          </p:cNvSpPr>
          <p:nvPr>
            <p:ph type="body" sz="quarter" idx="11" hasCustomPrompt="1"/>
          </p:nvPr>
        </p:nvSpPr>
        <p:spPr>
          <a:xfrm>
            <a:off x="3851276" y="3507854"/>
            <a:ext cx="5113339" cy="385578"/>
          </a:xfrm>
          <a:prstGeom prst="rect">
            <a:avLst/>
          </a:prstGeom>
        </p:spPr>
        <p:txBody>
          <a:bodyPr lIns="0" tIns="0" rIns="0" bIns="0"/>
          <a:lstStyle>
            <a:lvl1pPr marL="0" indent="0">
              <a:lnSpc>
                <a:spcPct val="80000"/>
              </a:lnSpc>
              <a:buNone/>
              <a:defRPr sz="2400" b="0" baseline="0">
                <a:latin typeface="Calibri" panose="020F0502020204030204" pitchFamily="34" charset="0"/>
              </a:defRPr>
            </a:lvl1pPr>
          </a:lstStyle>
          <a:p>
            <a:pPr lvl="0"/>
            <a:r>
              <a:rPr lang="en-US" altLang="ko-KR"/>
              <a:t>Slide sub title</a:t>
            </a:r>
            <a:endParaRPr lang="ko-KR" altLang="en-US"/>
          </a:p>
        </p:txBody>
      </p:sp>
      <p:sp>
        <p:nvSpPr>
          <p:cNvPr id="7" name="텍스트 개체 틀 4"/>
          <p:cNvSpPr>
            <a:spLocks noGrp="1"/>
          </p:cNvSpPr>
          <p:nvPr>
            <p:ph type="body" sz="quarter" idx="12" hasCustomPrompt="1"/>
          </p:nvPr>
        </p:nvSpPr>
        <p:spPr>
          <a:xfrm>
            <a:off x="3851276" y="2631666"/>
            <a:ext cx="5113339" cy="533400"/>
          </a:xfrm>
          <a:prstGeom prst="rect">
            <a:avLst/>
          </a:prstGeom>
        </p:spPr>
        <p:txBody>
          <a:bodyPr lIns="0" tIns="0" rIns="0" bIns="0"/>
          <a:lstStyle>
            <a:lvl1pPr marL="0" indent="0">
              <a:lnSpc>
                <a:spcPct val="80000"/>
              </a:lnSpc>
              <a:buNone/>
              <a:defRPr sz="4400" b="1">
                <a:latin typeface="Calibri" panose="020F0502020204030204" pitchFamily="34" charset="0"/>
              </a:defRPr>
            </a:lvl1pPr>
          </a:lstStyle>
          <a:p>
            <a:pPr lvl="0"/>
            <a:r>
              <a:rPr lang="en-US" altLang="ko-KR"/>
              <a:t>Slide main title</a:t>
            </a:r>
            <a:endParaRPr lang="ko-KR" altLang="en-US"/>
          </a:p>
        </p:txBody>
      </p:sp>
    </p:spTree>
    <p:extLst>
      <p:ext uri="{BB962C8B-B14F-4D97-AF65-F5344CB8AC3E}">
        <p14:creationId xmlns:p14="http://schemas.microsoft.com/office/powerpoint/2010/main" val="3241583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제목 및 내용">
    <p:spTree>
      <p:nvGrpSpPr>
        <p:cNvPr id="1" name=""/>
        <p:cNvGrpSpPr/>
        <p:nvPr/>
      </p:nvGrpSpPr>
      <p:grpSpPr>
        <a:xfrm>
          <a:off x="0" y="0"/>
          <a:ext cx="0" cy="0"/>
          <a:chOff x="0" y="0"/>
          <a:chExt cx="0" cy="0"/>
        </a:xfrm>
      </p:grpSpPr>
      <p:grpSp>
        <p:nvGrpSpPr>
          <p:cNvPr id="2" name="그룹 1"/>
          <p:cNvGrpSpPr/>
          <p:nvPr userDrawn="1"/>
        </p:nvGrpSpPr>
        <p:grpSpPr>
          <a:xfrm>
            <a:off x="0" y="1"/>
            <a:ext cx="9144000" cy="883244"/>
            <a:chOff x="0" y="3618781"/>
            <a:chExt cx="9144000" cy="883244"/>
          </a:xfrm>
        </p:grpSpPr>
        <p:pic>
          <p:nvPicPr>
            <p:cNvPr id="3" name="그림 2"/>
            <p:cNvPicPr>
              <a:picLocks noChangeAspect="1"/>
            </p:cNvPicPr>
            <p:nvPr userDrawn="1"/>
          </p:nvPicPr>
          <p:blipFill rotWithShape="1">
            <a:blip r:embed="rId2">
              <a:extLst>
                <a:ext uri="{28A0092B-C50C-407E-A947-70E740481C1C}">
                  <a14:useLocalDpi xmlns:a14="http://schemas.microsoft.com/office/drawing/2010/main" val="0"/>
                </a:ext>
              </a:extLst>
            </a:blip>
            <a:srcRect t="87031" b="1088"/>
            <a:stretch/>
          </p:blipFill>
          <p:spPr>
            <a:xfrm>
              <a:off x="0" y="3618781"/>
              <a:ext cx="9144000" cy="814726"/>
            </a:xfrm>
            <a:prstGeom prst="rect">
              <a:avLst/>
            </a:prstGeom>
          </p:spPr>
        </p:pic>
        <p:sp>
          <p:nvSpPr>
            <p:cNvPr id="4" name="직사각형 3"/>
            <p:cNvSpPr/>
            <p:nvPr userDrawn="1"/>
          </p:nvSpPr>
          <p:spPr>
            <a:xfrm flipV="1">
              <a:off x="0" y="4466025"/>
              <a:ext cx="9144000" cy="36000"/>
            </a:xfrm>
            <a:prstGeom prst="rect">
              <a:avLst/>
            </a:prstGeom>
            <a:solidFill>
              <a:srgbClr val="71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sp>
        <p:nvSpPr>
          <p:cNvPr id="5" name="텍스트 개체 틀 4"/>
          <p:cNvSpPr>
            <a:spLocks noGrp="1"/>
          </p:cNvSpPr>
          <p:nvPr>
            <p:ph type="body" sz="quarter" idx="11" hasCustomPrompt="1"/>
          </p:nvPr>
        </p:nvSpPr>
        <p:spPr>
          <a:xfrm>
            <a:off x="251520" y="590852"/>
            <a:ext cx="8064896" cy="331148"/>
          </a:xfrm>
          <a:prstGeom prst="rect">
            <a:avLst/>
          </a:prstGeom>
        </p:spPr>
        <p:txBody>
          <a:bodyPr lIns="0" tIns="0" rIns="0" bIns="0"/>
          <a:lstStyle>
            <a:lvl1pPr marL="0" indent="0">
              <a:lnSpc>
                <a:spcPct val="80000"/>
              </a:lnSpc>
              <a:buNone/>
              <a:defRPr sz="2000" b="0" baseline="0">
                <a:latin typeface="Calibri" panose="020F0502020204030204" pitchFamily="34" charset="0"/>
              </a:defRPr>
            </a:lvl1pPr>
          </a:lstStyle>
          <a:p>
            <a:pPr lvl="0"/>
            <a:r>
              <a:rPr lang="en-US" altLang="ko-KR"/>
              <a:t>Slide sub title</a:t>
            </a:r>
            <a:endParaRPr lang="ko-KR" altLang="en-US"/>
          </a:p>
        </p:txBody>
      </p:sp>
      <p:sp>
        <p:nvSpPr>
          <p:cNvPr id="6" name="텍스트 개체 틀 4"/>
          <p:cNvSpPr>
            <a:spLocks noGrp="1"/>
          </p:cNvSpPr>
          <p:nvPr>
            <p:ph type="body" sz="quarter" idx="12" hasCustomPrompt="1"/>
          </p:nvPr>
        </p:nvSpPr>
        <p:spPr>
          <a:xfrm>
            <a:off x="251520" y="154136"/>
            <a:ext cx="8064896" cy="533400"/>
          </a:xfrm>
          <a:prstGeom prst="rect">
            <a:avLst/>
          </a:prstGeom>
        </p:spPr>
        <p:txBody>
          <a:bodyPr lIns="0" tIns="0" rIns="0" bIns="0"/>
          <a:lstStyle>
            <a:lvl1pPr marL="0" indent="0">
              <a:lnSpc>
                <a:spcPct val="80000"/>
              </a:lnSpc>
              <a:buNone/>
              <a:defRPr sz="3600" b="1">
                <a:latin typeface="Calibri" panose="020F0502020204030204" pitchFamily="34" charset="0"/>
              </a:defRPr>
            </a:lvl1pPr>
          </a:lstStyle>
          <a:p>
            <a:pPr lvl="0"/>
            <a:r>
              <a:rPr lang="en-US" altLang="ko-KR"/>
              <a:t>Slide main title</a:t>
            </a:r>
            <a:endParaRPr lang="ko-KR" altLang="en-US"/>
          </a:p>
        </p:txBody>
      </p:sp>
    </p:spTree>
    <p:extLst>
      <p:ext uri="{BB962C8B-B14F-4D97-AF65-F5344CB8AC3E}">
        <p14:creationId xmlns:p14="http://schemas.microsoft.com/office/powerpoint/2010/main" val="3241583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제목 및 내용">
    <p:spTree>
      <p:nvGrpSpPr>
        <p:cNvPr id="1" name=""/>
        <p:cNvGrpSpPr/>
        <p:nvPr/>
      </p:nvGrpSpPr>
      <p:grpSpPr>
        <a:xfrm>
          <a:off x="0" y="0"/>
          <a:ext cx="0" cy="0"/>
          <a:chOff x="0" y="0"/>
          <a:chExt cx="0" cy="0"/>
        </a:xfrm>
      </p:grpSpPr>
      <p:pic>
        <p:nvPicPr>
          <p:cNvPr id="3" name="그림 2"/>
          <p:cNvPicPr>
            <a:picLocks noChangeAspect="1"/>
          </p:cNvPicPr>
          <p:nvPr userDrawn="1"/>
        </p:nvPicPr>
        <p:blipFill rotWithShape="1">
          <a:blip r:embed="rId2">
            <a:extLst>
              <a:ext uri="{28A0092B-C50C-407E-A947-70E740481C1C}">
                <a14:useLocalDpi xmlns:a14="http://schemas.microsoft.com/office/drawing/2010/main" val="0"/>
              </a:ext>
            </a:extLst>
          </a:blip>
          <a:srcRect t="23907" b="1086"/>
          <a:stretch/>
        </p:blipFill>
        <p:spPr>
          <a:xfrm>
            <a:off x="0" y="0"/>
            <a:ext cx="9144000" cy="5143500"/>
          </a:xfrm>
          <a:prstGeom prst="rect">
            <a:avLst/>
          </a:prstGeom>
        </p:spPr>
      </p:pic>
      <p:sp>
        <p:nvSpPr>
          <p:cNvPr id="5" name="텍스트 개체 틀 4"/>
          <p:cNvSpPr>
            <a:spLocks noGrp="1"/>
          </p:cNvSpPr>
          <p:nvPr>
            <p:ph type="body" sz="quarter" idx="11" hasCustomPrompt="1"/>
          </p:nvPr>
        </p:nvSpPr>
        <p:spPr>
          <a:xfrm>
            <a:off x="251520" y="590852"/>
            <a:ext cx="8064896" cy="331148"/>
          </a:xfrm>
          <a:prstGeom prst="rect">
            <a:avLst/>
          </a:prstGeom>
        </p:spPr>
        <p:txBody>
          <a:bodyPr lIns="0" tIns="0" rIns="0" bIns="0"/>
          <a:lstStyle>
            <a:lvl1pPr marL="0" indent="0">
              <a:lnSpc>
                <a:spcPct val="80000"/>
              </a:lnSpc>
              <a:buNone/>
              <a:defRPr sz="2000" b="0" baseline="0">
                <a:latin typeface="Calibri" panose="020F0502020204030204" pitchFamily="34" charset="0"/>
              </a:defRPr>
            </a:lvl1pPr>
          </a:lstStyle>
          <a:p>
            <a:pPr lvl="0"/>
            <a:r>
              <a:rPr lang="en-US" altLang="ko-KR"/>
              <a:t>Slide sub title</a:t>
            </a:r>
            <a:endParaRPr lang="ko-KR" altLang="en-US"/>
          </a:p>
        </p:txBody>
      </p:sp>
      <p:sp>
        <p:nvSpPr>
          <p:cNvPr id="6" name="텍스트 개체 틀 4"/>
          <p:cNvSpPr>
            <a:spLocks noGrp="1"/>
          </p:cNvSpPr>
          <p:nvPr>
            <p:ph type="body" sz="quarter" idx="12" hasCustomPrompt="1"/>
          </p:nvPr>
        </p:nvSpPr>
        <p:spPr>
          <a:xfrm>
            <a:off x="251520" y="154136"/>
            <a:ext cx="8064896" cy="533400"/>
          </a:xfrm>
          <a:prstGeom prst="rect">
            <a:avLst/>
          </a:prstGeom>
        </p:spPr>
        <p:txBody>
          <a:bodyPr lIns="0" tIns="0" rIns="0" bIns="0"/>
          <a:lstStyle>
            <a:lvl1pPr marL="0" indent="0">
              <a:lnSpc>
                <a:spcPct val="80000"/>
              </a:lnSpc>
              <a:buNone/>
              <a:defRPr sz="3600" b="1">
                <a:latin typeface="Calibri" panose="020F0502020204030204" pitchFamily="34" charset="0"/>
              </a:defRPr>
            </a:lvl1pPr>
          </a:lstStyle>
          <a:p>
            <a:pPr lvl="0"/>
            <a:r>
              <a:rPr lang="en-US" altLang="ko-KR"/>
              <a:t>Slide main title</a:t>
            </a:r>
            <a:endParaRPr lang="ko-KR" altLang="en-US"/>
          </a:p>
        </p:txBody>
      </p:sp>
    </p:spTree>
    <p:extLst>
      <p:ext uri="{BB962C8B-B14F-4D97-AF65-F5344CB8AC3E}">
        <p14:creationId xmlns:p14="http://schemas.microsoft.com/office/powerpoint/2010/main" val="3607485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제목 및 내용">
    <p:spTree>
      <p:nvGrpSpPr>
        <p:cNvPr id="1" name=""/>
        <p:cNvGrpSpPr/>
        <p:nvPr/>
      </p:nvGrpSpPr>
      <p:grpSpPr>
        <a:xfrm>
          <a:off x="0" y="0"/>
          <a:ext cx="0" cy="0"/>
          <a:chOff x="0" y="0"/>
          <a:chExt cx="0" cy="0"/>
        </a:xfrm>
      </p:grpSpPr>
      <p:pic>
        <p:nvPicPr>
          <p:cNvPr id="2" name="그림 1"/>
          <p:cNvPicPr>
            <a:picLocks noChangeAspect="1"/>
          </p:cNvPicPr>
          <p:nvPr userDrawn="1"/>
        </p:nvPicPr>
        <p:blipFill rotWithShape="1">
          <a:blip r:embed="rId2">
            <a:extLst>
              <a:ext uri="{28A0092B-C50C-407E-A947-70E740481C1C}">
                <a14:useLocalDpi xmlns:a14="http://schemas.microsoft.com/office/drawing/2010/main" val="0"/>
              </a:ext>
            </a:extLst>
          </a:blip>
          <a:srcRect t="52806" b="337"/>
          <a:stretch/>
        </p:blipFill>
        <p:spPr>
          <a:xfrm>
            <a:off x="0" y="0"/>
            <a:ext cx="9144000" cy="3213186"/>
          </a:xfrm>
          <a:prstGeom prst="rect">
            <a:avLst/>
          </a:prstGeom>
        </p:spPr>
      </p:pic>
      <p:sp>
        <p:nvSpPr>
          <p:cNvPr id="3" name="직사각형 2"/>
          <p:cNvSpPr/>
          <p:nvPr userDrawn="1"/>
        </p:nvSpPr>
        <p:spPr>
          <a:xfrm flipV="1">
            <a:off x="0" y="3276744"/>
            <a:ext cx="9144000" cy="85395"/>
          </a:xfrm>
          <a:prstGeom prst="rect">
            <a:avLst/>
          </a:prstGeom>
          <a:solidFill>
            <a:srgbClr val="71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4" name="텍스트 개체 틀 4"/>
          <p:cNvSpPr>
            <a:spLocks noGrp="1"/>
          </p:cNvSpPr>
          <p:nvPr>
            <p:ph type="body" sz="quarter" idx="12" hasCustomPrompt="1"/>
          </p:nvPr>
        </p:nvSpPr>
        <p:spPr>
          <a:xfrm>
            <a:off x="2015332" y="3470408"/>
            <a:ext cx="5113339" cy="533400"/>
          </a:xfrm>
          <a:prstGeom prst="rect">
            <a:avLst/>
          </a:prstGeom>
        </p:spPr>
        <p:txBody>
          <a:bodyPr lIns="0" tIns="0" rIns="0" bIns="0"/>
          <a:lstStyle>
            <a:lvl1pPr marL="0" indent="0" algn="ctr">
              <a:lnSpc>
                <a:spcPct val="80000"/>
              </a:lnSpc>
              <a:buNone/>
              <a:defRPr sz="4000" b="1">
                <a:latin typeface="Calibri" panose="020F0502020204030204" pitchFamily="34" charset="0"/>
              </a:defRPr>
            </a:lvl1pPr>
          </a:lstStyle>
          <a:p>
            <a:pPr lvl="0"/>
            <a:r>
              <a:rPr lang="en-US" altLang="ko-KR"/>
              <a:t>Thank you</a:t>
            </a:r>
            <a:endParaRPr lang="ko-KR" altLang="en-US"/>
          </a:p>
        </p:txBody>
      </p:sp>
      <p:grpSp>
        <p:nvGrpSpPr>
          <p:cNvPr id="9" name="그룹 8"/>
          <p:cNvGrpSpPr/>
          <p:nvPr userDrawn="1"/>
        </p:nvGrpSpPr>
        <p:grpSpPr>
          <a:xfrm>
            <a:off x="3980871" y="256854"/>
            <a:ext cx="1154912" cy="2868980"/>
            <a:chOff x="3861641" y="433279"/>
            <a:chExt cx="1393371" cy="3461352"/>
          </a:xfrm>
        </p:grpSpPr>
        <p:pic>
          <p:nvPicPr>
            <p:cNvPr id="5" name="그림 4"/>
            <p:cNvPicPr>
              <a:picLocks noChangeAspect="1"/>
            </p:cNvPicPr>
            <p:nvPr userDrawn="1"/>
          </p:nvPicPr>
          <p:blipFill rotWithShape="1">
            <a:blip r:embed="rId3" cstate="print">
              <a:extLst>
                <a:ext uri="{28A0092B-C50C-407E-A947-70E740481C1C}">
                  <a14:useLocalDpi xmlns:a14="http://schemas.microsoft.com/office/drawing/2010/main" val="0"/>
                </a:ext>
              </a:extLst>
            </a:blip>
            <a:srcRect r="64524"/>
            <a:stretch/>
          </p:blipFill>
          <p:spPr>
            <a:xfrm>
              <a:off x="3861641" y="948914"/>
              <a:ext cx="1393371" cy="2945717"/>
            </a:xfrm>
            <a:prstGeom prst="rect">
              <a:avLst/>
            </a:prstGeom>
          </p:spPr>
        </p:pic>
        <p:grpSp>
          <p:nvGrpSpPr>
            <p:cNvPr id="6" name="그룹 5"/>
            <p:cNvGrpSpPr/>
            <p:nvPr userDrawn="1"/>
          </p:nvGrpSpPr>
          <p:grpSpPr>
            <a:xfrm>
              <a:off x="4350936" y="433279"/>
              <a:ext cx="442128" cy="414542"/>
              <a:chOff x="2992438" y="1774825"/>
              <a:chExt cx="3689350" cy="3459163"/>
            </a:xfrm>
          </p:grpSpPr>
          <p:sp>
            <p:nvSpPr>
              <p:cNvPr id="7" name="Freeform 6"/>
              <p:cNvSpPr>
                <a:spLocks/>
              </p:cNvSpPr>
              <p:nvPr/>
            </p:nvSpPr>
            <p:spPr bwMode="auto">
              <a:xfrm>
                <a:off x="2992438" y="1774825"/>
                <a:ext cx="3689350" cy="2047875"/>
              </a:xfrm>
              <a:custGeom>
                <a:avLst/>
                <a:gdLst>
                  <a:gd name="T0" fmla="*/ 6614 w 11624"/>
                  <a:gd name="T1" fmla="*/ 6449 h 6452"/>
                  <a:gd name="T2" fmla="*/ 6588 w 11624"/>
                  <a:gd name="T3" fmla="*/ 6427 h 6452"/>
                  <a:gd name="T4" fmla="*/ 3419 w 11624"/>
                  <a:gd name="T5" fmla="*/ 4924 h 6452"/>
                  <a:gd name="T6" fmla="*/ 3386 w 11624"/>
                  <a:gd name="T7" fmla="*/ 4943 h 6452"/>
                  <a:gd name="T8" fmla="*/ 248 w 11624"/>
                  <a:gd name="T9" fmla="*/ 4948 h 6452"/>
                  <a:gd name="T10" fmla="*/ 213 w 11624"/>
                  <a:gd name="T11" fmla="*/ 4926 h 6452"/>
                  <a:gd name="T12" fmla="*/ 167 w 11624"/>
                  <a:gd name="T13" fmla="*/ 4755 h 6452"/>
                  <a:gd name="T14" fmla="*/ 86 w 11624"/>
                  <a:gd name="T15" fmla="*/ 4363 h 6452"/>
                  <a:gd name="T16" fmla="*/ 31 w 11624"/>
                  <a:gd name="T17" fmla="*/ 3968 h 6452"/>
                  <a:gd name="T18" fmla="*/ 6 w 11624"/>
                  <a:gd name="T19" fmla="*/ 3650 h 6452"/>
                  <a:gd name="T20" fmla="*/ 1 w 11624"/>
                  <a:gd name="T21" fmla="*/ 3371 h 6452"/>
                  <a:gd name="T22" fmla="*/ 38 w 11624"/>
                  <a:gd name="T23" fmla="*/ 2922 h 6452"/>
                  <a:gd name="T24" fmla="*/ 131 w 11624"/>
                  <a:gd name="T25" fmla="*/ 2485 h 6452"/>
                  <a:gd name="T26" fmla="*/ 278 w 11624"/>
                  <a:gd name="T27" fmla="*/ 2063 h 6452"/>
                  <a:gd name="T28" fmla="*/ 477 w 11624"/>
                  <a:gd name="T29" fmla="*/ 1662 h 6452"/>
                  <a:gd name="T30" fmla="*/ 725 w 11624"/>
                  <a:gd name="T31" fmla="*/ 1287 h 6452"/>
                  <a:gd name="T32" fmla="*/ 958 w 11624"/>
                  <a:gd name="T33" fmla="*/ 1011 h 6452"/>
                  <a:gd name="T34" fmla="*/ 1249 w 11624"/>
                  <a:gd name="T35" fmla="*/ 735 h 6452"/>
                  <a:gd name="T36" fmla="*/ 1563 w 11624"/>
                  <a:gd name="T37" fmla="*/ 500 h 6452"/>
                  <a:gd name="T38" fmla="*/ 1901 w 11624"/>
                  <a:gd name="T39" fmla="*/ 307 h 6452"/>
                  <a:gd name="T40" fmla="*/ 2194 w 11624"/>
                  <a:gd name="T41" fmla="*/ 180 h 6452"/>
                  <a:gd name="T42" fmla="*/ 2573 w 11624"/>
                  <a:gd name="T43" fmla="*/ 68 h 6452"/>
                  <a:gd name="T44" fmla="*/ 2961 w 11624"/>
                  <a:gd name="T45" fmla="*/ 10 h 6452"/>
                  <a:gd name="T46" fmla="*/ 3240 w 11624"/>
                  <a:gd name="T47" fmla="*/ 0 h 6452"/>
                  <a:gd name="T48" fmla="*/ 3457 w 11624"/>
                  <a:gd name="T49" fmla="*/ 12 h 6452"/>
                  <a:gd name="T50" fmla="*/ 3717 w 11624"/>
                  <a:gd name="T51" fmla="*/ 46 h 6452"/>
                  <a:gd name="T52" fmla="*/ 4142 w 11624"/>
                  <a:gd name="T53" fmla="*/ 157 h 6452"/>
                  <a:gd name="T54" fmla="*/ 4560 w 11624"/>
                  <a:gd name="T55" fmla="*/ 330 h 6452"/>
                  <a:gd name="T56" fmla="*/ 4966 w 11624"/>
                  <a:gd name="T57" fmla="*/ 566 h 6452"/>
                  <a:gd name="T58" fmla="*/ 5360 w 11624"/>
                  <a:gd name="T59" fmla="*/ 863 h 6452"/>
                  <a:gd name="T60" fmla="*/ 5738 w 11624"/>
                  <a:gd name="T61" fmla="*/ 1220 h 6452"/>
                  <a:gd name="T62" fmla="*/ 6035 w 11624"/>
                  <a:gd name="T63" fmla="*/ 1070 h 6452"/>
                  <a:gd name="T64" fmla="*/ 6420 w 11624"/>
                  <a:gd name="T65" fmla="*/ 736 h 6452"/>
                  <a:gd name="T66" fmla="*/ 6819 w 11624"/>
                  <a:gd name="T67" fmla="*/ 464 h 6452"/>
                  <a:gd name="T68" fmla="*/ 7231 w 11624"/>
                  <a:gd name="T69" fmla="*/ 254 h 6452"/>
                  <a:gd name="T70" fmla="*/ 7652 w 11624"/>
                  <a:gd name="T71" fmla="*/ 105 h 6452"/>
                  <a:gd name="T72" fmla="*/ 8038 w 11624"/>
                  <a:gd name="T73" fmla="*/ 26 h 6452"/>
                  <a:gd name="T74" fmla="*/ 8254 w 11624"/>
                  <a:gd name="T75" fmla="*/ 5 h 6452"/>
                  <a:gd name="T76" fmla="*/ 8428 w 11624"/>
                  <a:gd name="T77" fmla="*/ 0 h 6452"/>
                  <a:gd name="T78" fmla="*/ 8820 w 11624"/>
                  <a:gd name="T79" fmla="*/ 27 h 6452"/>
                  <a:gd name="T80" fmla="*/ 9205 w 11624"/>
                  <a:gd name="T81" fmla="*/ 107 h 6452"/>
                  <a:gd name="T82" fmla="*/ 9580 w 11624"/>
                  <a:gd name="T83" fmla="*/ 240 h 6452"/>
                  <a:gd name="T84" fmla="*/ 9862 w 11624"/>
                  <a:gd name="T85" fmla="*/ 379 h 6452"/>
                  <a:gd name="T86" fmla="*/ 10190 w 11624"/>
                  <a:gd name="T87" fmla="*/ 589 h 6452"/>
                  <a:gd name="T88" fmla="*/ 10496 w 11624"/>
                  <a:gd name="T89" fmla="*/ 840 h 6452"/>
                  <a:gd name="T90" fmla="*/ 10727 w 11624"/>
                  <a:gd name="T91" fmla="*/ 1078 h 6452"/>
                  <a:gd name="T92" fmla="*/ 11006 w 11624"/>
                  <a:gd name="T93" fmla="*/ 1433 h 6452"/>
                  <a:gd name="T94" fmla="*/ 11235 w 11624"/>
                  <a:gd name="T95" fmla="*/ 1820 h 6452"/>
                  <a:gd name="T96" fmla="*/ 11413 w 11624"/>
                  <a:gd name="T97" fmla="*/ 2230 h 6452"/>
                  <a:gd name="T98" fmla="*/ 11538 w 11624"/>
                  <a:gd name="T99" fmla="*/ 2659 h 6452"/>
                  <a:gd name="T100" fmla="*/ 11608 w 11624"/>
                  <a:gd name="T101" fmla="*/ 3101 h 6452"/>
                  <a:gd name="T102" fmla="*/ 11622 w 11624"/>
                  <a:gd name="T103" fmla="*/ 3551 h 6452"/>
                  <a:gd name="T104" fmla="*/ 11615 w 11624"/>
                  <a:gd name="T105" fmla="*/ 3728 h 6452"/>
                  <a:gd name="T106" fmla="*/ 11576 w 11624"/>
                  <a:gd name="T107" fmla="*/ 4119 h 6452"/>
                  <a:gd name="T108" fmla="*/ 11512 w 11624"/>
                  <a:gd name="T109" fmla="*/ 4507 h 6452"/>
                  <a:gd name="T110" fmla="*/ 11424 w 11624"/>
                  <a:gd name="T111" fmla="*/ 4890 h 6452"/>
                  <a:gd name="T112" fmla="*/ 11405 w 11624"/>
                  <a:gd name="T113" fmla="*/ 4918 h 6452"/>
                  <a:gd name="T114" fmla="*/ 7299 w 11624"/>
                  <a:gd name="T115" fmla="*/ 4929 h 6452"/>
                  <a:gd name="T116" fmla="*/ 6669 w 11624"/>
                  <a:gd name="T117" fmla="*/ 6438 h 6452"/>
                  <a:gd name="T118" fmla="*/ 6637 w 11624"/>
                  <a:gd name="T119" fmla="*/ 6452 h 6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624" h="6452">
                    <a:moveTo>
                      <a:pt x="6634" y="6452"/>
                    </a:moveTo>
                    <a:lnTo>
                      <a:pt x="6634" y="6452"/>
                    </a:lnTo>
                    <a:lnTo>
                      <a:pt x="6626" y="6452"/>
                    </a:lnTo>
                    <a:lnTo>
                      <a:pt x="6620" y="6451"/>
                    </a:lnTo>
                    <a:lnTo>
                      <a:pt x="6614" y="6449"/>
                    </a:lnTo>
                    <a:lnTo>
                      <a:pt x="6608" y="6445"/>
                    </a:lnTo>
                    <a:lnTo>
                      <a:pt x="6602" y="6442"/>
                    </a:lnTo>
                    <a:lnTo>
                      <a:pt x="6597" y="6438"/>
                    </a:lnTo>
                    <a:lnTo>
                      <a:pt x="6593" y="6432"/>
                    </a:lnTo>
                    <a:lnTo>
                      <a:pt x="6588" y="6427"/>
                    </a:lnTo>
                    <a:lnTo>
                      <a:pt x="4348" y="2710"/>
                    </a:lnTo>
                    <a:lnTo>
                      <a:pt x="3426" y="4910"/>
                    </a:lnTo>
                    <a:lnTo>
                      <a:pt x="3426" y="4910"/>
                    </a:lnTo>
                    <a:lnTo>
                      <a:pt x="3423" y="4916"/>
                    </a:lnTo>
                    <a:lnTo>
                      <a:pt x="3419" y="4924"/>
                    </a:lnTo>
                    <a:lnTo>
                      <a:pt x="3413" y="4929"/>
                    </a:lnTo>
                    <a:lnTo>
                      <a:pt x="3408" y="4934"/>
                    </a:lnTo>
                    <a:lnTo>
                      <a:pt x="3401" y="4938"/>
                    </a:lnTo>
                    <a:lnTo>
                      <a:pt x="3394" y="4941"/>
                    </a:lnTo>
                    <a:lnTo>
                      <a:pt x="3386" y="4943"/>
                    </a:lnTo>
                    <a:lnTo>
                      <a:pt x="3378" y="4944"/>
                    </a:lnTo>
                    <a:lnTo>
                      <a:pt x="3378" y="4944"/>
                    </a:lnTo>
                    <a:lnTo>
                      <a:pt x="256" y="4948"/>
                    </a:lnTo>
                    <a:lnTo>
                      <a:pt x="256" y="4948"/>
                    </a:lnTo>
                    <a:lnTo>
                      <a:pt x="248" y="4948"/>
                    </a:lnTo>
                    <a:lnTo>
                      <a:pt x="239" y="4946"/>
                    </a:lnTo>
                    <a:lnTo>
                      <a:pt x="231" y="4943"/>
                    </a:lnTo>
                    <a:lnTo>
                      <a:pt x="225" y="4938"/>
                    </a:lnTo>
                    <a:lnTo>
                      <a:pt x="219" y="4932"/>
                    </a:lnTo>
                    <a:lnTo>
                      <a:pt x="213" y="4926"/>
                    </a:lnTo>
                    <a:lnTo>
                      <a:pt x="209" y="4918"/>
                    </a:lnTo>
                    <a:lnTo>
                      <a:pt x="207" y="4911"/>
                    </a:lnTo>
                    <a:lnTo>
                      <a:pt x="207" y="4911"/>
                    </a:lnTo>
                    <a:lnTo>
                      <a:pt x="186" y="4833"/>
                    </a:lnTo>
                    <a:lnTo>
                      <a:pt x="167" y="4755"/>
                    </a:lnTo>
                    <a:lnTo>
                      <a:pt x="148" y="4677"/>
                    </a:lnTo>
                    <a:lnTo>
                      <a:pt x="131" y="4600"/>
                    </a:lnTo>
                    <a:lnTo>
                      <a:pt x="115" y="4521"/>
                    </a:lnTo>
                    <a:lnTo>
                      <a:pt x="100" y="4442"/>
                    </a:lnTo>
                    <a:lnTo>
                      <a:pt x="86" y="4363"/>
                    </a:lnTo>
                    <a:lnTo>
                      <a:pt x="73" y="4284"/>
                    </a:lnTo>
                    <a:lnTo>
                      <a:pt x="61" y="4205"/>
                    </a:lnTo>
                    <a:lnTo>
                      <a:pt x="50" y="4127"/>
                    </a:lnTo>
                    <a:lnTo>
                      <a:pt x="40" y="4048"/>
                    </a:lnTo>
                    <a:lnTo>
                      <a:pt x="31" y="3968"/>
                    </a:lnTo>
                    <a:lnTo>
                      <a:pt x="23" y="3889"/>
                    </a:lnTo>
                    <a:lnTo>
                      <a:pt x="17" y="3809"/>
                    </a:lnTo>
                    <a:lnTo>
                      <a:pt x="11" y="3729"/>
                    </a:lnTo>
                    <a:lnTo>
                      <a:pt x="6" y="3650"/>
                    </a:lnTo>
                    <a:lnTo>
                      <a:pt x="6" y="3650"/>
                    </a:lnTo>
                    <a:lnTo>
                      <a:pt x="7" y="3642"/>
                    </a:lnTo>
                    <a:lnTo>
                      <a:pt x="7" y="3642"/>
                    </a:lnTo>
                    <a:lnTo>
                      <a:pt x="3" y="3551"/>
                    </a:lnTo>
                    <a:lnTo>
                      <a:pt x="0" y="3460"/>
                    </a:lnTo>
                    <a:lnTo>
                      <a:pt x="1" y="3371"/>
                    </a:lnTo>
                    <a:lnTo>
                      <a:pt x="4" y="3280"/>
                    </a:lnTo>
                    <a:lnTo>
                      <a:pt x="9" y="3190"/>
                    </a:lnTo>
                    <a:lnTo>
                      <a:pt x="17" y="3101"/>
                    </a:lnTo>
                    <a:lnTo>
                      <a:pt x="26" y="3011"/>
                    </a:lnTo>
                    <a:lnTo>
                      <a:pt x="38" y="2922"/>
                    </a:lnTo>
                    <a:lnTo>
                      <a:pt x="52" y="2834"/>
                    </a:lnTo>
                    <a:lnTo>
                      <a:pt x="68" y="2746"/>
                    </a:lnTo>
                    <a:lnTo>
                      <a:pt x="87" y="2658"/>
                    </a:lnTo>
                    <a:lnTo>
                      <a:pt x="108" y="2571"/>
                    </a:lnTo>
                    <a:lnTo>
                      <a:pt x="131" y="2485"/>
                    </a:lnTo>
                    <a:lnTo>
                      <a:pt x="156" y="2399"/>
                    </a:lnTo>
                    <a:lnTo>
                      <a:pt x="183" y="2313"/>
                    </a:lnTo>
                    <a:lnTo>
                      <a:pt x="213" y="2229"/>
                    </a:lnTo>
                    <a:lnTo>
                      <a:pt x="244" y="2146"/>
                    </a:lnTo>
                    <a:lnTo>
                      <a:pt x="278" y="2063"/>
                    </a:lnTo>
                    <a:lnTo>
                      <a:pt x="314" y="1981"/>
                    </a:lnTo>
                    <a:lnTo>
                      <a:pt x="351" y="1900"/>
                    </a:lnTo>
                    <a:lnTo>
                      <a:pt x="391" y="1819"/>
                    </a:lnTo>
                    <a:lnTo>
                      <a:pt x="432" y="1740"/>
                    </a:lnTo>
                    <a:lnTo>
                      <a:pt x="477" y="1662"/>
                    </a:lnTo>
                    <a:lnTo>
                      <a:pt x="522" y="1584"/>
                    </a:lnTo>
                    <a:lnTo>
                      <a:pt x="570" y="1509"/>
                    </a:lnTo>
                    <a:lnTo>
                      <a:pt x="620" y="1433"/>
                    </a:lnTo>
                    <a:lnTo>
                      <a:pt x="671" y="1360"/>
                    </a:lnTo>
                    <a:lnTo>
                      <a:pt x="725" y="1287"/>
                    </a:lnTo>
                    <a:lnTo>
                      <a:pt x="780" y="1216"/>
                    </a:lnTo>
                    <a:lnTo>
                      <a:pt x="838" y="1146"/>
                    </a:lnTo>
                    <a:lnTo>
                      <a:pt x="898" y="1078"/>
                    </a:lnTo>
                    <a:lnTo>
                      <a:pt x="958" y="1011"/>
                    </a:lnTo>
                    <a:lnTo>
                      <a:pt x="958" y="1011"/>
                    </a:lnTo>
                    <a:lnTo>
                      <a:pt x="1014" y="952"/>
                    </a:lnTo>
                    <a:lnTo>
                      <a:pt x="1072" y="895"/>
                    </a:lnTo>
                    <a:lnTo>
                      <a:pt x="1129" y="840"/>
                    </a:lnTo>
                    <a:lnTo>
                      <a:pt x="1188" y="787"/>
                    </a:lnTo>
                    <a:lnTo>
                      <a:pt x="1249" y="735"/>
                    </a:lnTo>
                    <a:lnTo>
                      <a:pt x="1309" y="685"/>
                    </a:lnTo>
                    <a:lnTo>
                      <a:pt x="1372" y="636"/>
                    </a:lnTo>
                    <a:lnTo>
                      <a:pt x="1435" y="589"/>
                    </a:lnTo>
                    <a:lnTo>
                      <a:pt x="1498" y="543"/>
                    </a:lnTo>
                    <a:lnTo>
                      <a:pt x="1563" y="500"/>
                    </a:lnTo>
                    <a:lnTo>
                      <a:pt x="1629" y="458"/>
                    </a:lnTo>
                    <a:lnTo>
                      <a:pt x="1696" y="418"/>
                    </a:lnTo>
                    <a:lnTo>
                      <a:pt x="1763" y="379"/>
                    </a:lnTo>
                    <a:lnTo>
                      <a:pt x="1832" y="341"/>
                    </a:lnTo>
                    <a:lnTo>
                      <a:pt x="1901" y="307"/>
                    </a:lnTo>
                    <a:lnTo>
                      <a:pt x="1971" y="273"/>
                    </a:lnTo>
                    <a:lnTo>
                      <a:pt x="1971" y="273"/>
                    </a:lnTo>
                    <a:lnTo>
                      <a:pt x="2045" y="240"/>
                    </a:lnTo>
                    <a:lnTo>
                      <a:pt x="2119" y="209"/>
                    </a:lnTo>
                    <a:lnTo>
                      <a:pt x="2194" y="180"/>
                    </a:lnTo>
                    <a:lnTo>
                      <a:pt x="2268" y="153"/>
                    </a:lnTo>
                    <a:lnTo>
                      <a:pt x="2344" y="130"/>
                    </a:lnTo>
                    <a:lnTo>
                      <a:pt x="2421" y="107"/>
                    </a:lnTo>
                    <a:lnTo>
                      <a:pt x="2496" y="86"/>
                    </a:lnTo>
                    <a:lnTo>
                      <a:pt x="2573" y="68"/>
                    </a:lnTo>
                    <a:lnTo>
                      <a:pt x="2650" y="52"/>
                    </a:lnTo>
                    <a:lnTo>
                      <a:pt x="2727" y="38"/>
                    </a:lnTo>
                    <a:lnTo>
                      <a:pt x="2805" y="27"/>
                    </a:lnTo>
                    <a:lnTo>
                      <a:pt x="2883" y="17"/>
                    </a:lnTo>
                    <a:lnTo>
                      <a:pt x="2961" y="10"/>
                    </a:lnTo>
                    <a:lnTo>
                      <a:pt x="3039" y="4"/>
                    </a:lnTo>
                    <a:lnTo>
                      <a:pt x="3118" y="1"/>
                    </a:lnTo>
                    <a:lnTo>
                      <a:pt x="3197" y="0"/>
                    </a:lnTo>
                    <a:lnTo>
                      <a:pt x="3197" y="0"/>
                    </a:lnTo>
                    <a:lnTo>
                      <a:pt x="3240" y="0"/>
                    </a:lnTo>
                    <a:lnTo>
                      <a:pt x="3284" y="1"/>
                    </a:lnTo>
                    <a:lnTo>
                      <a:pt x="3328" y="2"/>
                    </a:lnTo>
                    <a:lnTo>
                      <a:pt x="3371" y="5"/>
                    </a:lnTo>
                    <a:lnTo>
                      <a:pt x="3414" y="7"/>
                    </a:lnTo>
                    <a:lnTo>
                      <a:pt x="3457" y="12"/>
                    </a:lnTo>
                    <a:lnTo>
                      <a:pt x="3501" y="16"/>
                    </a:lnTo>
                    <a:lnTo>
                      <a:pt x="3544" y="20"/>
                    </a:lnTo>
                    <a:lnTo>
                      <a:pt x="3587" y="26"/>
                    </a:lnTo>
                    <a:lnTo>
                      <a:pt x="3630" y="32"/>
                    </a:lnTo>
                    <a:lnTo>
                      <a:pt x="3717" y="46"/>
                    </a:lnTo>
                    <a:lnTo>
                      <a:pt x="3802" y="64"/>
                    </a:lnTo>
                    <a:lnTo>
                      <a:pt x="3888" y="83"/>
                    </a:lnTo>
                    <a:lnTo>
                      <a:pt x="3974" y="105"/>
                    </a:lnTo>
                    <a:lnTo>
                      <a:pt x="4058" y="130"/>
                    </a:lnTo>
                    <a:lnTo>
                      <a:pt x="4142" y="157"/>
                    </a:lnTo>
                    <a:lnTo>
                      <a:pt x="4226" y="187"/>
                    </a:lnTo>
                    <a:lnTo>
                      <a:pt x="4311" y="219"/>
                    </a:lnTo>
                    <a:lnTo>
                      <a:pt x="4394" y="254"/>
                    </a:lnTo>
                    <a:lnTo>
                      <a:pt x="4477" y="290"/>
                    </a:lnTo>
                    <a:lnTo>
                      <a:pt x="4560" y="330"/>
                    </a:lnTo>
                    <a:lnTo>
                      <a:pt x="4642" y="373"/>
                    </a:lnTo>
                    <a:lnTo>
                      <a:pt x="4724" y="417"/>
                    </a:lnTo>
                    <a:lnTo>
                      <a:pt x="4805" y="464"/>
                    </a:lnTo>
                    <a:lnTo>
                      <a:pt x="4886" y="514"/>
                    </a:lnTo>
                    <a:lnTo>
                      <a:pt x="4966" y="566"/>
                    </a:lnTo>
                    <a:lnTo>
                      <a:pt x="5046" y="621"/>
                    </a:lnTo>
                    <a:lnTo>
                      <a:pt x="5126" y="677"/>
                    </a:lnTo>
                    <a:lnTo>
                      <a:pt x="5205" y="736"/>
                    </a:lnTo>
                    <a:lnTo>
                      <a:pt x="5283" y="799"/>
                    </a:lnTo>
                    <a:lnTo>
                      <a:pt x="5360" y="863"/>
                    </a:lnTo>
                    <a:lnTo>
                      <a:pt x="5437" y="930"/>
                    </a:lnTo>
                    <a:lnTo>
                      <a:pt x="5514" y="999"/>
                    </a:lnTo>
                    <a:lnTo>
                      <a:pt x="5589" y="1070"/>
                    </a:lnTo>
                    <a:lnTo>
                      <a:pt x="5664" y="1144"/>
                    </a:lnTo>
                    <a:lnTo>
                      <a:pt x="5738" y="1220"/>
                    </a:lnTo>
                    <a:lnTo>
                      <a:pt x="5813" y="1299"/>
                    </a:lnTo>
                    <a:lnTo>
                      <a:pt x="5813" y="1299"/>
                    </a:lnTo>
                    <a:lnTo>
                      <a:pt x="5886" y="1220"/>
                    </a:lnTo>
                    <a:lnTo>
                      <a:pt x="5961" y="1144"/>
                    </a:lnTo>
                    <a:lnTo>
                      <a:pt x="6035" y="1070"/>
                    </a:lnTo>
                    <a:lnTo>
                      <a:pt x="6111" y="999"/>
                    </a:lnTo>
                    <a:lnTo>
                      <a:pt x="6188" y="930"/>
                    </a:lnTo>
                    <a:lnTo>
                      <a:pt x="6264" y="863"/>
                    </a:lnTo>
                    <a:lnTo>
                      <a:pt x="6342" y="799"/>
                    </a:lnTo>
                    <a:lnTo>
                      <a:pt x="6420" y="736"/>
                    </a:lnTo>
                    <a:lnTo>
                      <a:pt x="6499" y="677"/>
                    </a:lnTo>
                    <a:lnTo>
                      <a:pt x="6579" y="621"/>
                    </a:lnTo>
                    <a:lnTo>
                      <a:pt x="6659" y="566"/>
                    </a:lnTo>
                    <a:lnTo>
                      <a:pt x="6738" y="514"/>
                    </a:lnTo>
                    <a:lnTo>
                      <a:pt x="6819" y="464"/>
                    </a:lnTo>
                    <a:lnTo>
                      <a:pt x="6900" y="417"/>
                    </a:lnTo>
                    <a:lnTo>
                      <a:pt x="6983" y="373"/>
                    </a:lnTo>
                    <a:lnTo>
                      <a:pt x="7065" y="330"/>
                    </a:lnTo>
                    <a:lnTo>
                      <a:pt x="7148" y="290"/>
                    </a:lnTo>
                    <a:lnTo>
                      <a:pt x="7231" y="254"/>
                    </a:lnTo>
                    <a:lnTo>
                      <a:pt x="7314" y="219"/>
                    </a:lnTo>
                    <a:lnTo>
                      <a:pt x="7398" y="187"/>
                    </a:lnTo>
                    <a:lnTo>
                      <a:pt x="7483" y="157"/>
                    </a:lnTo>
                    <a:lnTo>
                      <a:pt x="7567" y="130"/>
                    </a:lnTo>
                    <a:lnTo>
                      <a:pt x="7652" y="105"/>
                    </a:lnTo>
                    <a:lnTo>
                      <a:pt x="7736" y="83"/>
                    </a:lnTo>
                    <a:lnTo>
                      <a:pt x="7823" y="64"/>
                    </a:lnTo>
                    <a:lnTo>
                      <a:pt x="7908" y="46"/>
                    </a:lnTo>
                    <a:lnTo>
                      <a:pt x="7995" y="32"/>
                    </a:lnTo>
                    <a:lnTo>
                      <a:pt x="8038" y="26"/>
                    </a:lnTo>
                    <a:lnTo>
                      <a:pt x="8081" y="20"/>
                    </a:lnTo>
                    <a:lnTo>
                      <a:pt x="8124" y="16"/>
                    </a:lnTo>
                    <a:lnTo>
                      <a:pt x="8167" y="12"/>
                    </a:lnTo>
                    <a:lnTo>
                      <a:pt x="8211" y="7"/>
                    </a:lnTo>
                    <a:lnTo>
                      <a:pt x="8254" y="5"/>
                    </a:lnTo>
                    <a:lnTo>
                      <a:pt x="8297" y="2"/>
                    </a:lnTo>
                    <a:lnTo>
                      <a:pt x="8341" y="1"/>
                    </a:lnTo>
                    <a:lnTo>
                      <a:pt x="8384" y="0"/>
                    </a:lnTo>
                    <a:lnTo>
                      <a:pt x="8428" y="0"/>
                    </a:lnTo>
                    <a:lnTo>
                      <a:pt x="8428" y="0"/>
                    </a:lnTo>
                    <a:lnTo>
                      <a:pt x="8506" y="1"/>
                    </a:lnTo>
                    <a:lnTo>
                      <a:pt x="8585" y="4"/>
                    </a:lnTo>
                    <a:lnTo>
                      <a:pt x="8664" y="10"/>
                    </a:lnTo>
                    <a:lnTo>
                      <a:pt x="8742" y="17"/>
                    </a:lnTo>
                    <a:lnTo>
                      <a:pt x="8820" y="27"/>
                    </a:lnTo>
                    <a:lnTo>
                      <a:pt x="8897" y="38"/>
                    </a:lnTo>
                    <a:lnTo>
                      <a:pt x="8975" y="52"/>
                    </a:lnTo>
                    <a:lnTo>
                      <a:pt x="9052" y="68"/>
                    </a:lnTo>
                    <a:lnTo>
                      <a:pt x="9129" y="86"/>
                    </a:lnTo>
                    <a:lnTo>
                      <a:pt x="9205" y="107"/>
                    </a:lnTo>
                    <a:lnTo>
                      <a:pt x="9281" y="130"/>
                    </a:lnTo>
                    <a:lnTo>
                      <a:pt x="9356" y="153"/>
                    </a:lnTo>
                    <a:lnTo>
                      <a:pt x="9431" y="180"/>
                    </a:lnTo>
                    <a:lnTo>
                      <a:pt x="9505" y="209"/>
                    </a:lnTo>
                    <a:lnTo>
                      <a:pt x="9580" y="240"/>
                    </a:lnTo>
                    <a:lnTo>
                      <a:pt x="9653" y="273"/>
                    </a:lnTo>
                    <a:lnTo>
                      <a:pt x="9653" y="273"/>
                    </a:lnTo>
                    <a:lnTo>
                      <a:pt x="9724" y="307"/>
                    </a:lnTo>
                    <a:lnTo>
                      <a:pt x="9793" y="342"/>
                    </a:lnTo>
                    <a:lnTo>
                      <a:pt x="9862" y="379"/>
                    </a:lnTo>
                    <a:lnTo>
                      <a:pt x="9929" y="418"/>
                    </a:lnTo>
                    <a:lnTo>
                      <a:pt x="9996" y="458"/>
                    </a:lnTo>
                    <a:lnTo>
                      <a:pt x="10062" y="500"/>
                    </a:lnTo>
                    <a:lnTo>
                      <a:pt x="10126" y="543"/>
                    </a:lnTo>
                    <a:lnTo>
                      <a:pt x="10190" y="589"/>
                    </a:lnTo>
                    <a:lnTo>
                      <a:pt x="10253" y="636"/>
                    </a:lnTo>
                    <a:lnTo>
                      <a:pt x="10315" y="685"/>
                    </a:lnTo>
                    <a:lnTo>
                      <a:pt x="10376" y="735"/>
                    </a:lnTo>
                    <a:lnTo>
                      <a:pt x="10436" y="787"/>
                    </a:lnTo>
                    <a:lnTo>
                      <a:pt x="10496" y="840"/>
                    </a:lnTo>
                    <a:lnTo>
                      <a:pt x="10553" y="895"/>
                    </a:lnTo>
                    <a:lnTo>
                      <a:pt x="10610" y="952"/>
                    </a:lnTo>
                    <a:lnTo>
                      <a:pt x="10666" y="1011"/>
                    </a:lnTo>
                    <a:lnTo>
                      <a:pt x="10666" y="1011"/>
                    </a:lnTo>
                    <a:lnTo>
                      <a:pt x="10727" y="1078"/>
                    </a:lnTo>
                    <a:lnTo>
                      <a:pt x="10786" y="1146"/>
                    </a:lnTo>
                    <a:lnTo>
                      <a:pt x="10845" y="1216"/>
                    </a:lnTo>
                    <a:lnTo>
                      <a:pt x="10900" y="1287"/>
                    </a:lnTo>
                    <a:lnTo>
                      <a:pt x="10954" y="1360"/>
                    </a:lnTo>
                    <a:lnTo>
                      <a:pt x="11006" y="1433"/>
                    </a:lnTo>
                    <a:lnTo>
                      <a:pt x="11055" y="1509"/>
                    </a:lnTo>
                    <a:lnTo>
                      <a:pt x="11103" y="1584"/>
                    </a:lnTo>
                    <a:lnTo>
                      <a:pt x="11148" y="1662"/>
                    </a:lnTo>
                    <a:lnTo>
                      <a:pt x="11192" y="1740"/>
                    </a:lnTo>
                    <a:lnTo>
                      <a:pt x="11235" y="1820"/>
                    </a:lnTo>
                    <a:lnTo>
                      <a:pt x="11273" y="1900"/>
                    </a:lnTo>
                    <a:lnTo>
                      <a:pt x="11311" y="1981"/>
                    </a:lnTo>
                    <a:lnTo>
                      <a:pt x="11347" y="2063"/>
                    </a:lnTo>
                    <a:lnTo>
                      <a:pt x="11381" y="2146"/>
                    </a:lnTo>
                    <a:lnTo>
                      <a:pt x="11413" y="2230"/>
                    </a:lnTo>
                    <a:lnTo>
                      <a:pt x="11442" y="2314"/>
                    </a:lnTo>
                    <a:lnTo>
                      <a:pt x="11469" y="2400"/>
                    </a:lnTo>
                    <a:lnTo>
                      <a:pt x="11494" y="2485"/>
                    </a:lnTo>
                    <a:lnTo>
                      <a:pt x="11517" y="2571"/>
                    </a:lnTo>
                    <a:lnTo>
                      <a:pt x="11538" y="2659"/>
                    </a:lnTo>
                    <a:lnTo>
                      <a:pt x="11556" y="2746"/>
                    </a:lnTo>
                    <a:lnTo>
                      <a:pt x="11573" y="2835"/>
                    </a:lnTo>
                    <a:lnTo>
                      <a:pt x="11587" y="2922"/>
                    </a:lnTo>
                    <a:lnTo>
                      <a:pt x="11598" y="3012"/>
                    </a:lnTo>
                    <a:lnTo>
                      <a:pt x="11608" y="3101"/>
                    </a:lnTo>
                    <a:lnTo>
                      <a:pt x="11616" y="3190"/>
                    </a:lnTo>
                    <a:lnTo>
                      <a:pt x="11621" y="3281"/>
                    </a:lnTo>
                    <a:lnTo>
                      <a:pt x="11624" y="3371"/>
                    </a:lnTo>
                    <a:lnTo>
                      <a:pt x="11624" y="3461"/>
                    </a:lnTo>
                    <a:lnTo>
                      <a:pt x="11622" y="3551"/>
                    </a:lnTo>
                    <a:lnTo>
                      <a:pt x="11619" y="3642"/>
                    </a:lnTo>
                    <a:lnTo>
                      <a:pt x="11619" y="3642"/>
                    </a:lnTo>
                    <a:lnTo>
                      <a:pt x="11619" y="3650"/>
                    </a:lnTo>
                    <a:lnTo>
                      <a:pt x="11619" y="3650"/>
                    </a:lnTo>
                    <a:lnTo>
                      <a:pt x="11615" y="3728"/>
                    </a:lnTo>
                    <a:lnTo>
                      <a:pt x="11608" y="3807"/>
                    </a:lnTo>
                    <a:lnTo>
                      <a:pt x="11602" y="3885"/>
                    </a:lnTo>
                    <a:lnTo>
                      <a:pt x="11594" y="3962"/>
                    </a:lnTo>
                    <a:lnTo>
                      <a:pt x="11586" y="4041"/>
                    </a:lnTo>
                    <a:lnTo>
                      <a:pt x="11576" y="4119"/>
                    </a:lnTo>
                    <a:lnTo>
                      <a:pt x="11565" y="4197"/>
                    </a:lnTo>
                    <a:lnTo>
                      <a:pt x="11553" y="4275"/>
                    </a:lnTo>
                    <a:lnTo>
                      <a:pt x="11541" y="4352"/>
                    </a:lnTo>
                    <a:lnTo>
                      <a:pt x="11527" y="4430"/>
                    </a:lnTo>
                    <a:lnTo>
                      <a:pt x="11512" y="4507"/>
                    </a:lnTo>
                    <a:lnTo>
                      <a:pt x="11497" y="4585"/>
                    </a:lnTo>
                    <a:lnTo>
                      <a:pt x="11480" y="4661"/>
                    </a:lnTo>
                    <a:lnTo>
                      <a:pt x="11462" y="4738"/>
                    </a:lnTo>
                    <a:lnTo>
                      <a:pt x="11444" y="4815"/>
                    </a:lnTo>
                    <a:lnTo>
                      <a:pt x="11424" y="4890"/>
                    </a:lnTo>
                    <a:lnTo>
                      <a:pt x="11424" y="4890"/>
                    </a:lnTo>
                    <a:lnTo>
                      <a:pt x="11421" y="4899"/>
                    </a:lnTo>
                    <a:lnTo>
                      <a:pt x="11417" y="4906"/>
                    </a:lnTo>
                    <a:lnTo>
                      <a:pt x="11412" y="4913"/>
                    </a:lnTo>
                    <a:lnTo>
                      <a:pt x="11405" y="4918"/>
                    </a:lnTo>
                    <a:lnTo>
                      <a:pt x="11399" y="4923"/>
                    </a:lnTo>
                    <a:lnTo>
                      <a:pt x="11391" y="4927"/>
                    </a:lnTo>
                    <a:lnTo>
                      <a:pt x="11382" y="4929"/>
                    </a:lnTo>
                    <a:lnTo>
                      <a:pt x="11374" y="4929"/>
                    </a:lnTo>
                    <a:lnTo>
                      <a:pt x="7299" y="4929"/>
                    </a:lnTo>
                    <a:lnTo>
                      <a:pt x="6681" y="6421"/>
                    </a:lnTo>
                    <a:lnTo>
                      <a:pt x="6681" y="6421"/>
                    </a:lnTo>
                    <a:lnTo>
                      <a:pt x="6678" y="6427"/>
                    </a:lnTo>
                    <a:lnTo>
                      <a:pt x="6674" y="6432"/>
                    </a:lnTo>
                    <a:lnTo>
                      <a:pt x="6669" y="6438"/>
                    </a:lnTo>
                    <a:lnTo>
                      <a:pt x="6664" y="6442"/>
                    </a:lnTo>
                    <a:lnTo>
                      <a:pt x="6657" y="6446"/>
                    </a:lnTo>
                    <a:lnTo>
                      <a:pt x="6651" y="6449"/>
                    </a:lnTo>
                    <a:lnTo>
                      <a:pt x="6645" y="6451"/>
                    </a:lnTo>
                    <a:lnTo>
                      <a:pt x="6637" y="6452"/>
                    </a:lnTo>
                    <a:lnTo>
                      <a:pt x="6637" y="6452"/>
                    </a:lnTo>
                    <a:lnTo>
                      <a:pt x="6634" y="6452"/>
                    </a:lnTo>
                    <a:lnTo>
                      <a:pt x="6634" y="6452"/>
                    </a:lnTo>
                    <a:close/>
                  </a:path>
                </a:pathLst>
              </a:custGeom>
              <a:solidFill>
                <a:srgbClr val="EF4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800"/>
              </a:p>
            </p:txBody>
          </p:sp>
          <p:sp>
            <p:nvSpPr>
              <p:cNvPr id="8" name="Freeform 10"/>
              <p:cNvSpPr>
                <a:spLocks/>
              </p:cNvSpPr>
              <p:nvPr/>
            </p:nvSpPr>
            <p:spPr bwMode="auto">
              <a:xfrm>
                <a:off x="3133725" y="3171825"/>
                <a:ext cx="3403600" cy="2062163"/>
              </a:xfrm>
              <a:custGeom>
                <a:avLst/>
                <a:gdLst>
                  <a:gd name="T0" fmla="*/ 5350 w 10719"/>
                  <a:gd name="T1" fmla="*/ 6492 h 6494"/>
                  <a:gd name="T2" fmla="*/ 5283 w 10719"/>
                  <a:gd name="T3" fmla="*/ 6457 h 6494"/>
                  <a:gd name="T4" fmla="*/ 4927 w 10719"/>
                  <a:gd name="T5" fmla="*/ 6266 h 6494"/>
                  <a:gd name="T6" fmla="*/ 4394 w 10719"/>
                  <a:gd name="T7" fmla="*/ 5962 h 6494"/>
                  <a:gd name="T8" fmla="*/ 3899 w 10719"/>
                  <a:gd name="T9" fmla="*/ 5654 h 6494"/>
                  <a:gd name="T10" fmla="*/ 3538 w 10719"/>
                  <a:gd name="T11" fmla="*/ 5410 h 6494"/>
                  <a:gd name="T12" fmla="*/ 3157 w 10719"/>
                  <a:gd name="T13" fmla="*/ 5136 h 6494"/>
                  <a:gd name="T14" fmla="*/ 2767 w 10719"/>
                  <a:gd name="T15" fmla="*/ 4833 h 6494"/>
                  <a:gd name="T16" fmla="*/ 2440 w 10719"/>
                  <a:gd name="T17" fmla="*/ 4561 h 6494"/>
                  <a:gd name="T18" fmla="*/ 2031 w 10719"/>
                  <a:gd name="T19" fmla="*/ 4189 h 6494"/>
                  <a:gd name="T20" fmla="*/ 1650 w 10719"/>
                  <a:gd name="T21" fmla="*/ 3808 h 6494"/>
                  <a:gd name="T22" fmla="*/ 1300 w 10719"/>
                  <a:gd name="T23" fmla="*/ 3418 h 6494"/>
                  <a:gd name="T24" fmla="*/ 1120 w 10719"/>
                  <a:gd name="T25" fmla="*/ 3201 h 6494"/>
                  <a:gd name="T26" fmla="*/ 933 w 10719"/>
                  <a:gd name="T27" fmla="*/ 2959 h 6494"/>
                  <a:gd name="T28" fmla="*/ 758 w 10719"/>
                  <a:gd name="T29" fmla="*/ 2714 h 6494"/>
                  <a:gd name="T30" fmla="*/ 595 w 10719"/>
                  <a:gd name="T31" fmla="*/ 2467 h 6494"/>
                  <a:gd name="T32" fmla="*/ 442 w 10719"/>
                  <a:gd name="T33" fmla="*/ 2217 h 6494"/>
                  <a:gd name="T34" fmla="*/ 302 w 10719"/>
                  <a:gd name="T35" fmla="*/ 1966 h 6494"/>
                  <a:gd name="T36" fmla="*/ 173 w 10719"/>
                  <a:gd name="T37" fmla="*/ 1712 h 6494"/>
                  <a:gd name="T38" fmla="*/ 58 w 10719"/>
                  <a:gd name="T39" fmla="*/ 1456 h 6494"/>
                  <a:gd name="T40" fmla="*/ 4 w 10719"/>
                  <a:gd name="T41" fmla="*/ 1326 h 6494"/>
                  <a:gd name="T42" fmla="*/ 0 w 10719"/>
                  <a:gd name="T43" fmla="*/ 1301 h 6494"/>
                  <a:gd name="T44" fmla="*/ 8 w 10719"/>
                  <a:gd name="T45" fmla="*/ 1276 h 6494"/>
                  <a:gd name="T46" fmla="*/ 21 w 10719"/>
                  <a:gd name="T47" fmla="*/ 1264 h 6494"/>
                  <a:gd name="T48" fmla="*/ 45 w 10719"/>
                  <a:gd name="T49" fmla="*/ 1254 h 6494"/>
                  <a:gd name="T50" fmla="*/ 3963 w 10719"/>
                  <a:gd name="T51" fmla="*/ 31 h 6494"/>
                  <a:gd name="T52" fmla="*/ 3980 w 10719"/>
                  <a:gd name="T53" fmla="*/ 10 h 6494"/>
                  <a:gd name="T54" fmla="*/ 4006 w 10719"/>
                  <a:gd name="T55" fmla="*/ 0 h 6494"/>
                  <a:gd name="T56" fmla="*/ 4017 w 10719"/>
                  <a:gd name="T57" fmla="*/ 0 h 6494"/>
                  <a:gd name="T58" fmla="*/ 4042 w 10719"/>
                  <a:gd name="T59" fmla="*/ 10 h 6494"/>
                  <a:gd name="T60" fmla="*/ 6315 w 10719"/>
                  <a:gd name="T61" fmla="*/ 3658 h 6494"/>
                  <a:gd name="T62" fmla="*/ 7287 w 10719"/>
                  <a:gd name="T63" fmla="*/ 1294 h 6494"/>
                  <a:gd name="T64" fmla="*/ 7312 w 10719"/>
                  <a:gd name="T65" fmla="*/ 1278 h 6494"/>
                  <a:gd name="T66" fmla="*/ 10667 w 10719"/>
                  <a:gd name="T67" fmla="*/ 1274 h 6494"/>
                  <a:gd name="T68" fmla="*/ 10692 w 10719"/>
                  <a:gd name="T69" fmla="*/ 1281 h 6494"/>
                  <a:gd name="T70" fmla="*/ 10710 w 10719"/>
                  <a:gd name="T71" fmla="*/ 1298 h 6494"/>
                  <a:gd name="T72" fmla="*/ 10717 w 10719"/>
                  <a:gd name="T73" fmla="*/ 1315 h 6494"/>
                  <a:gd name="T74" fmla="*/ 10717 w 10719"/>
                  <a:gd name="T75" fmla="*/ 1340 h 6494"/>
                  <a:gd name="T76" fmla="*/ 10661 w 10719"/>
                  <a:gd name="T77" fmla="*/ 1474 h 6494"/>
                  <a:gd name="T78" fmla="*/ 10545 w 10719"/>
                  <a:gd name="T79" fmla="*/ 1729 h 6494"/>
                  <a:gd name="T80" fmla="*/ 10416 w 10719"/>
                  <a:gd name="T81" fmla="*/ 1982 h 6494"/>
                  <a:gd name="T82" fmla="*/ 10276 w 10719"/>
                  <a:gd name="T83" fmla="*/ 2232 h 6494"/>
                  <a:gd name="T84" fmla="*/ 10123 w 10719"/>
                  <a:gd name="T85" fmla="*/ 2482 h 6494"/>
                  <a:gd name="T86" fmla="*/ 9959 w 10719"/>
                  <a:gd name="T87" fmla="*/ 2728 h 6494"/>
                  <a:gd name="T88" fmla="*/ 9784 w 10719"/>
                  <a:gd name="T89" fmla="*/ 2971 h 6494"/>
                  <a:gd name="T90" fmla="*/ 9598 w 10719"/>
                  <a:gd name="T91" fmla="*/ 3213 h 6494"/>
                  <a:gd name="T92" fmla="*/ 9418 w 10719"/>
                  <a:gd name="T93" fmla="*/ 3430 h 6494"/>
                  <a:gd name="T94" fmla="*/ 9068 w 10719"/>
                  <a:gd name="T95" fmla="*/ 3818 h 6494"/>
                  <a:gd name="T96" fmla="*/ 8688 w 10719"/>
                  <a:gd name="T97" fmla="*/ 4197 h 6494"/>
                  <a:gd name="T98" fmla="*/ 8279 w 10719"/>
                  <a:gd name="T99" fmla="*/ 4568 h 6494"/>
                  <a:gd name="T100" fmla="*/ 7953 w 10719"/>
                  <a:gd name="T101" fmla="*/ 4839 h 6494"/>
                  <a:gd name="T102" fmla="*/ 7563 w 10719"/>
                  <a:gd name="T103" fmla="*/ 5141 h 6494"/>
                  <a:gd name="T104" fmla="*/ 7184 w 10719"/>
                  <a:gd name="T105" fmla="*/ 5414 h 6494"/>
                  <a:gd name="T106" fmla="*/ 6823 w 10719"/>
                  <a:gd name="T107" fmla="*/ 5656 h 6494"/>
                  <a:gd name="T108" fmla="*/ 6331 w 10719"/>
                  <a:gd name="T109" fmla="*/ 5964 h 6494"/>
                  <a:gd name="T110" fmla="*/ 5799 w 10719"/>
                  <a:gd name="T111" fmla="*/ 6267 h 6494"/>
                  <a:gd name="T112" fmla="*/ 5444 w 10719"/>
                  <a:gd name="T113" fmla="*/ 6457 h 6494"/>
                  <a:gd name="T114" fmla="*/ 5377 w 10719"/>
                  <a:gd name="T115" fmla="*/ 6492 h 6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19" h="6494">
                    <a:moveTo>
                      <a:pt x="5364" y="6494"/>
                    </a:moveTo>
                    <a:lnTo>
                      <a:pt x="5364" y="6494"/>
                    </a:lnTo>
                    <a:lnTo>
                      <a:pt x="5356" y="6494"/>
                    </a:lnTo>
                    <a:lnTo>
                      <a:pt x="5350" y="6492"/>
                    </a:lnTo>
                    <a:lnTo>
                      <a:pt x="5343" y="6490"/>
                    </a:lnTo>
                    <a:lnTo>
                      <a:pt x="5338" y="6487"/>
                    </a:lnTo>
                    <a:lnTo>
                      <a:pt x="5338" y="6487"/>
                    </a:lnTo>
                    <a:lnTo>
                      <a:pt x="5283" y="6457"/>
                    </a:lnTo>
                    <a:lnTo>
                      <a:pt x="5201" y="6414"/>
                    </a:lnTo>
                    <a:lnTo>
                      <a:pt x="5201" y="6414"/>
                    </a:lnTo>
                    <a:lnTo>
                      <a:pt x="5031" y="6323"/>
                    </a:lnTo>
                    <a:lnTo>
                      <a:pt x="4927" y="6266"/>
                    </a:lnTo>
                    <a:lnTo>
                      <a:pt x="4809" y="6201"/>
                    </a:lnTo>
                    <a:lnTo>
                      <a:pt x="4680" y="6129"/>
                    </a:lnTo>
                    <a:lnTo>
                      <a:pt x="4542" y="6049"/>
                    </a:lnTo>
                    <a:lnTo>
                      <a:pt x="4394" y="5962"/>
                    </a:lnTo>
                    <a:lnTo>
                      <a:pt x="4236" y="5866"/>
                    </a:lnTo>
                    <a:lnTo>
                      <a:pt x="4071" y="5764"/>
                    </a:lnTo>
                    <a:lnTo>
                      <a:pt x="3986" y="5710"/>
                    </a:lnTo>
                    <a:lnTo>
                      <a:pt x="3899" y="5654"/>
                    </a:lnTo>
                    <a:lnTo>
                      <a:pt x="3811" y="5595"/>
                    </a:lnTo>
                    <a:lnTo>
                      <a:pt x="3721" y="5535"/>
                    </a:lnTo>
                    <a:lnTo>
                      <a:pt x="3631" y="5473"/>
                    </a:lnTo>
                    <a:lnTo>
                      <a:pt x="3538" y="5410"/>
                    </a:lnTo>
                    <a:lnTo>
                      <a:pt x="3444" y="5345"/>
                    </a:lnTo>
                    <a:lnTo>
                      <a:pt x="3350" y="5277"/>
                    </a:lnTo>
                    <a:lnTo>
                      <a:pt x="3254" y="5208"/>
                    </a:lnTo>
                    <a:lnTo>
                      <a:pt x="3157" y="5136"/>
                    </a:lnTo>
                    <a:lnTo>
                      <a:pt x="3060" y="5063"/>
                    </a:lnTo>
                    <a:lnTo>
                      <a:pt x="2963" y="4988"/>
                    </a:lnTo>
                    <a:lnTo>
                      <a:pt x="2865" y="4912"/>
                    </a:lnTo>
                    <a:lnTo>
                      <a:pt x="2767" y="4833"/>
                    </a:lnTo>
                    <a:lnTo>
                      <a:pt x="2767" y="4833"/>
                    </a:lnTo>
                    <a:lnTo>
                      <a:pt x="2656" y="4743"/>
                    </a:lnTo>
                    <a:lnTo>
                      <a:pt x="2547" y="4653"/>
                    </a:lnTo>
                    <a:lnTo>
                      <a:pt x="2440" y="4561"/>
                    </a:lnTo>
                    <a:lnTo>
                      <a:pt x="2336" y="4469"/>
                    </a:lnTo>
                    <a:lnTo>
                      <a:pt x="2232" y="4376"/>
                    </a:lnTo>
                    <a:lnTo>
                      <a:pt x="2130" y="4283"/>
                    </a:lnTo>
                    <a:lnTo>
                      <a:pt x="2031" y="4189"/>
                    </a:lnTo>
                    <a:lnTo>
                      <a:pt x="1933" y="4094"/>
                    </a:lnTo>
                    <a:lnTo>
                      <a:pt x="1837" y="3999"/>
                    </a:lnTo>
                    <a:lnTo>
                      <a:pt x="1742" y="3904"/>
                    </a:lnTo>
                    <a:lnTo>
                      <a:pt x="1650" y="3808"/>
                    </a:lnTo>
                    <a:lnTo>
                      <a:pt x="1559" y="3711"/>
                    </a:lnTo>
                    <a:lnTo>
                      <a:pt x="1471" y="3614"/>
                    </a:lnTo>
                    <a:lnTo>
                      <a:pt x="1384" y="3516"/>
                    </a:lnTo>
                    <a:lnTo>
                      <a:pt x="1300" y="3418"/>
                    </a:lnTo>
                    <a:lnTo>
                      <a:pt x="1217" y="3320"/>
                    </a:lnTo>
                    <a:lnTo>
                      <a:pt x="1217" y="3320"/>
                    </a:lnTo>
                    <a:lnTo>
                      <a:pt x="1168" y="3260"/>
                    </a:lnTo>
                    <a:lnTo>
                      <a:pt x="1120" y="3201"/>
                    </a:lnTo>
                    <a:lnTo>
                      <a:pt x="1072" y="3141"/>
                    </a:lnTo>
                    <a:lnTo>
                      <a:pt x="1024" y="3080"/>
                    </a:lnTo>
                    <a:lnTo>
                      <a:pt x="978" y="3020"/>
                    </a:lnTo>
                    <a:lnTo>
                      <a:pt x="933" y="2959"/>
                    </a:lnTo>
                    <a:lnTo>
                      <a:pt x="888" y="2898"/>
                    </a:lnTo>
                    <a:lnTo>
                      <a:pt x="844" y="2837"/>
                    </a:lnTo>
                    <a:lnTo>
                      <a:pt x="801" y="2776"/>
                    </a:lnTo>
                    <a:lnTo>
                      <a:pt x="758" y="2714"/>
                    </a:lnTo>
                    <a:lnTo>
                      <a:pt x="716" y="2652"/>
                    </a:lnTo>
                    <a:lnTo>
                      <a:pt x="675" y="2591"/>
                    </a:lnTo>
                    <a:lnTo>
                      <a:pt x="635" y="2529"/>
                    </a:lnTo>
                    <a:lnTo>
                      <a:pt x="595" y="2467"/>
                    </a:lnTo>
                    <a:lnTo>
                      <a:pt x="556" y="2405"/>
                    </a:lnTo>
                    <a:lnTo>
                      <a:pt x="517" y="2342"/>
                    </a:lnTo>
                    <a:lnTo>
                      <a:pt x="479" y="2280"/>
                    </a:lnTo>
                    <a:lnTo>
                      <a:pt x="442" y="2217"/>
                    </a:lnTo>
                    <a:lnTo>
                      <a:pt x="407" y="2155"/>
                    </a:lnTo>
                    <a:lnTo>
                      <a:pt x="371" y="2092"/>
                    </a:lnTo>
                    <a:lnTo>
                      <a:pt x="337" y="2028"/>
                    </a:lnTo>
                    <a:lnTo>
                      <a:pt x="302" y="1966"/>
                    </a:lnTo>
                    <a:lnTo>
                      <a:pt x="270" y="1902"/>
                    </a:lnTo>
                    <a:lnTo>
                      <a:pt x="236" y="1839"/>
                    </a:lnTo>
                    <a:lnTo>
                      <a:pt x="205" y="1775"/>
                    </a:lnTo>
                    <a:lnTo>
                      <a:pt x="173" y="1712"/>
                    </a:lnTo>
                    <a:lnTo>
                      <a:pt x="144" y="1648"/>
                    </a:lnTo>
                    <a:lnTo>
                      <a:pt x="114" y="1584"/>
                    </a:lnTo>
                    <a:lnTo>
                      <a:pt x="86" y="1519"/>
                    </a:lnTo>
                    <a:lnTo>
                      <a:pt x="58" y="1456"/>
                    </a:lnTo>
                    <a:lnTo>
                      <a:pt x="31" y="1392"/>
                    </a:lnTo>
                    <a:lnTo>
                      <a:pt x="4" y="1327"/>
                    </a:lnTo>
                    <a:lnTo>
                      <a:pt x="4" y="1326"/>
                    </a:lnTo>
                    <a:lnTo>
                      <a:pt x="4" y="1326"/>
                    </a:lnTo>
                    <a:lnTo>
                      <a:pt x="2" y="1320"/>
                    </a:lnTo>
                    <a:lnTo>
                      <a:pt x="0" y="1313"/>
                    </a:lnTo>
                    <a:lnTo>
                      <a:pt x="0" y="1308"/>
                    </a:lnTo>
                    <a:lnTo>
                      <a:pt x="0" y="1301"/>
                    </a:lnTo>
                    <a:lnTo>
                      <a:pt x="1" y="1295"/>
                    </a:lnTo>
                    <a:lnTo>
                      <a:pt x="2" y="1288"/>
                    </a:lnTo>
                    <a:lnTo>
                      <a:pt x="5" y="1283"/>
                    </a:lnTo>
                    <a:lnTo>
                      <a:pt x="8" y="1276"/>
                    </a:lnTo>
                    <a:lnTo>
                      <a:pt x="8" y="1276"/>
                    </a:lnTo>
                    <a:lnTo>
                      <a:pt x="11" y="1272"/>
                    </a:lnTo>
                    <a:lnTo>
                      <a:pt x="16" y="1267"/>
                    </a:lnTo>
                    <a:lnTo>
                      <a:pt x="21" y="1264"/>
                    </a:lnTo>
                    <a:lnTo>
                      <a:pt x="27" y="1260"/>
                    </a:lnTo>
                    <a:lnTo>
                      <a:pt x="32" y="1257"/>
                    </a:lnTo>
                    <a:lnTo>
                      <a:pt x="38" y="1255"/>
                    </a:lnTo>
                    <a:lnTo>
                      <a:pt x="45" y="1254"/>
                    </a:lnTo>
                    <a:lnTo>
                      <a:pt x="51" y="1254"/>
                    </a:lnTo>
                    <a:lnTo>
                      <a:pt x="3445" y="1254"/>
                    </a:lnTo>
                    <a:lnTo>
                      <a:pt x="3963" y="31"/>
                    </a:lnTo>
                    <a:lnTo>
                      <a:pt x="3963" y="31"/>
                    </a:lnTo>
                    <a:lnTo>
                      <a:pt x="3966" y="25"/>
                    </a:lnTo>
                    <a:lnTo>
                      <a:pt x="3971" y="19"/>
                    </a:lnTo>
                    <a:lnTo>
                      <a:pt x="3975" y="14"/>
                    </a:lnTo>
                    <a:lnTo>
                      <a:pt x="3980" y="10"/>
                    </a:lnTo>
                    <a:lnTo>
                      <a:pt x="3987" y="5"/>
                    </a:lnTo>
                    <a:lnTo>
                      <a:pt x="3993" y="3"/>
                    </a:lnTo>
                    <a:lnTo>
                      <a:pt x="4000" y="1"/>
                    </a:lnTo>
                    <a:lnTo>
                      <a:pt x="4006" y="0"/>
                    </a:lnTo>
                    <a:lnTo>
                      <a:pt x="4006" y="0"/>
                    </a:lnTo>
                    <a:lnTo>
                      <a:pt x="4011" y="0"/>
                    </a:lnTo>
                    <a:lnTo>
                      <a:pt x="4011" y="0"/>
                    </a:lnTo>
                    <a:lnTo>
                      <a:pt x="4017" y="0"/>
                    </a:lnTo>
                    <a:lnTo>
                      <a:pt x="4024" y="1"/>
                    </a:lnTo>
                    <a:lnTo>
                      <a:pt x="4030" y="3"/>
                    </a:lnTo>
                    <a:lnTo>
                      <a:pt x="4036" y="6"/>
                    </a:lnTo>
                    <a:lnTo>
                      <a:pt x="4042" y="10"/>
                    </a:lnTo>
                    <a:lnTo>
                      <a:pt x="4046" y="14"/>
                    </a:lnTo>
                    <a:lnTo>
                      <a:pt x="4051" y="18"/>
                    </a:lnTo>
                    <a:lnTo>
                      <a:pt x="4055" y="24"/>
                    </a:lnTo>
                    <a:lnTo>
                      <a:pt x="6315" y="3658"/>
                    </a:lnTo>
                    <a:lnTo>
                      <a:pt x="7280" y="1307"/>
                    </a:lnTo>
                    <a:lnTo>
                      <a:pt x="7280" y="1307"/>
                    </a:lnTo>
                    <a:lnTo>
                      <a:pt x="7283" y="1300"/>
                    </a:lnTo>
                    <a:lnTo>
                      <a:pt x="7287" y="1294"/>
                    </a:lnTo>
                    <a:lnTo>
                      <a:pt x="7293" y="1288"/>
                    </a:lnTo>
                    <a:lnTo>
                      <a:pt x="7299" y="1284"/>
                    </a:lnTo>
                    <a:lnTo>
                      <a:pt x="7306" y="1280"/>
                    </a:lnTo>
                    <a:lnTo>
                      <a:pt x="7312" y="1278"/>
                    </a:lnTo>
                    <a:lnTo>
                      <a:pt x="7320" y="1275"/>
                    </a:lnTo>
                    <a:lnTo>
                      <a:pt x="7327" y="1274"/>
                    </a:lnTo>
                    <a:lnTo>
                      <a:pt x="10667" y="1274"/>
                    </a:lnTo>
                    <a:lnTo>
                      <a:pt x="10667" y="1274"/>
                    </a:lnTo>
                    <a:lnTo>
                      <a:pt x="10673" y="1275"/>
                    </a:lnTo>
                    <a:lnTo>
                      <a:pt x="10680" y="1276"/>
                    </a:lnTo>
                    <a:lnTo>
                      <a:pt x="10686" y="1279"/>
                    </a:lnTo>
                    <a:lnTo>
                      <a:pt x="10692" y="1281"/>
                    </a:lnTo>
                    <a:lnTo>
                      <a:pt x="10697" y="1284"/>
                    </a:lnTo>
                    <a:lnTo>
                      <a:pt x="10702" y="1288"/>
                    </a:lnTo>
                    <a:lnTo>
                      <a:pt x="10707" y="1293"/>
                    </a:lnTo>
                    <a:lnTo>
                      <a:pt x="10710" y="1298"/>
                    </a:lnTo>
                    <a:lnTo>
                      <a:pt x="10710" y="1298"/>
                    </a:lnTo>
                    <a:lnTo>
                      <a:pt x="10713" y="1303"/>
                    </a:lnTo>
                    <a:lnTo>
                      <a:pt x="10716" y="1309"/>
                    </a:lnTo>
                    <a:lnTo>
                      <a:pt x="10717" y="1315"/>
                    </a:lnTo>
                    <a:lnTo>
                      <a:pt x="10719" y="1322"/>
                    </a:lnTo>
                    <a:lnTo>
                      <a:pt x="10719" y="1327"/>
                    </a:lnTo>
                    <a:lnTo>
                      <a:pt x="10719" y="1334"/>
                    </a:lnTo>
                    <a:lnTo>
                      <a:pt x="10717" y="1340"/>
                    </a:lnTo>
                    <a:lnTo>
                      <a:pt x="10715" y="1347"/>
                    </a:lnTo>
                    <a:lnTo>
                      <a:pt x="10715" y="1347"/>
                    </a:lnTo>
                    <a:lnTo>
                      <a:pt x="10688" y="1410"/>
                    </a:lnTo>
                    <a:lnTo>
                      <a:pt x="10661" y="1474"/>
                    </a:lnTo>
                    <a:lnTo>
                      <a:pt x="10633" y="1538"/>
                    </a:lnTo>
                    <a:lnTo>
                      <a:pt x="10604" y="1602"/>
                    </a:lnTo>
                    <a:lnTo>
                      <a:pt x="10575" y="1665"/>
                    </a:lnTo>
                    <a:lnTo>
                      <a:pt x="10545" y="1729"/>
                    </a:lnTo>
                    <a:lnTo>
                      <a:pt x="10513" y="1792"/>
                    </a:lnTo>
                    <a:lnTo>
                      <a:pt x="10482" y="1855"/>
                    </a:lnTo>
                    <a:lnTo>
                      <a:pt x="10450" y="1919"/>
                    </a:lnTo>
                    <a:lnTo>
                      <a:pt x="10416" y="1982"/>
                    </a:lnTo>
                    <a:lnTo>
                      <a:pt x="10382" y="2044"/>
                    </a:lnTo>
                    <a:lnTo>
                      <a:pt x="10347" y="2107"/>
                    </a:lnTo>
                    <a:lnTo>
                      <a:pt x="10311" y="2170"/>
                    </a:lnTo>
                    <a:lnTo>
                      <a:pt x="10276" y="2232"/>
                    </a:lnTo>
                    <a:lnTo>
                      <a:pt x="10239" y="2295"/>
                    </a:lnTo>
                    <a:lnTo>
                      <a:pt x="10201" y="2358"/>
                    </a:lnTo>
                    <a:lnTo>
                      <a:pt x="10162" y="2419"/>
                    </a:lnTo>
                    <a:lnTo>
                      <a:pt x="10123" y="2482"/>
                    </a:lnTo>
                    <a:lnTo>
                      <a:pt x="10084" y="2543"/>
                    </a:lnTo>
                    <a:lnTo>
                      <a:pt x="10042" y="2605"/>
                    </a:lnTo>
                    <a:lnTo>
                      <a:pt x="10001" y="2666"/>
                    </a:lnTo>
                    <a:lnTo>
                      <a:pt x="9959" y="2728"/>
                    </a:lnTo>
                    <a:lnTo>
                      <a:pt x="9917" y="2788"/>
                    </a:lnTo>
                    <a:lnTo>
                      <a:pt x="9873" y="2850"/>
                    </a:lnTo>
                    <a:lnTo>
                      <a:pt x="9830" y="2911"/>
                    </a:lnTo>
                    <a:lnTo>
                      <a:pt x="9784" y="2971"/>
                    </a:lnTo>
                    <a:lnTo>
                      <a:pt x="9739" y="3033"/>
                    </a:lnTo>
                    <a:lnTo>
                      <a:pt x="9693" y="3092"/>
                    </a:lnTo>
                    <a:lnTo>
                      <a:pt x="9646" y="3152"/>
                    </a:lnTo>
                    <a:lnTo>
                      <a:pt x="9598" y="3213"/>
                    </a:lnTo>
                    <a:lnTo>
                      <a:pt x="9550" y="3272"/>
                    </a:lnTo>
                    <a:lnTo>
                      <a:pt x="9500" y="3332"/>
                    </a:lnTo>
                    <a:lnTo>
                      <a:pt x="9500" y="3332"/>
                    </a:lnTo>
                    <a:lnTo>
                      <a:pt x="9418" y="3430"/>
                    </a:lnTo>
                    <a:lnTo>
                      <a:pt x="9333" y="3527"/>
                    </a:lnTo>
                    <a:lnTo>
                      <a:pt x="9247" y="3624"/>
                    </a:lnTo>
                    <a:lnTo>
                      <a:pt x="9158" y="3722"/>
                    </a:lnTo>
                    <a:lnTo>
                      <a:pt x="9068" y="3818"/>
                    </a:lnTo>
                    <a:lnTo>
                      <a:pt x="8975" y="3913"/>
                    </a:lnTo>
                    <a:lnTo>
                      <a:pt x="8881" y="4009"/>
                    </a:lnTo>
                    <a:lnTo>
                      <a:pt x="8785" y="4103"/>
                    </a:lnTo>
                    <a:lnTo>
                      <a:pt x="8688" y="4197"/>
                    </a:lnTo>
                    <a:lnTo>
                      <a:pt x="8588" y="4291"/>
                    </a:lnTo>
                    <a:lnTo>
                      <a:pt x="8486" y="4384"/>
                    </a:lnTo>
                    <a:lnTo>
                      <a:pt x="8384" y="4477"/>
                    </a:lnTo>
                    <a:lnTo>
                      <a:pt x="8279" y="4568"/>
                    </a:lnTo>
                    <a:lnTo>
                      <a:pt x="8172" y="4659"/>
                    </a:lnTo>
                    <a:lnTo>
                      <a:pt x="8063" y="4750"/>
                    </a:lnTo>
                    <a:lnTo>
                      <a:pt x="7953" y="4839"/>
                    </a:lnTo>
                    <a:lnTo>
                      <a:pt x="7953" y="4839"/>
                    </a:lnTo>
                    <a:lnTo>
                      <a:pt x="7854" y="4917"/>
                    </a:lnTo>
                    <a:lnTo>
                      <a:pt x="7757" y="4994"/>
                    </a:lnTo>
                    <a:lnTo>
                      <a:pt x="7660" y="5068"/>
                    </a:lnTo>
                    <a:lnTo>
                      <a:pt x="7563" y="5141"/>
                    </a:lnTo>
                    <a:lnTo>
                      <a:pt x="7467" y="5212"/>
                    </a:lnTo>
                    <a:lnTo>
                      <a:pt x="7372" y="5281"/>
                    </a:lnTo>
                    <a:lnTo>
                      <a:pt x="7278" y="5348"/>
                    </a:lnTo>
                    <a:lnTo>
                      <a:pt x="7184" y="5414"/>
                    </a:lnTo>
                    <a:lnTo>
                      <a:pt x="7092" y="5477"/>
                    </a:lnTo>
                    <a:lnTo>
                      <a:pt x="7001" y="5538"/>
                    </a:lnTo>
                    <a:lnTo>
                      <a:pt x="6912" y="5599"/>
                    </a:lnTo>
                    <a:lnTo>
                      <a:pt x="6823" y="5656"/>
                    </a:lnTo>
                    <a:lnTo>
                      <a:pt x="6737" y="5712"/>
                    </a:lnTo>
                    <a:lnTo>
                      <a:pt x="6651" y="5766"/>
                    </a:lnTo>
                    <a:lnTo>
                      <a:pt x="6487" y="5869"/>
                    </a:lnTo>
                    <a:lnTo>
                      <a:pt x="6331" y="5964"/>
                    </a:lnTo>
                    <a:lnTo>
                      <a:pt x="6183" y="6050"/>
                    </a:lnTo>
                    <a:lnTo>
                      <a:pt x="6044" y="6130"/>
                    </a:lnTo>
                    <a:lnTo>
                      <a:pt x="5916" y="6202"/>
                    </a:lnTo>
                    <a:lnTo>
                      <a:pt x="5799" y="6267"/>
                    </a:lnTo>
                    <a:lnTo>
                      <a:pt x="5695" y="6323"/>
                    </a:lnTo>
                    <a:lnTo>
                      <a:pt x="5526" y="6414"/>
                    </a:lnTo>
                    <a:lnTo>
                      <a:pt x="5526" y="6414"/>
                    </a:lnTo>
                    <a:lnTo>
                      <a:pt x="5444" y="6457"/>
                    </a:lnTo>
                    <a:lnTo>
                      <a:pt x="5390" y="6487"/>
                    </a:lnTo>
                    <a:lnTo>
                      <a:pt x="5390" y="6487"/>
                    </a:lnTo>
                    <a:lnTo>
                      <a:pt x="5383" y="6490"/>
                    </a:lnTo>
                    <a:lnTo>
                      <a:pt x="5377" y="6492"/>
                    </a:lnTo>
                    <a:lnTo>
                      <a:pt x="5370" y="6494"/>
                    </a:lnTo>
                    <a:lnTo>
                      <a:pt x="5364" y="6494"/>
                    </a:lnTo>
                    <a:lnTo>
                      <a:pt x="5364" y="6494"/>
                    </a:lnTo>
                    <a:close/>
                  </a:path>
                </a:pathLst>
              </a:custGeom>
              <a:solidFill>
                <a:srgbClr val="EF4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sz="1800"/>
              </a:p>
            </p:txBody>
          </p:sp>
        </p:grpSp>
      </p:grpSp>
    </p:spTree>
    <p:extLst>
      <p:ext uri="{BB962C8B-B14F-4D97-AF65-F5344CB8AC3E}">
        <p14:creationId xmlns:p14="http://schemas.microsoft.com/office/powerpoint/2010/main" val="2993234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제목 및 내용">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0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직사각형 1"/>
          <p:cNvSpPr/>
          <p:nvPr userDrawn="1"/>
        </p:nvSpPr>
        <p:spPr>
          <a:xfrm>
            <a:off x="0" y="0"/>
            <a:ext cx="9144000" cy="5143500"/>
          </a:xfrm>
          <a:prstGeom prst="rect">
            <a:avLst/>
          </a:prstGeom>
          <a:solidFill>
            <a:srgbClr val="F8F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3079642759"/>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62" r:id="rId5"/>
    <p:sldLayoutId id="2147483661" r:id="rId6"/>
    <p:sldLayoutId id="2147483659" r:id="rId7"/>
  </p:sldLayoutIdLst>
  <p:txStyles>
    <p:titleStyle>
      <a:lvl1pPr algn="ctr" defTabSz="914443" rtl="0" eaLnBrk="1" latinLnBrk="1" hangingPunct="1">
        <a:spcBef>
          <a:spcPct val="0"/>
        </a:spcBef>
        <a:buNone/>
        <a:defRPr sz="4400" kern="1200">
          <a:solidFill>
            <a:schemeClr val="tx1"/>
          </a:solidFill>
          <a:latin typeface="+mj-lt"/>
          <a:ea typeface="+mj-ea"/>
          <a:cs typeface="+mj-cs"/>
        </a:defRPr>
      </a:lvl1pPr>
    </p:titleStyle>
    <p:bodyStyle>
      <a:lvl1pPr marL="342916" indent="-342916" algn="l" defTabSz="914443"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85" indent="-285765" algn="l" defTabSz="914443"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53" indent="-228610" algn="l" defTabSz="914443"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75" indent="-228610" algn="l" defTabSz="914443"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97" indent="-228610" algn="l" defTabSz="914443"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718" indent="-228610" algn="l" defTabSz="914443"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939" indent="-228610" algn="l" defTabSz="914443"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160" indent="-228610" algn="l" defTabSz="914443"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82" indent="-228610" algn="l" defTabSz="914443"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ko-KR"/>
      </a:defPPr>
      <a:lvl1pPr marL="0" algn="l" defTabSz="914443" rtl="0" eaLnBrk="1" latinLnBrk="1" hangingPunct="1">
        <a:defRPr sz="1800" kern="1200">
          <a:solidFill>
            <a:schemeClr val="tx1"/>
          </a:solidFill>
          <a:latin typeface="+mn-lt"/>
          <a:ea typeface="+mn-ea"/>
          <a:cs typeface="+mn-cs"/>
        </a:defRPr>
      </a:lvl1pPr>
      <a:lvl2pPr marL="457222" algn="l" defTabSz="914443" rtl="0" eaLnBrk="1" latinLnBrk="1" hangingPunct="1">
        <a:defRPr sz="1800" kern="1200">
          <a:solidFill>
            <a:schemeClr val="tx1"/>
          </a:solidFill>
          <a:latin typeface="+mn-lt"/>
          <a:ea typeface="+mn-ea"/>
          <a:cs typeface="+mn-cs"/>
        </a:defRPr>
      </a:lvl2pPr>
      <a:lvl3pPr marL="914443" algn="l" defTabSz="914443" rtl="0" eaLnBrk="1" latinLnBrk="1" hangingPunct="1">
        <a:defRPr sz="1800" kern="1200">
          <a:solidFill>
            <a:schemeClr val="tx1"/>
          </a:solidFill>
          <a:latin typeface="+mn-lt"/>
          <a:ea typeface="+mn-ea"/>
          <a:cs typeface="+mn-cs"/>
        </a:defRPr>
      </a:lvl3pPr>
      <a:lvl4pPr marL="1371664" algn="l" defTabSz="914443" rtl="0" eaLnBrk="1" latinLnBrk="1" hangingPunct="1">
        <a:defRPr sz="1800" kern="1200">
          <a:solidFill>
            <a:schemeClr val="tx1"/>
          </a:solidFill>
          <a:latin typeface="+mn-lt"/>
          <a:ea typeface="+mn-ea"/>
          <a:cs typeface="+mn-cs"/>
        </a:defRPr>
      </a:lvl4pPr>
      <a:lvl5pPr marL="1828885" algn="l" defTabSz="914443" rtl="0" eaLnBrk="1" latinLnBrk="1" hangingPunct="1">
        <a:defRPr sz="1800" kern="1200">
          <a:solidFill>
            <a:schemeClr val="tx1"/>
          </a:solidFill>
          <a:latin typeface="+mn-lt"/>
          <a:ea typeface="+mn-ea"/>
          <a:cs typeface="+mn-cs"/>
        </a:defRPr>
      </a:lvl5pPr>
      <a:lvl6pPr marL="2286107" algn="l" defTabSz="914443" rtl="0" eaLnBrk="1" latinLnBrk="1" hangingPunct="1">
        <a:defRPr sz="1800" kern="1200">
          <a:solidFill>
            <a:schemeClr val="tx1"/>
          </a:solidFill>
          <a:latin typeface="+mn-lt"/>
          <a:ea typeface="+mn-ea"/>
          <a:cs typeface="+mn-cs"/>
        </a:defRPr>
      </a:lvl6pPr>
      <a:lvl7pPr marL="2743328" algn="l" defTabSz="914443" rtl="0" eaLnBrk="1" latinLnBrk="1" hangingPunct="1">
        <a:defRPr sz="1800" kern="1200">
          <a:solidFill>
            <a:schemeClr val="tx1"/>
          </a:solidFill>
          <a:latin typeface="+mn-lt"/>
          <a:ea typeface="+mn-ea"/>
          <a:cs typeface="+mn-cs"/>
        </a:defRPr>
      </a:lvl7pPr>
      <a:lvl8pPr marL="3200550" algn="l" defTabSz="914443" rtl="0" eaLnBrk="1" latinLnBrk="1" hangingPunct="1">
        <a:defRPr sz="1800" kern="1200">
          <a:solidFill>
            <a:schemeClr val="tx1"/>
          </a:solidFill>
          <a:latin typeface="+mn-lt"/>
          <a:ea typeface="+mn-ea"/>
          <a:cs typeface="+mn-cs"/>
        </a:defRPr>
      </a:lvl8pPr>
      <a:lvl9pPr marL="3657771" algn="l" defTabSz="914443"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3.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image" Target="../media/image13.emf"/></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7.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 Id="rId4" Type="http://schemas.openxmlformats.org/officeDocument/2006/relationships/image" Target="../media/image21.emf"/></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chart" Target="../charts/chart2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chart" Target="../charts/chart2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package" Target="../embeddings/Microsoft_Excel_Worksheet21.xlsx"/><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image" Target="../media/image25.emf"/><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chart" Target="../charts/chart27.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4.xml"/><Relationship Id="rId4" Type="http://schemas.openxmlformats.org/officeDocument/2006/relationships/chart" Target="../charts/chart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3.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chart" Target="../charts/chart32.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chart" Target="../charts/chart34.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57.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5.jpeg"/><Relationship Id="rId2" Type="http://schemas.openxmlformats.org/officeDocument/2006/relationships/image" Target="../media/image49.jpeg"/><Relationship Id="rId1" Type="http://schemas.openxmlformats.org/officeDocument/2006/relationships/slideLayout" Target="../slideLayouts/slideLayout4.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58.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chart" Target="../charts/chart39.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chart" Target="../charts/chart41.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chart" Target="../charts/chart43.xml"/><Relationship Id="rId1" Type="http://schemas.openxmlformats.org/officeDocument/2006/relationships/slideLayout" Target="../slideLayouts/slideLayout4.xml"/><Relationship Id="rId4" Type="http://schemas.openxmlformats.org/officeDocument/2006/relationships/chart" Target="../charts/chart44.xml"/></Relationships>
</file>

<file path=ppt/slides/_rels/slide6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chart" Target="../charts/chart45.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63.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chart" Target="../charts/chart47.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8.png"/><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3.png"/><Relationship Id="rId7" Type="http://schemas.openxmlformats.org/officeDocument/2006/relationships/image" Target="../media/image17.png"/><Relationship Id="rId2" Type="http://schemas.openxmlformats.org/officeDocument/2006/relationships/image" Target="../media/image62.pn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12">
            <a:extLst>
              <a:ext uri="{FF2B5EF4-FFF2-40B4-BE49-F238E27FC236}">
                <a16:creationId xmlns:a16="http://schemas.microsoft.com/office/drawing/2014/main" id="{ED8905D5-89F7-4FBF-9450-D476420E38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35" b="339"/>
          <a:stretch/>
        </p:blipFill>
        <p:spPr>
          <a:xfrm>
            <a:off x="0" y="1633354"/>
            <a:ext cx="9144000" cy="2736302"/>
          </a:xfrm>
          <a:prstGeom prst="rect">
            <a:avLst/>
          </a:prstGeom>
        </p:spPr>
      </p:pic>
      <p:sp>
        <p:nvSpPr>
          <p:cNvPr id="2" name="텍스트 개체 틀 1"/>
          <p:cNvSpPr>
            <a:spLocks noGrp="1"/>
          </p:cNvSpPr>
          <p:nvPr>
            <p:ph type="body" sz="quarter" idx="10"/>
          </p:nvPr>
        </p:nvSpPr>
        <p:spPr>
          <a:xfrm>
            <a:off x="3347864" y="2211711"/>
            <a:ext cx="5616751" cy="688557"/>
          </a:xfrm>
        </p:spPr>
        <p:txBody>
          <a:bodyPr/>
          <a:lstStyle/>
          <a:p>
            <a:r>
              <a:rPr lang="en-US" altLang="ja-JP" sz="4400" dirty="0"/>
              <a:t>ANNUAL REPORT2020</a:t>
            </a:r>
            <a:endParaRPr lang="en-US" altLang="ko-KR" sz="4400" dirty="0"/>
          </a:p>
        </p:txBody>
      </p:sp>
      <p:sp>
        <p:nvSpPr>
          <p:cNvPr id="3" name="텍스트 개체 틀 2"/>
          <p:cNvSpPr>
            <a:spLocks noGrp="1"/>
          </p:cNvSpPr>
          <p:nvPr>
            <p:ph type="body" sz="quarter" idx="11"/>
          </p:nvPr>
        </p:nvSpPr>
        <p:spPr>
          <a:xfrm>
            <a:off x="3324125" y="2808716"/>
            <a:ext cx="5113339" cy="385579"/>
          </a:xfrm>
        </p:spPr>
        <p:txBody>
          <a:bodyPr/>
          <a:lstStyle/>
          <a:p>
            <a:r>
              <a:rPr lang="ja-JP" altLang="en-US" dirty="0"/>
              <a:t>浜松医科大学医学部附属病院</a:t>
            </a:r>
            <a:endParaRPr lang="en-US" altLang="ja-JP" dirty="0"/>
          </a:p>
          <a:p>
            <a:r>
              <a:rPr lang="ja-JP" altLang="en-US" dirty="0"/>
              <a:t>医療福祉支援センター　</a:t>
            </a:r>
            <a:endParaRPr lang="en-US" altLang="ja-JP" dirty="0"/>
          </a:p>
          <a:p>
            <a:r>
              <a:rPr lang="ja-JP" altLang="en-US" dirty="0"/>
              <a:t>令和</a:t>
            </a:r>
            <a:r>
              <a:rPr lang="en-US" altLang="ja-JP" dirty="0"/>
              <a:t>2</a:t>
            </a:r>
            <a:r>
              <a:rPr lang="ja-JP" altLang="en-US" dirty="0"/>
              <a:t>年度　報告書</a:t>
            </a:r>
            <a:endParaRPr lang="ko-KR" altLang="en-US" dirty="0"/>
          </a:p>
        </p:txBody>
      </p:sp>
      <p:pic>
        <p:nvPicPr>
          <p:cNvPr id="16" name="図 15" descr="テキスト, 四角形&#10;&#10;自動的に生成された説明">
            <a:extLst>
              <a:ext uri="{FF2B5EF4-FFF2-40B4-BE49-F238E27FC236}">
                <a16:creationId xmlns:a16="http://schemas.microsoft.com/office/drawing/2014/main" id="{01D7B72E-2F82-4469-BF88-668A3D6ABB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478"/>
            <a:ext cx="3664520" cy="1980008"/>
          </a:xfrm>
          <a:prstGeom prst="rect">
            <a:avLst/>
          </a:prstGeom>
        </p:spPr>
      </p:pic>
      <p:grpSp>
        <p:nvGrpSpPr>
          <p:cNvPr id="7" name="그룹 2">
            <a:extLst>
              <a:ext uri="{FF2B5EF4-FFF2-40B4-BE49-F238E27FC236}">
                <a16:creationId xmlns:a16="http://schemas.microsoft.com/office/drawing/2014/main" id="{5811AC19-3AF0-49AC-8519-C861A0C083EB}"/>
              </a:ext>
            </a:extLst>
          </p:cNvPr>
          <p:cNvGrpSpPr/>
          <p:nvPr/>
        </p:nvGrpSpPr>
        <p:grpSpPr>
          <a:xfrm>
            <a:off x="2976359" y="1139230"/>
            <a:ext cx="792215" cy="631686"/>
            <a:chOff x="2992438" y="1774825"/>
            <a:chExt cx="3689350" cy="3459163"/>
          </a:xfrm>
        </p:grpSpPr>
        <p:sp>
          <p:nvSpPr>
            <p:cNvPr id="8" name="Freeform 6">
              <a:extLst>
                <a:ext uri="{FF2B5EF4-FFF2-40B4-BE49-F238E27FC236}">
                  <a16:creationId xmlns:a16="http://schemas.microsoft.com/office/drawing/2014/main" id="{5851461A-B33E-48C1-AFE9-253C60FB62DD}"/>
                </a:ext>
              </a:extLst>
            </p:cNvPr>
            <p:cNvSpPr>
              <a:spLocks/>
            </p:cNvSpPr>
            <p:nvPr/>
          </p:nvSpPr>
          <p:spPr bwMode="auto">
            <a:xfrm>
              <a:off x="2992438" y="1774825"/>
              <a:ext cx="3689350" cy="2047875"/>
            </a:xfrm>
            <a:custGeom>
              <a:avLst/>
              <a:gdLst>
                <a:gd name="T0" fmla="*/ 6614 w 11624"/>
                <a:gd name="T1" fmla="*/ 6449 h 6452"/>
                <a:gd name="T2" fmla="*/ 6588 w 11624"/>
                <a:gd name="T3" fmla="*/ 6427 h 6452"/>
                <a:gd name="T4" fmla="*/ 3419 w 11624"/>
                <a:gd name="T5" fmla="*/ 4924 h 6452"/>
                <a:gd name="T6" fmla="*/ 3386 w 11624"/>
                <a:gd name="T7" fmla="*/ 4943 h 6452"/>
                <a:gd name="T8" fmla="*/ 248 w 11624"/>
                <a:gd name="T9" fmla="*/ 4948 h 6452"/>
                <a:gd name="T10" fmla="*/ 213 w 11624"/>
                <a:gd name="T11" fmla="*/ 4926 h 6452"/>
                <a:gd name="T12" fmla="*/ 167 w 11624"/>
                <a:gd name="T13" fmla="*/ 4755 h 6452"/>
                <a:gd name="T14" fmla="*/ 86 w 11624"/>
                <a:gd name="T15" fmla="*/ 4363 h 6452"/>
                <a:gd name="T16" fmla="*/ 31 w 11624"/>
                <a:gd name="T17" fmla="*/ 3968 h 6452"/>
                <a:gd name="T18" fmla="*/ 6 w 11624"/>
                <a:gd name="T19" fmla="*/ 3650 h 6452"/>
                <a:gd name="T20" fmla="*/ 1 w 11624"/>
                <a:gd name="T21" fmla="*/ 3371 h 6452"/>
                <a:gd name="T22" fmla="*/ 38 w 11624"/>
                <a:gd name="T23" fmla="*/ 2922 h 6452"/>
                <a:gd name="T24" fmla="*/ 131 w 11624"/>
                <a:gd name="T25" fmla="*/ 2485 h 6452"/>
                <a:gd name="T26" fmla="*/ 278 w 11624"/>
                <a:gd name="T27" fmla="*/ 2063 h 6452"/>
                <a:gd name="T28" fmla="*/ 477 w 11624"/>
                <a:gd name="T29" fmla="*/ 1662 h 6452"/>
                <a:gd name="T30" fmla="*/ 725 w 11624"/>
                <a:gd name="T31" fmla="*/ 1287 h 6452"/>
                <a:gd name="T32" fmla="*/ 958 w 11624"/>
                <a:gd name="T33" fmla="*/ 1011 h 6452"/>
                <a:gd name="T34" fmla="*/ 1249 w 11624"/>
                <a:gd name="T35" fmla="*/ 735 h 6452"/>
                <a:gd name="T36" fmla="*/ 1563 w 11624"/>
                <a:gd name="T37" fmla="*/ 500 h 6452"/>
                <a:gd name="T38" fmla="*/ 1901 w 11624"/>
                <a:gd name="T39" fmla="*/ 307 h 6452"/>
                <a:gd name="T40" fmla="*/ 2194 w 11624"/>
                <a:gd name="T41" fmla="*/ 180 h 6452"/>
                <a:gd name="T42" fmla="*/ 2573 w 11624"/>
                <a:gd name="T43" fmla="*/ 68 h 6452"/>
                <a:gd name="T44" fmla="*/ 2961 w 11624"/>
                <a:gd name="T45" fmla="*/ 10 h 6452"/>
                <a:gd name="T46" fmla="*/ 3240 w 11624"/>
                <a:gd name="T47" fmla="*/ 0 h 6452"/>
                <a:gd name="T48" fmla="*/ 3457 w 11624"/>
                <a:gd name="T49" fmla="*/ 12 h 6452"/>
                <a:gd name="T50" fmla="*/ 3717 w 11624"/>
                <a:gd name="T51" fmla="*/ 46 h 6452"/>
                <a:gd name="T52" fmla="*/ 4142 w 11624"/>
                <a:gd name="T53" fmla="*/ 157 h 6452"/>
                <a:gd name="T54" fmla="*/ 4560 w 11624"/>
                <a:gd name="T55" fmla="*/ 330 h 6452"/>
                <a:gd name="T56" fmla="*/ 4966 w 11624"/>
                <a:gd name="T57" fmla="*/ 566 h 6452"/>
                <a:gd name="T58" fmla="*/ 5360 w 11624"/>
                <a:gd name="T59" fmla="*/ 863 h 6452"/>
                <a:gd name="T60" fmla="*/ 5738 w 11624"/>
                <a:gd name="T61" fmla="*/ 1220 h 6452"/>
                <a:gd name="T62" fmla="*/ 6035 w 11624"/>
                <a:gd name="T63" fmla="*/ 1070 h 6452"/>
                <a:gd name="T64" fmla="*/ 6420 w 11624"/>
                <a:gd name="T65" fmla="*/ 736 h 6452"/>
                <a:gd name="T66" fmla="*/ 6819 w 11624"/>
                <a:gd name="T67" fmla="*/ 464 h 6452"/>
                <a:gd name="T68" fmla="*/ 7231 w 11624"/>
                <a:gd name="T69" fmla="*/ 254 h 6452"/>
                <a:gd name="T70" fmla="*/ 7652 w 11624"/>
                <a:gd name="T71" fmla="*/ 105 h 6452"/>
                <a:gd name="T72" fmla="*/ 8038 w 11624"/>
                <a:gd name="T73" fmla="*/ 26 h 6452"/>
                <a:gd name="T74" fmla="*/ 8254 w 11624"/>
                <a:gd name="T75" fmla="*/ 5 h 6452"/>
                <a:gd name="T76" fmla="*/ 8428 w 11624"/>
                <a:gd name="T77" fmla="*/ 0 h 6452"/>
                <a:gd name="T78" fmla="*/ 8820 w 11624"/>
                <a:gd name="T79" fmla="*/ 27 h 6452"/>
                <a:gd name="T80" fmla="*/ 9205 w 11624"/>
                <a:gd name="T81" fmla="*/ 107 h 6452"/>
                <a:gd name="T82" fmla="*/ 9580 w 11624"/>
                <a:gd name="T83" fmla="*/ 240 h 6452"/>
                <a:gd name="T84" fmla="*/ 9862 w 11624"/>
                <a:gd name="T85" fmla="*/ 379 h 6452"/>
                <a:gd name="T86" fmla="*/ 10190 w 11624"/>
                <a:gd name="T87" fmla="*/ 589 h 6452"/>
                <a:gd name="T88" fmla="*/ 10496 w 11624"/>
                <a:gd name="T89" fmla="*/ 840 h 6452"/>
                <a:gd name="T90" fmla="*/ 10727 w 11624"/>
                <a:gd name="T91" fmla="*/ 1078 h 6452"/>
                <a:gd name="T92" fmla="*/ 11006 w 11624"/>
                <a:gd name="T93" fmla="*/ 1433 h 6452"/>
                <a:gd name="T94" fmla="*/ 11235 w 11624"/>
                <a:gd name="T95" fmla="*/ 1820 h 6452"/>
                <a:gd name="T96" fmla="*/ 11413 w 11624"/>
                <a:gd name="T97" fmla="*/ 2230 h 6452"/>
                <a:gd name="T98" fmla="*/ 11538 w 11624"/>
                <a:gd name="T99" fmla="*/ 2659 h 6452"/>
                <a:gd name="T100" fmla="*/ 11608 w 11624"/>
                <a:gd name="T101" fmla="*/ 3101 h 6452"/>
                <a:gd name="T102" fmla="*/ 11622 w 11624"/>
                <a:gd name="T103" fmla="*/ 3551 h 6452"/>
                <a:gd name="T104" fmla="*/ 11615 w 11624"/>
                <a:gd name="T105" fmla="*/ 3728 h 6452"/>
                <a:gd name="T106" fmla="*/ 11576 w 11624"/>
                <a:gd name="T107" fmla="*/ 4119 h 6452"/>
                <a:gd name="T108" fmla="*/ 11512 w 11624"/>
                <a:gd name="T109" fmla="*/ 4507 h 6452"/>
                <a:gd name="T110" fmla="*/ 11424 w 11624"/>
                <a:gd name="T111" fmla="*/ 4890 h 6452"/>
                <a:gd name="T112" fmla="*/ 11405 w 11624"/>
                <a:gd name="T113" fmla="*/ 4918 h 6452"/>
                <a:gd name="T114" fmla="*/ 7299 w 11624"/>
                <a:gd name="T115" fmla="*/ 4929 h 6452"/>
                <a:gd name="T116" fmla="*/ 6669 w 11624"/>
                <a:gd name="T117" fmla="*/ 6438 h 6452"/>
                <a:gd name="T118" fmla="*/ 6637 w 11624"/>
                <a:gd name="T119" fmla="*/ 6452 h 6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624" h="6452">
                  <a:moveTo>
                    <a:pt x="6634" y="6452"/>
                  </a:moveTo>
                  <a:lnTo>
                    <a:pt x="6634" y="6452"/>
                  </a:lnTo>
                  <a:lnTo>
                    <a:pt x="6626" y="6452"/>
                  </a:lnTo>
                  <a:lnTo>
                    <a:pt x="6620" y="6451"/>
                  </a:lnTo>
                  <a:lnTo>
                    <a:pt x="6614" y="6449"/>
                  </a:lnTo>
                  <a:lnTo>
                    <a:pt x="6608" y="6445"/>
                  </a:lnTo>
                  <a:lnTo>
                    <a:pt x="6602" y="6442"/>
                  </a:lnTo>
                  <a:lnTo>
                    <a:pt x="6597" y="6438"/>
                  </a:lnTo>
                  <a:lnTo>
                    <a:pt x="6593" y="6432"/>
                  </a:lnTo>
                  <a:lnTo>
                    <a:pt x="6588" y="6427"/>
                  </a:lnTo>
                  <a:lnTo>
                    <a:pt x="4348" y="2710"/>
                  </a:lnTo>
                  <a:lnTo>
                    <a:pt x="3426" y="4910"/>
                  </a:lnTo>
                  <a:lnTo>
                    <a:pt x="3426" y="4910"/>
                  </a:lnTo>
                  <a:lnTo>
                    <a:pt x="3423" y="4916"/>
                  </a:lnTo>
                  <a:lnTo>
                    <a:pt x="3419" y="4924"/>
                  </a:lnTo>
                  <a:lnTo>
                    <a:pt x="3413" y="4929"/>
                  </a:lnTo>
                  <a:lnTo>
                    <a:pt x="3408" y="4934"/>
                  </a:lnTo>
                  <a:lnTo>
                    <a:pt x="3401" y="4938"/>
                  </a:lnTo>
                  <a:lnTo>
                    <a:pt x="3394" y="4941"/>
                  </a:lnTo>
                  <a:lnTo>
                    <a:pt x="3386" y="4943"/>
                  </a:lnTo>
                  <a:lnTo>
                    <a:pt x="3378" y="4944"/>
                  </a:lnTo>
                  <a:lnTo>
                    <a:pt x="3378" y="4944"/>
                  </a:lnTo>
                  <a:lnTo>
                    <a:pt x="256" y="4948"/>
                  </a:lnTo>
                  <a:lnTo>
                    <a:pt x="256" y="4948"/>
                  </a:lnTo>
                  <a:lnTo>
                    <a:pt x="248" y="4948"/>
                  </a:lnTo>
                  <a:lnTo>
                    <a:pt x="239" y="4946"/>
                  </a:lnTo>
                  <a:lnTo>
                    <a:pt x="231" y="4943"/>
                  </a:lnTo>
                  <a:lnTo>
                    <a:pt x="225" y="4938"/>
                  </a:lnTo>
                  <a:lnTo>
                    <a:pt x="219" y="4932"/>
                  </a:lnTo>
                  <a:lnTo>
                    <a:pt x="213" y="4926"/>
                  </a:lnTo>
                  <a:lnTo>
                    <a:pt x="209" y="4918"/>
                  </a:lnTo>
                  <a:lnTo>
                    <a:pt x="207" y="4911"/>
                  </a:lnTo>
                  <a:lnTo>
                    <a:pt x="207" y="4911"/>
                  </a:lnTo>
                  <a:lnTo>
                    <a:pt x="186" y="4833"/>
                  </a:lnTo>
                  <a:lnTo>
                    <a:pt x="167" y="4755"/>
                  </a:lnTo>
                  <a:lnTo>
                    <a:pt x="148" y="4677"/>
                  </a:lnTo>
                  <a:lnTo>
                    <a:pt x="131" y="4600"/>
                  </a:lnTo>
                  <a:lnTo>
                    <a:pt x="115" y="4521"/>
                  </a:lnTo>
                  <a:lnTo>
                    <a:pt x="100" y="4442"/>
                  </a:lnTo>
                  <a:lnTo>
                    <a:pt x="86" y="4363"/>
                  </a:lnTo>
                  <a:lnTo>
                    <a:pt x="73" y="4284"/>
                  </a:lnTo>
                  <a:lnTo>
                    <a:pt x="61" y="4205"/>
                  </a:lnTo>
                  <a:lnTo>
                    <a:pt x="50" y="4127"/>
                  </a:lnTo>
                  <a:lnTo>
                    <a:pt x="40" y="4048"/>
                  </a:lnTo>
                  <a:lnTo>
                    <a:pt x="31" y="3968"/>
                  </a:lnTo>
                  <a:lnTo>
                    <a:pt x="23" y="3889"/>
                  </a:lnTo>
                  <a:lnTo>
                    <a:pt x="17" y="3809"/>
                  </a:lnTo>
                  <a:lnTo>
                    <a:pt x="11" y="3729"/>
                  </a:lnTo>
                  <a:lnTo>
                    <a:pt x="6" y="3650"/>
                  </a:lnTo>
                  <a:lnTo>
                    <a:pt x="6" y="3650"/>
                  </a:lnTo>
                  <a:lnTo>
                    <a:pt x="7" y="3642"/>
                  </a:lnTo>
                  <a:lnTo>
                    <a:pt x="7" y="3642"/>
                  </a:lnTo>
                  <a:lnTo>
                    <a:pt x="3" y="3551"/>
                  </a:lnTo>
                  <a:lnTo>
                    <a:pt x="0" y="3460"/>
                  </a:lnTo>
                  <a:lnTo>
                    <a:pt x="1" y="3371"/>
                  </a:lnTo>
                  <a:lnTo>
                    <a:pt x="4" y="3280"/>
                  </a:lnTo>
                  <a:lnTo>
                    <a:pt x="9" y="3190"/>
                  </a:lnTo>
                  <a:lnTo>
                    <a:pt x="17" y="3101"/>
                  </a:lnTo>
                  <a:lnTo>
                    <a:pt x="26" y="3011"/>
                  </a:lnTo>
                  <a:lnTo>
                    <a:pt x="38" y="2922"/>
                  </a:lnTo>
                  <a:lnTo>
                    <a:pt x="52" y="2834"/>
                  </a:lnTo>
                  <a:lnTo>
                    <a:pt x="68" y="2746"/>
                  </a:lnTo>
                  <a:lnTo>
                    <a:pt x="87" y="2658"/>
                  </a:lnTo>
                  <a:lnTo>
                    <a:pt x="108" y="2571"/>
                  </a:lnTo>
                  <a:lnTo>
                    <a:pt x="131" y="2485"/>
                  </a:lnTo>
                  <a:lnTo>
                    <a:pt x="156" y="2399"/>
                  </a:lnTo>
                  <a:lnTo>
                    <a:pt x="183" y="2313"/>
                  </a:lnTo>
                  <a:lnTo>
                    <a:pt x="213" y="2229"/>
                  </a:lnTo>
                  <a:lnTo>
                    <a:pt x="244" y="2146"/>
                  </a:lnTo>
                  <a:lnTo>
                    <a:pt x="278" y="2063"/>
                  </a:lnTo>
                  <a:lnTo>
                    <a:pt x="314" y="1981"/>
                  </a:lnTo>
                  <a:lnTo>
                    <a:pt x="351" y="1900"/>
                  </a:lnTo>
                  <a:lnTo>
                    <a:pt x="391" y="1819"/>
                  </a:lnTo>
                  <a:lnTo>
                    <a:pt x="432" y="1740"/>
                  </a:lnTo>
                  <a:lnTo>
                    <a:pt x="477" y="1662"/>
                  </a:lnTo>
                  <a:lnTo>
                    <a:pt x="522" y="1584"/>
                  </a:lnTo>
                  <a:lnTo>
                    <a:pt x="570" y="1509"/>
                  </a:lnTo>
                  <a:lnTo>
                    <a:pt x="620" y="1433"/>
                  </a:lnTo>
                  <a:lnTo>
                    <a:pt x="671" y="1360"/>
                  </a:lnTo>
                  <a:lnTo>
                    <a:pt x="725" y="1287"/>
                  </a:lnTo>
                  <a:lnTo>
                    <a:pt x="780" y="1216"/>
                  </a:lnTo>
                  <a:lnTo>
                    <a:pt x="838" y="1146"/>
                  </a:lnTo>
                  <a:lnTo>
                    <a:pt x="898" y="1078"/>
                  </a:lnTo>
                  <a:lnTo>
                    <a:pt x="958" y="1011"/>
                  </a:lnTo>
                  <a:lnTo>
                    <a:pt x="958" y="1011"/>
                  </a:lnTo>
                  <a:lnTo>
                    <a:pt x="1014" y="952"/>
                  </a:lnTo>
                  <a:lnTo>
                    <a:pt x="1072" y="895"/>
                  </a:lnTo>
                  <a:lnTo>
                    <a:pt x="1129" y="840"/>
                  </a:lnTo>
                  <a:lnTo>
                    <a:pt x="1188" y="787"/>
                  </a:lnTo>
                  <a:lnTo>
                    <a:pt x="1249" y="735"/>
                  </a:lnTo>
                  <a:lnTo>
                    <a:pt x="1309" y="685"/>
                  </a:lnTo>
                  <a:lnTo>
                    <a:pt x="1372" y="636"/>
                  </a:lnTo>
                  <a:lnTo>
                    <a:pt x="1435" y="589"/>
                  </a:lnTo>
                  <a:lnTo>
                    <a:pt x="1498" y="543"/>
                  </a:lnTo>
                  <a:lnTo>
                    <a:pt x="1563" y="500"/>
                  </a:lnTo>
                  <a:lnTo>
                    <a:pt x="1629" y="458"/>
                  </a:lnTo>
                  <a:lnTo>
                    <a:pt x="1696" y="418"/>
                  </a:lnTo>
                  <a:lnTo>
                    <a:pt x="1763" y="379"/>
                  </a:lnTo>
                  <a:lnTo>
                    <a:pt x="1832" y="341"/>
                  </a:lnTo>
                  <a:lnTo>
                    <a:pt x="1901" y="307"/>
                  </a:lnTo>
                  <a:lnTo>
                    <a:pt x="1971" y="273"/>
                  </a:lnTo>
                  <a:lnTo>
                    <a:pt x="1971" y="273"/>
                  </a:lnTo>
                  <a:lnTo>
                    <a:pt x="2045" y="240"/>
                  </a:lnTo>
                  <a:lnTo>
                    <a:pt x="2119" y="209"/>
                  </a:lnTo>
                  <a:lnTo>
                    <a:pt x="2194" y="180"/>
                  </a:lnTo>
                  <a:lnTo>
                    <a:pt x="2268" y="153"/>
                  </a:lnTo>
                  <a:lnTo>
                    <a:pt x="2344" y="130"/>
                  </a:lnTo>
                  <a:lnTo>
                    <a:pt x="2421" y="107"/>
                  </a:lnTo>
                  <a:lnTo>
                    <a:pt x="2496" y="86"/>
                  </a:lnTo>
                  <a:lnTo>
                    <a:pt x="2573" y="68"/>
                  </a:lnTo>
                  <a:lnTo>
                    <a:pt x="2650" y="52"/>
                  </a:lnTo>
                  <a:lnTo>
                    <a:pt x="2727" y="38"/>
                  </a:lnTo>
                  <a:lnTo>
                    <a:pt x="2805" y="27"/>
                  </a:lnTo>
                  <a:lnTo>
                    <a:pt x="2883" y="17"/>
                  </a:lnTo>
                  <a:lnTo>
                    <a:pt x="2961" y="10"/>
                  </a:lnTo>
                  <a:lnTo>
                    <a:pt x="3039" y="4"/>
                  </a:lnTo>
                  <a:lnTo>
                    <a:pt x="3118" y="1"/>
                  </a:lnTo>
                  <a:lnTo>
                    <a:pt x="3197" y="0"/>
                  </a:lnTo>
                  <a:lnTo>
                    <a:pt x="3197" y="0"/>
                  </a:lnTo>
                  <a:lnTo>
                    <a:pt x="3240" y="0"/>
                  </a:lnTo>
                  <a:lnTo>
                    <a:pt x="3284" y="1"/>
                  </a:lnTo>
                  <a:lnTo>
                    <a:pt x="3328" y="2"/>
                  </a:lnTo>
                  <a:lnTo>
                    <a:pt x="3371" y="5"/>
                  </a:lnTo>
                  <a:lnTo>
                    <a:pt x="3414" y="7"/>
                  </a:lnTo>
                  <a:lnTo>
                    <a:pt x="3457" y="12"/>
                  </a:lnTo>
                  <a:lnTo>
                    <a:pt x="3501" y="16"/>
                  </a:lnTo>
                  <a:lnTo>
                    <a:pt x="3544" y="20"/>
                  </a:lnTo>
                  <a:lnTo>
                    <a:pt x="3587" y="26"/>
                  </a:lnTo>
                  <a:lnTo>
                    <a:pt x="3630" y="32"/>
                  </a:lnTo>
                  <a:lnTo>
                    <a:pt x="3717" y="46"/>
                  </a:lnTo>
                  <a:lnTo>
                    <a:pt x="3802" y="64"/>
                  </a:lnTo>
                  <a:lnTo>
                    <a:pt x="3888" y="83"/>
                  </a:lnTo>
                  <a:lnTo>
                    <a:pt x="3974" y="105"/>
                  </a:lnTo>
                  <a:lnTo>
                    <a:pt x="4058" y="130"/>
                  </a:lnTo>
                  <a:lnTo>
                    <a:pt x="4142" y="157"/>
                  </a:lnTo>
                  <a:lnTo>
                    <a:pt x="4226" y="187"/>
                  </a:lnTo>
                  <a:lnTo>
                    <a:pt x="4311" y="219"/>
                  </a:lnTo>
                  <a:lnTo>
                    <a:pt x="4394" y="254"/>
                  </a:lnTo>
                  <a:lnTo>
                    <a:pt x="4477" y="290"/>
                  </a:lnTo>
                  <a:lnTo>
                    <a:pt x="4560" y="330"/>
                  </a:lnTo>
                  <a:lnTo>
                    <a:pt x="4642" y="373"/>
                  </a:lnTo>
                  <a:lnTo>
                    <a:pt x="4724" y="417"/>
                  </a:lnTo>
                  <a:lnTo>
                    <a:pt x="4805" y="464"/>
                  </a:lnTo>
                  <a:lnTo>
                    <a:pt x="4886" y="514"/>
                  </a:lnTo>
                  <a:lnTo>
                    <a:pt x="4966" y="566"/>
                  </a:lnTo>
                  <a:lnTo>
                    <a:pt x="5046" y="621"/>
                  </a:lnTo>
                  <a:lnTo>
                    <a:pt x="5126" y="677"/>
                  </a:lnTo>
                  <a:lnTo>
                    <a:pt x="5205" y="736"/>
                  </a:lnTo>
                  <a:lnTo>
                    <a:pt x="5283" y="799"/>
                  </a:lnTo>
                  <a:lnTo>
                    <a:pt x="5360" y="863"/>
                  </a:lnTo>
                  <a:lnTo>
                    <a:pt x="5437" y="930"/>
                  </a:lnTo>
                  <a:lnTo>
                    <a:pt x="5514" y="999"/>
                  </a:lnTo>
                  <a:lnTo>
                    <a:pt x="5589" y="1070"/>
                  </a:lnTo>
                  <a:lnTo>
                    <a:pt x="5664" y="1144"/>
                  </a:lnTo>
                  <a:lnTo>
                    <a:pt x="5738" y="1220"/>
                  </a:lnTo>
                  <a:lnTo>
                    <a:pt x="5813" y="1299"/>
                  </a:lnTo>
                  <a:lnTo>
                    <a:pt x="5813" y="1299"/>
                  </a:lnTo>
                  <a:lnTo>
                    <a:pt x="5886" y="1220"/>
                  </a:lnTo>
                  <a:lnTo>
                    <a:pt x="5961" y="1144"/>
                  </a:lnTo>
                  <a:lnTo>
                    <a:pt x="6035" y="1070"/>
                  </a:lnTo>
                  <a:lnTo>
                    <a:pt x="6111" y="999"/>
                  </a:lnTo>
                  <a:lnTo>
                    <a:pt x="6188" y="930"/>
                  </a:lnTo>
                  <a:lnTo>
                    <a:pt x="6264" y="863"/>
                  </a:lnTo>
                  <a:lnTo>
                    <a:pt x="6342" y="799"/>
                  </a:lnTo>
                  <a:lnTo>
                    <a:pt x="6420" y="736"/>
                  </a:lnTo>
                  <a:lnTo>
                    <a:pt x="6499" y="677"/>
                  </a:lnTo>
                  <a:lnTo>
                    <a:pt x="6579" y="621"/>
                  </a:lnTo>
                  <a:lnTo>
                    <a:pt x="6659" y="566"/>
                  </a:lnTo>
                  <a:lnTo>
                    <a:pt x="6738" y="514"/>
                  </a:lnTo>
                  <a:lnTo>
                    <a:pt x="6819" y="464"/>
                  </a:lnTo>
                  <a:lnTo>
                    <a:pt x="6900" y="417"/>
                  </a:lnTo>
                  <a:lnTo>
                    <a:pt x="6983" y="373"/>
                  </a:lnTo>
                  <a:lnTo>
                    <a:pt x="7065" y="330"/>
                  </a:lnTo>
                  <a:lnTo>
                    <a:pt x="7148" y="290"/>
                  </a:lnTo>
                  <a:lnTo>
                    <a:pt x="7231" y="254"/>
                  </a:lnTo>
                  <a:lnTo>
                    <a:pt x="7314" y="219"/>
                  </a:lnTo>
                  <a:lnTo>
                    <a:pt x="7398" y="187"/>
                  </a:lnTo>
                  <a:lnTo>
                    <a:pt x="7483" y="157"/>
                  </a:lnTo>
                  <a:lnTo>
                    <a:pt x="7567" y="130"/>
                  </a:lnTo>
                  <a:lnTo>
                    <a:pt x="7652" y="105"/>
                  </a:lnTo>
                  <a:lnTo>
                    <a:pt x="7736" y="83"/>
                  </a:lnTo>
                  <a:lnTo>
                    <a:pt x="7823" y="64"/>
                  </a:lnTo>
                  <a:lnTo>
                    <a:pt x="7908" y="46"/>
                  </a:lnTo>
                  <a:lnTo>
                    <a:pt x="7995" y="32"/>
                  </a:lnTo>
                  <a:lnTo>
                    <a:pt x="8038" y="26"/>
                  </a:lnTo>
                  <a:lnTo>
                    <a:pt x="8081" y="20"/>
                  </a:lnTo>
                  <a:lnTo>
                    <a:pt x="8124" y="16"/>
                  </a:lnTo>
                  <a:lnTo>
                    <a:pt x="8167" y="12"/>
                  </a:lnTo>
                  <a:lnTo>
                    <a:pt x="8211" y="7"/>
                  </a:lnTo>
                  <a:lnTo>
                    <a:pt x="8254" y="5"/>
                  </a:lnTo>
                  <a:lnTo>
                    <a:pt x="8297" y="2"/>
                  </a:lnTo>
                  <a:lnTo>
                    <a:pt x="8341" y="1"/>
                  </a:lnTo>
                  <a:lnTo>
                    <a:pt x="8384" y="0"/>
                  </a:lnTo>
                  <a:lnTo>
                    <a:pt x="8428" y="0"/>
                  </a:lnTo>
                  <a:lnTo>
                    <a:pt x="8428" y="0"/>
                  </a:lnTo>
                  <a:lnTo>
                    <a:pt x="8506" y="1"/>
                  </a:lnTo>
                  <a:lnTo>
                    <a:pt x="8585" y="4"/>
                  </a:lnTo>
                  <a:lnTo>
                    <a:pt x="8664" y="10"/>
                  </a:lnTo>
                  <a:lnTo>
                    <a:pt x="8742" y="17"/>
                  </a:lnTo>
                  <a:lnTo>
                    <a:pt x="8820" y="27"/>
                  </a:lnTo>
                  <a:lnTo>
                    <a:pt x="8897" y="38"/>
                  </a:lnTo>
                  <a:lnTo>
                    <a:pt x="8975" y="52"/>
                  </a:lnTo>
                  <a:lnTo>
                    <a:pt x="9052" y="68"/>
                  </a:lnTo>
                  <a:lnTo>
                    <a:pt x="9129" y="86"/>
                  </a:lnTo>
                  <a:lnTo>
                    <a:pt x="9205" y="107"/>
                  </a:lnTo>
                  <a:lnTo>
                    <a:pt x="9281" y="130"/>
                  </a:lnTo>
                  <a:lnTo>
                    <a:pt x="9356" y="153"/>
                  </a:lnTo>
                  <a:lnTo>
                    <a:pt x="9431" y="180"/>
                  </a:lnTo>
                  <a:lnTo>
                    <a:pt x="9505" y="209"/>
                  </a:lnTo>
                  <a:lnTo>
                    <a:pt x="9580" y="240"/>
                  </a:lnTo>
                  <a:lnTo>
                    <a:pt x="9653" y="273"/>
                  </a:lnTo>
                  <a:lnTo>
                    <a:pt x="9653" y="273"/>
                  </a:lnTo>
                  <a:lnTo>
                    <a:pt x="9724" y="307"/>
                  </a:lnTo>
                  <a:lnTo>
                    <a:pt x="9793" y="342"/>
                  </a:lnTo>
                  <a:lnTo>
                    <a:pt x="9862" y="379"/>
                  </a:lnTo>
                  <a:lnTo>
                    <a:pt x="9929" y="418"/>
                  </a:lnTo>
                  <a:lnTo>
                    <a:pt x="9996" y="458"/>
                  </a:lnTo>
                  <a:lnTo>
                    <a:pt x="10062" y="500"/>
                  </a:lnTo>
                  <a:lnTo>
                    <a:pt x="10126" y="543"/>
                  </a:lnTo>
                  <a:lnTo>
                    <a:pt x="10190" y="589"/>
                  </a:lnTo>
                  <a:lnTo>
                    <a:pt x="10253" y="636"/>
                  </a:lnTo>
                  <a:lnTo>
                    <a:pt x="10315" y="685"/>
                  </a:lnTo>
                  <a:lnTo>
                    <a:pt x="10376" y="735"/>
                  </a:lnTo>
                  <a:lnTo>
                    <a:pt x="10436" y="787"/>
                  </a:lnTo>
                  <a:lnTo>
                    <a:pt x="10496" y="840"/>
                  </a:lnTo>
                  <a:lnTo>
                    <a:pt x="10553" y="895"/>
                  </a:lnTo>
                  <a:lnTo>
                    <a:pt x="10610" y="952"/>
                  </a:lnTo>
                  <a:lnTo>
                    <a:pt x="10666" y="1011"/>
                  </a:lnTo>
                  <a:lnTo>
                    <a:pt x="10666" y="1011"/>
                  </a:lnTo>
                  <a:lnTo>
                    <a:pt x="10727" y="1078"/>
                  </a:lnTo>
                  <a:lnTo>
                    <a:pt x="10786" y="1146"/>
                  </a:lnTo>
                  <a:lnTo>
                    <a:pt x="10845" y="1216"/>
                  </a:lnTo>
                  <a:lnTo>
                    <a:pt x="10900" y="1287"/>
                  </a:lnTo>
                  <a:lnTo>
                    <a:pt x="10954" y="1360"/>
                  </a:lnTo>
                  <a:lnTo>
                    <a:pt x="11006" y="1433"/>
                  </a:lnTo>
                  <a:lnTo>
                    <a:pt x="11055" y="1509"/>
                  </a:lnTo>
                  <a:lnTo>
                    <a:pt x="11103" y="1584"/>
                  </a:lnTo>
                  <a:lnTo>
                    <a:pt x="11148" y="1662"/>
                  </a:lnTo>
                  <a:lnTo>
                    <a:pt x="11192" y="1740"/>
                  </a:lnTo>
                  <a:lnTo>
                    <a:pt x="11235" y="1820"/>
                  </a:lnTo>
                  <a:lnTo>
                    <a:pt x="11273" y="1900"/>
                  </a:lnTo>
                  <a:lnTo>
                    <a:pt x="11311" y="1981"/>
                  </a:lnTo>
                  <a:lnTo>
                    <a:pt x="11347" y="2063"/>
                  </a:lnTo>
                  <a:lnTo>
                    <a:pt x="11381" y="2146"/>
                  </a:lnTo>
                  <a:lnTo>
                    <a:pt x="11413" y="2230"/>
                  </a:lnTo>
                  <a:lnTo>
                    <a:pt x="11442" y="2314"/>
                  </a:lnTo>
                  <a:lnTo>
                    <a:pt x="11469" y="2400"/>
                  </a:lnTo>
                  <a:lnTo>
                    <a:pt x="11494" y="2485"/>
                  </a:lnTo>
                  <a:lnTo>
                    <a:pt x="11517" y="2571"/>
                  </a:lnTo>
                  <a:lnTo>
                    <a:pt x="11538" y="2659"/>
                  </a:lnTo>
                  <a:lnTo>
                    <a:pt x="11556" y="2746"/>
                  </a:lnTo>
                  <a:lnTo>
                    <a:pt x="11573" y="2835"/>
                  </a:lnTo>
                  <a:lnTo>
                    <a:pt x="11587" y="2922"/>
                  </a:lnTo>
                  <a:lnTo>
                    <a:pt x="11598" y="3012"/>
                  </a:lnTo>
                  <a:lnTo>
                    <a:pt x="11608" y="3101"/>
                  </a:lnTo>
                  <a:lnTo>
                    <a:pt x="11616" y="3190"/>
                  </a:lnTo>
                  <a:lnTo>
                    <a:pt x="11621" y="3281"/>
                  </a:lnTo>
                  <a:lnTo>
                    <a:pt x="11624" y="3371"/>
                  </a:lnTo>
                  <a:lnTo>
                    <a:pt x="11624" y="3461"/>
                  </a:lnTo>
                  <a:lnTo>
                    <a:pt x="11622" y="3551"/>
                  </a:lnTo>
                  <a:lnTo>
                    <a:pt x="11619" y="3642"/>
                  </a:lnTo>
                  <a:lnTo>
                    <a:pt x="11619" y="3642"/>
                  </a:lnTo>
                  <a:lnTo>
                    <a:pt x="11619" y="3650"/>
                  </a:lnTo>
                  <a:lnTo>
                    <a:pt x="11619" y="3650"/>
                  </a:lnTo>
                  <a:lnTo>
                    <a:pt x="11615" y="3728"/>
                  </a:lnTo>
                  <a:lnTo>
                    <a:pt x="11608" y="3807"/>
                  </a:lnTo>
                  <a:lnTo>
                    <a:pt x="11602" y="3885"/>
                  </a:lnTo>
                  <a:lnTo>
                    <a:pt x="11594" y="3962"/>
                  </a:lnTo>
                  <a:lnTo>
                    <a:pt x="11586" y="4041"/>
                  </a:lnTo>
                  <a:lnTo>
                    <a:pt x="11576" y="4119"/>
                  </a:lnTo>
                  <a:lnTo>
                    <a:pt x="11565" y="4197"/>
                  </a:lnTo>
                  <a:lnTo>
                    <a:pt x="11553" y="4275"/>
                  </a:lnTo>
                  <a:lnTo>
                    <a:pt x="11541" y="4352"/>
                  </a:lnTo>
                  <a:lnTo>
                    <a:pt x="11527" y="4430"/>
                  </a:lnTo>
                  <a:lnTo>
                    <a:pt x="11512" y="4507"/>
                  </a:lnTo>
                  <a:lnTo>
                    <a:pt x="11497" y="4585"/>
                  </a:lnTo>
                  <a:lnTo>
                    <a:pt x="11480" y="4661"/>
                  </a:lnTo>
                  <a:lnTo>
                    <a:pt x="11462" y="4738"/>
                  </a:lnTo>
                  <a:lnTo>
                    <a:pt x="11444" y="4815"/>
                  </a:lnTo>
                  <a:lnTo>
                    <a:pt x="11424" y="4890"/>
                  </a:lnTo>
                  <a:lnTo>
                    <a:pt x="11424" y="4890"/>
                  </a:lnTo>
                  <a:lnTo>
                    <a:pt x="11421" y="4899"/>
                  </a:lnTo>
                  <a:lnTo>
                    <a:pt x="11417" y="4906"/>
                  </a:lnTo>
                  <a:lnTo>
                    <a:pt x="11412" y="4913"/>
                  </a:lnTo>
                  <a:lnTo>
                    <a:pt x="11405" y="4918"/>
                  </a:lnTo>
                  <a:lnTo>
                    <a:pt x="11399" y="4923"/>
                  </a:lnTo>
                  <a:lnTo>
                    <a:pt x="11391" y="4927"/>
                  </a:lnTo>
                  <a:lnTo>
                    <a:pt x="11382" y="4929"/>
                  </a:lnTo>
                  <a:lnTo>
                    <a:pt x="11374" y="4929"/>
                  </a:lnTo>
                  <a:lnTo>
                    <a:pt x="7299" y="4929"/>
                  </a:lnTo>
                  <a:lnTo>
                    <a:pt x="6681" y="6421"/>
                  </a:lnTo>
                  <a:lnTo>
                    <a:pt x="6681" y="6421"/>
                  </a:lnTo>
                  <a:lnTo>
                    <a:pt x="6678" y="6427"/>
                  </a:lnTo>
                  <a:lnTo>
                    <a:pt x="6674" y="6432"/>
                  </a:lnTo>
                  <a:lnTo>
                    <a:pt x="6669" y="6438"/>
                  </a:lnTo>
                  <a:lnTo>
                    <a:pt x="6664" y="6442"/>
                  </a:lnTo>
                  <a:lnTo>
                    <a:pt x="6657" y="6446"/>
                  </a:lnTo>
                  <a:lnTo>
                    <a:pt x="6651" y="6449"/>
                  </a:lnTo>
                  <a:lnTo>
                    <a:pt x="6645" y="6451"/>
                  </a:lnTo>
                  <a:lnTo>
                    <a:pt x="6637" y="6452"/>
                  </a:lnTo>
                  <a:lnTo>
                    <a:pt x="6637" y="6452"/>
                  </a:lnTo>
                  <a:lnTo>
                    <a:pt x="6634" y="6452"/>
                  </a:lnTo>
                  <a:lnTo>
                    <a:pt x="6634" y="6452"/>
                  </a:lnTo>
                  <a:close/>
                </a:path>
              </a:pathLst>
            </a:custGeom>
            <a:solidFill>
              <a:srgbClr val="EF4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9" name="Freeform 10">
              <a:extLst>
                <a:ext uri="{FF2B5EF4-FFF2-40B4-BE49-F238E27FC236}">
                  <a16:creationId xmlns:a16="http://schemas.microsoft.com/office/drawing/2014/main" id="{EF862B2C-29D6-49D5-9418-032AC10B536F}"/>
                </a:ext>
              </a:extLst>
            </p:cNvPr>
            <p:cNvSpPr>
              <a:spLocks/>
            </p:cNvSpPr>
            <p:nvPr/>
          </p:nvSpPr>
          <p:spPr bwMode="auto">
            <a:xfrm>
              <a:off x="3133725" y="3171825"/>
              <a:ext cx="3403600" cy="2062163"/>
            </a:xfrm>
            <a:custGeom>
              <a:avLst/>
              <a:gdLst>
                <a:gd name="T0" fmla="*/ 5350 w 10719"/>
                <a:gd name="T1" fmla="*/ 6492 h 6494"/>
                <a:gd name="T2" fmla="*/ 5283 w 10719"/>
                <a:gd name="T3" fmla="*/ 6457 h 6494"/>
                <a:gd name="T4" fmla="*/ 4927 w 10719"/>
                <a:gd name="T5" fmla="*/ 6266 h 6494"/>
                <a:gd name="T6" fmla="*/ 4394 w 10719"/>
                <a:gd name="T7" fmla="*/ 5962 h 6494"/>
                <a:gd name="T8" fmla="*/ 3899 w 10719"/>
                <a:gd name="T9" fmla="*/ 5654 h 6494"/>
                <a:gd name="T10" fmla="*/ 3538 w 10719"/>
                <a:gd name="T11" fmla="*/ 5410 h 6494"/>
                <a:gd name="T12" fmla="*/ 3157 w 10719"/>
                <a:gd name="T13" fmla="*/ 5136 h 6494"/>
                <a:gd name="T14" fmla="*/ 2767 w 10719"/>
                <a:gd name="T15" fmla="*/ 4833 h 6494"/>
                <a:gd name="T16" fmla="*/ 2440 w 10719"/>
                <a:gd name="T17" fmla="*/ 4561 h 6494"/>
                <a:gd name="T18" fmla="*/ 2031 w 10719"/>
                <a:gd name="T19" fmla="*/ 4189 h 6494"/>
                <a:gd name="T20" fmla="*/ 1650 w 10719"/>
                <a:gd name="T21" fmla="*/ 3808 h 6494"/>
                <a:gd name="T22" fmla="*/ 1300 w 10719"/>
                <a:gd name="T23" fmla="*/ 3418 h 6494"/>
                <a:gd name="T24" fmla="*/ 1120 w 10719"/>
                <a:gd name="T25" fmla="*/ 3201 h 6494"/>
                <a:gd name="T26" fmla="*/ 933 w 10719"/>
                <a:gd name="T27" fmla="*/ 2959 h 6494"/>
                <a:gd name="T28" fmla="*/ 758 w 10719"/>
                <a:gd name="T29" fmla="*/ 2714 h 6494"/>
                <a:gd name="T30" fmla="*/ 595 w 10719"/>
                <a:gd name="T31" fmla="*/ 2467 h 6494"/>
                <a:gd name="T32" fmla="*/ 442 w 10719"/>
                <a:gd name="T33" fmla="*/ 2217 h 6494"/>
                <a:gd name="T34" fmla="*/ 302 w 10719"/>
                <a:gd name="T35" fmla="*/ 1966 h 6494"/>
                <a:gd name="T36" fmla="*/ 173 w 10719"/>
                <a:gd name="T37" fmla="*/ 1712 h 6494"/>
                <a:gd name="T38" fmla="*/ 58 w 10719"/>
                <a:gd name="T39" fmla="*/ 1456 h 6494"/>
                <a:gd name="T40" fmla="*/ 4 w 10719"/>
                <a:gd name="T41" fmla="*/ 1326 h 6494"/>
                <a:gd name="T42" fmla="*/ 0 w 10719"/>
                <a:gd name="T43" fmla="*/ 1301 h 6494"/>
                <a:gd name="T44" fmla="*/ 8 w 10719"/>
                <a:gd name="T45" fmla="*/ 1276 h 6494"/>
                <a:gd name="T46" fmla="*/ 21 w 10719"/>
                <a:gd name="T47" fmla="*/ 1264 h 6494"/>
                <a:gd name="T48" fmla="*/ 45 w 10719"/>
                <a:gd name="T49" fmla="*/ 1254 h 6494"/>
                <a:gd name="T50" fmla="*/ 3963 w 10719"/>
                <a:gd name="T51" fmla="*/ 31 h 6494"/>
                <a:gd name="T52" fmla="*/ 3980 w 10719"/>
                <a:gd name="T53" fmla="*/ 10 h 6494"/>
                <a:gd name="T54" fmla="*/ 4006 w 10719"/>
                <a:gd name="T55" fmla="*/ 0 h 6494"/>
                <a:gd name="T56" fmla="*/ 4017 w 10719"/>
                <a:gd name="T57" fmla="*/ 0 h 6494"/>
                <a:gd name="T58" fmla="*/ 4042 w 10719"/>
                <a:gd name="T59" fmla="*/ 10 h 6494"/>
                <a:gd name="T60" fmla="*/ 6315 w 10719"/>
                <a:gd name="T61" fmla="*/ 3658 h 6494"/>
                <a:gd name="T62" fmla="*/ 7287 w 10719"/>
                <a:gd name="T63" fmla="*/ 1294 h 6494"/>
                <a:gd name="T64" fmla="*/ 7312 w 10719"/>
                <a:gd name="T65" fmla="*/ 1278 h 6494"/>
                <a:gd name="T66" fmla="*/ 10667 w 10719"/>
                <a:gd name="T67" fmla="*/ 1274 h 6494"/>
                <a:gd name="T68" fmla="*/ 10692 w 10719"/>
                <a:gd name="T69" fmla="*/ 1281 h 6494"/>
                <a:gd name="T70" fmla="*/ 10710 w 10719"/>
                <a:gd name="T71" fmla="*/ 1298 h 6494"/>
                <a:gd name="T72" fmla="*/ 10717 w 10719"/>
                <a:gd name="T73" fmla="*/ 1315 h 6494"/>
                <a:gd name="T74" fmla="*/ 10717 w 10719"/>
                <a:gd name="T75" fmla="*/ 1340 h 6494"/>
                <a:gd name="T76" fmla="*/ 10661 w 10719"/>
                <a:gd name="T77" fmla="*/ 1474 h 6494"/>
                <a:gd name="T78" fmla="*/ 10545 w 10719"/>
                <a:gd name="T79" fmla="*/ 1729 h 6494"/>
                <a:gd name="T80" fmla="*/ 10416 w 10719"/>
                <a:gd name="T81" fmla="*/ 1982 h 6494"/>
                <a:gd name="T82" fmla="*/ 10276 w 10719"/>
                <a:gd name="T83" fmla="*/ 2232 h 6494"/>
                <a:gd name="T84" fmla="*/ 10123 w 10719"/>
                <a:gd name="T85" fmla="*/ 2482 h 6494"/>
                <a:gd name="T86" fmla="*/ 9959 w 10719"/>
                <a:gd name="T87" fmla="*/ 2728 h 6494"/>
                <a:gd name="T88" fmla="*/ 9784 w 10719"/>
                <a:gd name="T89" fmla="*/ 2971 h 6494"/>
                <a:gd name="T90" fmla="*/ 9598 w 10719"/>
                <a:gd name="T91" fmla="*/ 3213 h 6494"/>
                <a:gd name="T92" fmla="*/ 9418 w 10719"/>
                <a:gd name="T93" fmla="*/ 3430 h 6494"/>
                <a:gd name="T94" fmla="*/ 9068 w 10719"/>
                <a:gd name="T95" fmla="*/ 3818 h 6494"/>
                <a:gd name="T96" fmla="*/ 8688 w 10719"/>
                <a:gd name="T97" fmla="*/ 4197 h 6494"/>
                <a:gd name="T98" fmla="*/ 8279 w 10719"/>
                <a:gd name="T99" fmla="*/ 4568 h 6494"/>
                <a:gd name="T100" fmla="*/ 7953 w 10719"/>
                <a:gd name="T101" fmla="*/ 4839 h 6494"/>
                <a:gd name="T102" fmla="*/ 7563 w 10719"/>
                <a:gd name="T103" fmla="*/ 5141 h 6494"/>
                <a:gd name="T104" fmla="*/ 7184 w 10719"/>
                <a:gd name="T105" fmla="*/ 5414 h 6494"/>
                <a:gd name="T106" fmla="*/ 6823 w 10719"/>
                <a:gd name="T107" fmla="*/ 5656 h 6494"/>
                <a:gd name="T108" fmla="*/ 6331 w 10719"/>
                <a:gd name="T109" fmla="*/ 5964 h 6494"/>
                <a:gd name="T110" fmla="*/ 5799 w 10719"/>
                <a:gd name="T111" fmla="*/ 6267 h 6494"/>
                <a:gd name="T112" fmla="*/ 5444 w 10719"/>
                <a:gd name="T113" fmla="*/ 6457 h 6494"/>
                <a:gd name="T114" fmla="*/ 5377 w 10719"/>
                <a:gd name="T115" fmla="*/ 6492 h 6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19" h="6494">
                  <a:moveTo>
                    <a:pt x="5364" y="6494"/>
                  </a:moveTo>
                  <a:lnTo>
                    <a:pt x="5364" y="6494"/>
                  </a:lnTo>
                  <a:lnTo>
                    <a:pt x="5356" y="6494"/>
                  </a:lnTo>
                  <a:lnTo>
                    <a:pt x="5350" y="6492"/>
                  </a:lnTo>
                  <a:lnTo>
                    <a:pt x="5343" y="6490"/>
                  </a:lnTo>
                  <a:lnTo>
                    <a:pt x="5338" y="6487"/>
                  </a:lnTo>
                  <a:lnTo>
                    <a:pt x="5338" y="6487"/>
                  </a:lnTo>
                  <a:lnTo>
                    <a:pt x="5283" y="6457"/>
                  </a:lnTo>
                  <a:lnTo>
                    <a:pt x="5201" y="6414"/>
                  </a:lnTo>
                  <a:lnTo>
                    <a:pt x="5201" y="6414"/>
                  </a:lnTo>
                  <a:lnTo>
                    <a:pt x="5031" y="6323"/>
                  </a:lnTo>
                  <a:lnTo>
                    <a:pt x="4927" y="6266"/>
                  </a:lnTo>
                  <a:lnTo>
                    <a:pt x="4809" y="6201"/>
                  </a:lnTo>
                  <a:lnTo>
                    <a:pt x="4680" y="6129"/>
                  </a:lnTo>
                  <a:lnTo>
                    <a:pt x="4542" y="6049"/>
                  </a:lnTo>
                  <a:lnTo>
                    <a:pt x="4394" y="5962"/>
                  </a:lnTo>
                  <a:lnTo>
                    <a:pt x="4236" y="5866"/>
                  </a:lnTo>
                  <a:lnTo>
                    <a:pt x="4071" y="5764"/>
                  </a:lnTo>
                  <a:lnTo>
                    <a:pt x="3986" y="5710"/>
                  </a:lnTo>
                  <a:lnTo>
                    <a:pt x="3899" y="5654"/>
                  </a:lnTo>
                  <a:lnTo>
                    <a:pt x="3811" y="5595"/>
                  </a:lnTo>
                  <a:lnTo>
                    <a:pt x="3721" y="5535"/>
                  </a:lnTo>
                  <a:lnTo>
                    <a:pt x="3631" y="5473"/>
                  </a:lnTo>
                  <a:lnTo>
                    <a:pt x="3538" y="5410"/>
                  </a:lnTo>
                  <a:lnTo>
                    <a:pt x="3444" y="5345"/>
                  </a:lnTo>
                  <a:lnTo>
                    <a:pt x="3350" y="5277"/>
                  </a:lnTo>
                  <a:lnTo>
                    <a:pt x="3254" y="5208"/>
                  </a:lnTo>
                  <a:lnTo>
                    <a:pt x="3157" y="5136"/>
                  </a:lnTo>
                  <a:lnTo>
                    <a:pt x="3060" y="5063"/>
                  </a:lnTo>
                  <a:lnTo>
                    <a:pt x="2963" y="4988"/>
                  </a:lnTo>
                  <a:lnTo>
                    <a:pt x="2865" y="4912"/>
                  </a:lnTo>
                  <a:lnTo>
                    <a:pt x="2767" y="4833"/>
                  </a:lnTo>
                  <a:lnTo>
                    <a:pt x="2767" y="4833"/>
                  </a:lnTo>
                  <a:lnTo>
                    <a:pt x="2656" y="4743"/>
                  </a:lnTo>
                  <a:lnTo>
                    <a:pt x="2547" y="4653"/>
                  </a:lnTo>
                  <a:lnTo>
                    <a:pt x="2440" y="4561"/>
                  </a:lnTo>
                  <a:lnTo>
                    <a:pt x="2336" y="4469"/>
                  </a:lnTo>
                  <a:lnTo>
                    <a:pt x="2232" y="4376"/>
                  </a:lnTo>
                  <a:lnTo>
                    <a:pt x="2130" y="4283"/>
                  </a:lnTo>
                  <a:lnTo>
                    <a:pt x="2031" y="4189"/>
                  </a:lnTo>
                  <a:lnTo>
                    <a:pt x="1933" y="4094"/>
                  </a:lnTo>
                  <a:lnTo>
                    <a:pt x="1837" y="3999"/>
                  </a:lnTo>
                  <a:lnTo>
                    <a:pt x="1742" y="3904"/>
                  </a:lnTo>
                  <a:lnTo>
                    <a:pt x="1650" y="3808"/>
                  </a:lnTo>
                  <a:lnTo>
                    <a:pt x="1559" y="3711"/>
                  </a:lnTo>
                  <a:lnTo>
                    <a:pt x="1471" y="3614"/>
                  </a:lnTo>
                  <a:lnTo>
                    <a:pt x="1384" y="3516"/>
                  </a:lnTo>
                  <a:lnTo>
                    <a:pt x="1300" y="3418"/>
                  </a:lnTo>
                  <a:lnTo>
                    <a:pt x="1217" y="3320"/>
                  </a:lnTo>
                  <a:lnTo>
                    <a:pt x="1217" y="3320"/>
                  </a:lnTo>
                  <a:lnTo>
                    <a:pt x="1168" y="3260"/>
                  </a:lnTo>
                  <a:lnTo>
                    <a:pt x="1120" y="3201"/>
                  </a:lnTo>
                  <a:lnTo>
                    <a:pt x="1072" y="3141"/>
                  </a:lnTo>
                  <a:lnTo>
                    <a:pt x="1024" y="3080"/>
                  </a:lnTo>
                  <a:lnTo>
                    <a:pt x="978" y="3020"/>
                  </a:lnTo>
                  <a:lnTo>
                    <a:pt x="933" y="2959"/>
                  </a:lnTo>
                  <a:lnTo>
                    <a:pt x="888" y="2898"/>
                  </a:lnTo>
                  <a:lnTo>
                    <a:pt x="844" y="2837"/>
                  </a:lnTo>
                  <a:lnTo>
                    <a:pt x="801" y="2776"/>
                  </a:lnTo>
                  <a:lnTo>
                    <a:pt x="758" y="2714"/>
                  </a:lnTo>
                  <a:lnTo>
                    <a:pt x="716" y="2652"/>
                  </a:lnTo>
                  <a:lnTo>
                    <a:pt x="675" y="2591"/>
                  </a:lnTo>
                  <a:lnTo>
                    <a:pt x="635" y="2529"/>
                  </a:lnTo>
                  <a:lnTo>
                    <a:pt x="595" y="2467"/>
                  </a:lnTo>
                  <a:lnTo>
                    <a:pt x="556" y="2405"/>
                  </a:lnTo>
                  <a:lnTo>
                    <a:pt x="517" y="2342"/>
                  </a:lnTo>
                  <a:lnTo>
                    <a:pt x="479" y="2280"/>
                  </a:lnTo>
                  <a:lnTo>
                    <a:pt x="442" y="2217"/>
                  </a:lnTo>
                  <a:lnTo>
                    <a:pt x="407" y="2155"/>
                  </a:lnTo>
                  <a:lnTo>
                    <a:pt x="371" y="2092"/>
                  </a:lnTo>
                  <a:lnTo>
                    <a:pt x="337" y="2028"/>
                  </a:lnTo>
                  <a:lnTo>
                    <a:pt x="302" y="1966"/>
                  </a:lnTo>
                  <a:lnTo>
                    <a:pt x="270" y="1902"/>
                  </a:lnTo>
                  <a:lnTo>
                    <a:pt x="236" y="1839"/>
                  </a:lnTo>
                  <a:lnTo>
                    <a:pt x="205" y="1775"/>
                  </a:lnTo>
                  <a:lnTo>
                    <a:pt x="173" y="1712"/>
                  </a:lnTo>
                  <a:lnTo>
                    <a:pt x="144" y="1648"/>
                  </a:lnTo>
                  <a:lnTo>
                    <a:pt x="114" y="1584"/>
                  </a:lnTo>
                  <a:lnTo>
                    <a:pt x="86" y="1519"/>
                  </a:lnTo>
                  <a:lnTo>
                    <a:pt x="58" y="1456"/>
                  </a:lnTo>
                  <a:lnTo>
                    <a:pt x="31" y="1392"/>
                  </a:lnTo>
                  <a:lnTo>
                    <a:pt x="4" y="1327"/>
                  </a:lnTo>
                  <a:lnTo>
                    <a:pt x="4" y="1326"/>
                  </a:lnTo>
                  <a:lnTo>
                    <a:pt x="4" y="1326"/>
                  </a:lnTo>
                  <a:lnTo>
                    <a:pt x="2" y="1320"/>
                  </a:lnTo>
                  <a:lnTo>
                    <a:pt x="0" y="1313"/>
                  </a:lnTo>
                  <a:lnTo>
                    <a:pt x="0" y="1308"/>
                  </a:lnTo>
                  <a:lnTo>
                    <a:pt x="0" y="1301"/>
                  </a:lnTo>
                  <a:lnTo>
                    <a:pt x="1" y="1295"/>
                  </a:lnTo>
                  <a:lnTo>
                    <a:pt x="2" y="1288"/>
                  </a:lnTo>
                  <a:lnTo>
                    <a:pt x="5" y="1283"/>
                  </a:lnTo>
                  <a:lnTo>
                    <a:pt x="8" y="1276"/>
                  </a:lnTo>
                  <a:lnTo>
                    <a:pt x="8" y="1276"/>
                  </a:lnTo>
                  <a:lnTo>
                    <a:pt x="11" y="1272"/>
                  </a:lnTo>
                  <a:lnTo>
                    <a:pt x="16" y="1267"/>
                  </a:lnTo>
                  <a:lnTo>
                    <a:pt x="21" y="1264"/>
                  </a:lnTo>
                  <a:lnTo>
                    <a:pt x="27" y="1260"/>
                  </a:lnTo>
                  <a:lnTo>
                    <a:pt x="32" y="1257"/>
                  </a:lnTo>
                  <a:lnTo>
                    <a:pt x="38" y="1255"/>
                  </a:lnTo>
                  <a:lnTo>
                    <a:pt x="45" y="1254"/>
                  </a:lnTo>
                  <a:lnTo>
                    <a:pt x="51" y="1254"/>
                  </a:lnTo>
                  <a:lnTo>
                    <a:pt x="3445" y="1254"/>
                  </a:lnTo>
                  <a:lnTo>
                    <a:pt x="3963" y="31"/>
                  </a:lnTo>
                  <a:lnTo>
                    <a:pt x="3963" y="31"/>
                  </a:lnTo>
                  <a:lnTo>
                    <a:pt x="3966" y="25"/>
                  </a:lnTo>
                  <a:lnTo>
                    <a:pt x="3971" y="19"/>
                  </a:lnTo>
                  <a:lnTo>
                    <a:pt x="3975" y="14"/>
                  </a:lnTo>
                  <a:lnTo>
                    <a:pt x="3980" y="10"/>
                  </a:lnTo>
                  <a:lnTo>
                    <a:pt x="3987" y="5"/>
                  </a:lnTo>
                  <a:lnTo>
                    <a:pt x="3993" y="3"/>
                  </a:lnTo>
                  <a:lnTo>
                    <a:pt x="4000" y="1"/>
                  </a:lnTo>
                  <a:lnTo>
                    <a:pt x="4006" y="0"/>
                  </a:lnTo>
                  <a:lnTo>
                    <a:pt x="4006" y="0"/>
                  </a:lnTo>
                  <a:lnTo>
                    <a:pt x="4011" y="0"/>
                  </a:lnTo>
                  <a:lnTo>
                    <a:pt x="4011" y="0"/>
                  </a:lnTo>
                  <a:lnTo>
                    <a:pt x="4017" y="0"/>
                  </a:lnTo>
                  <a:lnTo>
                    <a:pt x="4024" y="1"/>
                  </a:lnTo>
                  <a:lnTo>
                    <a:pt x="4030" y="3"/>
                  </a:lnTo>
                  <a:lnTo>
                    <a:pt x="4036" y="6"/>
                  </a:lnTo>
                  <a:lnTo>
                    <a:pt x="4042" y="10"/>
                  </a:lnTo>
                  <a:lnTo>
                    <a:pt x="4046" y="14"/>
                  </a:lnTo>
                  <a:lnTo>
                    <a:pt x="4051" y="18"/>
                  </a:lnTo>
                  <a:lnTo>
                    <a:pt x="4055" y="24"/>
                  </a:lnTo>
                  <a:lnTo>
                    <a:pt x="6315" y="3658"/>
                  </a:lnTo>
                  <a:lnTo>
                    <a:pt x="7280" y="1307"/>
                  </a:lnTo>
                  <a:lnTo>
                    <a:pt x="7280" y="1307"/>
                  </a:lnTo>
                  <a:lnTo>
                    <a:pt x="7283" y="1300"/>
                  </a:lnTo>
                  <a:lnTo>
                    <a:pt x="7287" y="1294"/>
                  </a:lnTo>
                  <a:lnTo>
                    <a:pt x="7293" y="1288"/>
                  </a:lnTo>
                  <a:lnTo>
                    <a:pt x="7299" y="1284"/>
                  </a:lnTo>
                  <a:lnTo>
                    <a:pt x="7306" y="1280"/>
                  </a:lnTo>
                  <a:lnTo>
                    <a:pt x="7312" y="1278"/>
                  </a:lnTo>
                  <a:lnTo>
                    <a:pt x="7320" y="1275"/>
                  </a:lnTo>
                  <a:lnTo>
                    <a:pt x="7327" y="1274"/>
                  </a:lnTo>
                  <a:lnTo>
                    <a:pt x="10667" y="1274"/>
                  </a:lnTo>
                  <a:lnTo>
                    <a:pt x="10667" y="1274"/>
                  </a:lnTo>
                  <a:lnTo>
                    <a:pt x="10673" y="1275"/>
                  </a:lnTo>
                  <a:lnTo>
                    <a:pt x="10680" y="1276"/>
                  </a:lnTo>
                  <a:lnTo>
                    <a:pt x="10686" y="1279"/>
                  </a:lnTo>
                  <a:lnTo>
                    <a:pt x="10692" y="1281"/>
                  </a:lnTo>
                  <a:lnTo>
                    <a:pt x="10697" y="1284"/>
                  </a:lnTo>
                  <a:lnTo>
                    <a:pt x="10702" y="1288"/>
                  </a:lnTo>
                  <a:lnTo>
                    <a:pt x="10707" y="1293"/>
                  </a:lnTo>
                  <a:lnTo>
                    <a:pt x="10710" y="1298"/>
                  </a:lnTo>
                  <a:lnTo>
                    <a:pt x="10710" y="1298"/>
                  </a:lnTo>
                  <a:lnTo>
                    <a:pt x="10713" y="1303"/>
                  </a:lnTo>
                  <a:lnTo>
                    <a:pt x="10716" y="1309"/>
                  </a:lnTo>
                  <a:lnTo>
                    <a:pt x="10717" y="1315"/>
                  </a:lnTo>
                  <a:lnTo>
                    <a:pt x="10719" y="1322"/>
                  </a:lnTo>
                  <a:lnTo>
                    <a:pt x="10719" y="1327"/>
                  </a:lnTo>
                  <a:lnTo>
                    <a:pt x="10719" y="1334"/>
                  </a:lnTo>
                  <a:lnTo>
                    <a:pt x="10717" y="1340"/>
                  </a:lnTo>
                  <a:lnTo>
                    <a:pt x="10715" y="1347"/>
                  </a:lnTo>
                  <a:lnTo>
                    <a:pt x="10715" y="1347"/>
                  </a:lnTo>
                  <a:lnTo>
                    <a:pt x="10688" y="1410"/>
                  </a:lnTo>
                  <a:lnTo>
                    <a:pt x="10661" y="1474"/>
                  </a:lnTo>
                  <a:lnTo>
                    <a:pt x="10633" y="1538"/>
                  </a:lnTo>
                  <a:lnTo>
                    <a:pt x="10604" y="1602"/>
                  </a:lnTo>
                  <a:lnTo>
                    <a:pt x="10575" y="1665"/>
                  </a:lnTo>
                  <a:lnTo>
                    <a:pt x="10545" y="1729"/>
                  </a:lnTo>
                  <a:lnTo>
                    <a:pt x="10513" y="1792"/>
                  </a:lnTo>
                  <a:lnTo>
                    <a:pt x="10482" y="1855"/>
                  </a:lnTo>
                  <a:lnTo>
                    <a:pt x="10450" y="1919"/>
                  </a:lnTo>
                  <a:lnTo>
                    <a:pt x="10416" y="1982"/>
                  </a:lnTo>
                  <a:lnTo>
                    <a:pt x="10382" y="2044"/>
                  </a:lnTo>
                  <a:lnTo>
                    <a:pt x="10347" y="2107"/>
                  </a:lnTo>
                  <a:lnTo>
                    <a:pt x="10311" y="2170"/>
                  </a:lnTo>
                  <a:lnTo>
                    <a:pt x="10276" y="2232"/>
                  </a:lnTo>
                  <a:lnTo>
                    <a:pt x="10239" y="2295"/>
                  </a:lnTo>
                  <a:lnTo>
                    <a:pt x="10201" y="2358"/>
                  </a:lnTo>
                  <a:lnTo>
                    <a:pt x="10162" y="2419"/>
                  </a:lnTo>
                  <a:lnTo>
                    <a:pt x="10123" y="2482"/>
                  </a:lnTo>
                  <a:lnTo>
                    <a:pt x="10084" y="2543"/>
                  </a:lnTo>
                  <a:lnTo>
                    <a:pt x="10042" y="2605"/>
                  </a:lnTo>
                  <a:lnTo>
                    <a:pt x="10001" y="2666"/>
                  </a:lnTo>
                  <a:lnTo>
                    <a:pt x="9959" y="2728"/>
                  </a:lnTo>
                  <a:lnTo>
                    <a:pt x="9917" y="2788"/>
                  </a:lnTo>
                  <a:lnTo>
                    <a:pt x="9873" y="2850"/>
                  </a:lnTo>
                  <a:lnTo>
                    <a:pt x="9830" y="2911"/>
                  </a:lnTo>
                  <a:lnTo>
                    <a:pt x="9784" y="2971"/>
                  </a:lnTo>
                  <a:lnTo>
                    <a:pt x="9739" y="3033"/>
                  </a:lnTo>
                  <a:lnTo>
                    <a:pt x="9693" y="3092"/>
                  </a:lnTo>
                  <a:lnTo>
                    <a:pt x="9646" y="3152"/>
                  </a:lnTo>
                  <a:lnTo>
                    <a:pt x="9598" y="3213"/>
                  </a:lnTo>
                  <a:lnTo>
                    <a:pt x="9550" y="3272"/>
                  </a:lnTo>
                  <a:lnTo>
                    <a:pt x="9500" y="3332"/>
                  </a:lnTo>
                  <a:lnTo>
                    <a:pt x="9500" y="3332"/>
                  </a:lnTo>
                  <a:lnTo>
                    <a:pt x="9418" y="3430"/>
                  </a:lnTo>
                  <a:lnTo>
                    <a:pt x="9333" y="3527"/>
                  </a:lnTo>
                  <a:lnTo>
                    <a:pt x="9247" y="3624"/>
                  </a:lnTo>
                  <a:lnTo>
                    <a:pt x="9158" y="3722"/>
                  </a:lnTo>
                  <a:lnTo>
                    <a:pt x="9068" y="3818"/>
                  </a:lnTo>
                  <a:lnTo>
                    <a:pt x="8975" y="3913"/>
                  </a:lnTo>
                  <a:lnTo>
                    <a:pt x="8881" y="4009"/>
                  </a:lnTo>
                  <a:lnTo>
                    <a:pt x="8785" y="4103"/>
                  </a:lnTo>
                  <a:lnTo>
                    <a:pt x="8688" y="4197"/>
                  </a:lnTo>
                  <a:lnTo>
                    <a:pt x="8588" y="4291"/>
                  </a:lnTo>
                  <a:lnTo>
                    <a:pt x="8486" y="4384"/>
                  </a:lnTo>
                  <a:lnTo>
                    <a:pt x="8384" y="4477"/>
                  </a:lnTo>
                  <a:lnTo>
                    <a:pt x="8279" y="4568"/>
                  </a:lnTo>
                  <a:lnTo>
                    <a:pt x="8172" y="4659"/>
                  </a:lnTo>
                  <a:lnTo>
                    <a:pt x="8063" y="4750"/>
                  </a:lnTo>
                  <a:lnTo>
                    <a:pt x="7953" y="4839"/>
                  </a:lnTo>
                  <a:lnTo>
                    <a:pt x="7953" y="4839"/>
                  </a:lnTo>
                  <a:lnTo>
                    <a:pt x="7854" y="4917"/>
                  </a:lnTo>
                  <a:lnTo>
                    <a:pt x="7757" y="4994"/>
                  </a:lnTo>
                  <a:lnTo>
                    <a:pt x="7660" y="5068"/>
                  </a:lnTo>
                  <a:lnTo>
                    <a:pt x="7563" y="5141"/>
                  </a:lnTo>
                  <a:lnTo>
                    <a:pt x="7467" y="5212"/>
                  </a:lnTo>
                  <a:lnTo>
                    <a:pt x="7372" y="5281"/>
                  </a:lnTo>
                  <a:lnTo>
                    <a:pt x="7278" y="5348"/>
                  </a:lnTo>
                  <a:lnTo>
                    <a:pt x="7184" y="5414"/>
                  </a:lnTo>
                  <a:lnTo>
                    <a:pt x="7092" y="5477"/>
                  </a:lnTo>
                  <a:lnTo>
                    <a:pt x="7001" y="5538"/>
                  </a:lnTo>
                  <a:lnTo>
                    <a:pt x="6912" y="5599"/>
                  </a:lnTo>
                  <a:lnTo>
                    <a:pt x="6823" y="5656"/>
                  </a:lnTo>
                  <a:lnTo>
                    <a:pt x="6737" y="5712"/>
                  </a:lnTo>
                  <a:lnTo>
                    <a:pt x="6651" y="5766"/>
                  </a:lnTo>
                  <a:lnTo>
                    <a:pt x="6487" y="5869"/>
                  </a:lnTo>
                  <a:lnTo>
                    <a:pt x="6331" y="5964"/>
                  </a:lnTo>
                  <a:lnTo>
                    <a:pt x="6183" y="6050"/>
                  </a:lnTo>
                  <a:lnTo>
                    <a:pt x="6044" y="6130"/>
                  </a:lnTo>
                  <a:lnTo>
                    <a:pt x="5916" y="6202"/>
                  </a:lnTo>
                  <a:lnTo>
                    <a:pt x="5799" y="6267"/>
                  </a:lnTo>
                  <a:lnTo>
                    <a:pt x="5695" y="6323"/>
                  </a:lnTo>
                  <a:lnTo>
                    <a:pt x="5526" y="6414"/>
                  </a:lnTo>
                  <a:lnTo>
                    <a:pt x="5526" y="6414"/>
                  </a:lnTo>
                  <a:lnTo>
                    <a:pt x="5444" y="6457"/>
                  </a:lnTo>
                  <a:lnTo>
                    <a:pt x="5390" y="6487"/>
                  </a:lnTo>
                  <a:lnTo>
                    <a:pt x="5390" y="6487"/>
                  </a:lnTo>
                  <a:lnTo>
                    <a:pt x="5383" y="6490"/>
                  </a:lnTo>
                  <a:lnTo>
                    <a:pt x="5377" y="6492"/>
                  </a:lnTo>
                  <a:lnTo>
                    <a:pt x="5370" y="6494"/>
                  </a:lnTo>
                  <a:lnTo>
                    <a:pt x="5364" y="6494"/>
                  </a:lnTo>
                  <a:lnTo>
                    <a:pt x="5364" y="6494"/>
                  </a:lnTo>
                  <a:close/>
                </a:path>
              </a:pathLst>
            </a:custGeom>
            <a:solidFill>
              <a:srgbClr val="EF4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pic>
        <p:nvPicPr>
          <p:cNvPr id="12" name="図 11">
            <a:extLst>
              <a:ext uri="{FF2B5EF4-FFF2-40B4-BE49-F238E27FC236}">
                <a16:creationId xmlns:a16="http://schemas.microsoft.com/office/drawing/2014/main" id="{93AF1281-D54B-43F5-9753-9318D29A330D}"/>
              </a:ext>
            </a:extLst>
          </p:cNvPr>
          <p:cNvPicPr>
            <a:picLocks noChangeAspect="1"/>
          </p:cNvPicPr>
          <p:nvPr/>
        </p:nvPicPr>
        <p:blipFill>
          <a:blip r:embed="rId4"/>
          <a:stretch>
            <a:fillRect/>
          </a:stretch>
        </p:blipFill>
        <p:spPr>
          <a:xfrm>
            <a:off x="971600" y="1397734"/>
            <a:ext cx="1825374" cy="3118231"/>
          </a:xfrm>
          <a:prstGeom prst="rect">
            <a:avLst/>
          </a:prstGeom>
        </p:spPr>
      </p:pic>
      <p:pic>
        <p:nvPicPr>
          <p:cNvPr id="5" name="図 4" descr="時計 が含まれている画像&#10;&#10;自動的に生成された説明">
            <a:extLst>
              <a:ext uri="{FF2B5EF4-FFF2-40B4-BE49-F238E27FC236}">
                <a16:creationId xmlns:a16="http://schemas.microsoft.com/office/drawing/2014/main" id="{FE6543E9-371D-4520-AAB3-3EB7438181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50" y="1113482"/>
            <a:ext cx="2057350" cy="2057350"/>
          </a:xfrm>
          <a:prstGeom prst="rect">
            <a:avLst/>
          </a:prstGeom>
        </p:spPr>
      </p:pic>
    </p:spTree>
    <p:extLst>
      <p:ext uri="{BB962C8B-B14F-4D97-AF65-F5344CB8AC3E}">
        <p14:creationId xmlns:p14="http://schemas.microsoft.com/office/powerpoint/2010/main" val="1692781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12">
            <a:extLst>
              <a:ext uri="{FF2B5EF4-FFF2-40B4-BE49-F238E27FC236}">
                <a16:creationId xmlns:a16="http://schemas.microsoft.com/office/drawing/2014/main" id="{39099BB9-4380-4AF7-9947-BEC57E665E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35" b="339"/>
          <a:stretch/>
        </p:blipFill>
        <p:spPr>
          <a:xfrm>
            <a:off x="0" y="28144"/>
            <a:ext cx="9144000" cy="3239136"/>
          </a:xfrm>
          <a:prstGeom prst="rect">
            <a:avLst/>
          </a:prstGeom>
        </p:spPr>
      </p:pic>
      <p:sp>
        <p:nvSpPr>
          <p:cNvPr id="2" name="텍스트 개체 틀 1"/>
          <p:cNvSpPr>
            <a:spLocks noGrp="1"/>
          </p:cNvSpPr>
          <p:nvPr>
            <p:ph type="body" sz="quarter" idx="10"/>
          </p:nvPr>
        </p:nvSpPr>
        <p:spPr>
          <a:xfrm>
            <a:off x="3249933" y="804239"/>
            <a:ext cx="5113339" cy="843473"/>
          </a:xfrm>
        </p:spPr>
        <p:txBody>
          <a:bodyPr/>
          <a:lstStyle/>
          <a:p>
            <a:r>
              <a:rPr lang="en-US" altLang="ko-KR" dirty="0"/>
              <a:t>03</a:t>
            </a:r>
            <a:endParaRPr lang="ko-KR" altLang="en-US" dirty="0"/>
          </a:p>
        </p:txBody>
      </p:sp>
      <p:sp>
        <p:nvSpPr>
          <p:cNvPr id="3" name="텍스트 개체 틀 2"/>
          <p:cNvSpPr>
            <a:spLocks noGrp="1"/>
          </p:cNvSpPr>
          <p:nvPr>
            <p:ph type="body" sz="quarter" idx="11"/>
          </p:nvPr>
        </p:nvSpPr>
        <p:spPr>
          <a:xfrm>
            <a:off x="4257821" y="1201796"/>
            <a:ext cx="5113339" cy="385579"/>
          </a:xfrm>
        </p:spPr>
        <p:txBody>
          <a:bodyPr/>
          <a:lstStyle/>
          <a:p>
            <a:r>
              <a:rPr lang="ja-JP" altLang="en-US" dirty="0"/>
              <a:t>医療福祉相談部門</a:t>
            </a:r>
            <a:endParaRPr lang="ko-KR" altLang="en-US" dirty="0"/>
          </a:p>
        </p:txBody>
      </p:sp>
      <p:sp>
        <p:nvSpPr>
          <p:cNvPr id="4" name="텍스트 개체 틀 3"/>
          <p:cNvSpPr>
            <a:spLocks noGrp="1"/>
          </p:cNvSpPr>
          <p:nvPr>
            <p:ph type="body" sz="quarter" idx="12"/>
          </p:nvPr>
        </p:nvSpPr>
        <p:spPr>
          <a:xfrm>
            <a:off x="3212201" y="1620792"/>
            <a:ext cx="5113339" cy="533400"/>
          </a:xfrm>
        </p:spPr>
        <p:txBody>
          <a:bodyPr/>
          <a:lstStyle/>
          <a:p>
            <a:r>
              <a:rPr lang="en-US" altLang="ja-JP" sz="3200" dirty="0"/>
              <a:t>¹</a:t>
            </a:r>
            <a:r>
              <a:rPr lang="ja-JP" altLang="en-US" sz="3200" dirty="0"/>
              <a:t>医療福祉相談</a:t>
            </a:r>
            <a:endParaRPr lang="ko-KR" altLang="en-US" sz="3200" dirty="0"/>
          </a:p>
        </p:txBody>
      </p:sp>
      <p:pic>
        <p:nvPicPr>
          <p:cNvPr id="8" name="図 7">
            <a:extLst>
              <a:ext uri="{FF2B5EF4-FFF2-40B4-BE49-F238E27FC236}">
                <a16:creationId xmlns:a16="http://schemas.microsoft.com/office/drawing/2014/main" id="{FC978F00-D333-4935-AC97-018124C7AF4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9297" b="61849" l="10615" r="22767">
                        <a14:foregroundMark x1="11347" y1="33724" x2="14788" y2="29427"/>
                        <a14:foregroundMark x1="15671" y1="30376" x2="18302" y2="33203"/>
                        <a14:foregroundMark x1="12958" y1="53906" x2="13104" y2="61979"/>
                        <a14:foregroundMark x1="13104" y1="61979" x2="14173" y2="58328"/>
                        <a14:foregroundMark x1="15404" y1="58182" x2="16105" y2="61849"/>
                        <a14:foregroundMark x1="16464" y1="57910" x2="16911" y2="52995"/>
                        <a14:foregroundMark x1="16105" y1="61849" x2="16450" y2="58058"/>
                        <a14:foregroundMark x1="12592" y1="31380" x2="11859" y2="33203"/>
                        <a14:backgroundMark x1="14934" y1="56250" x2="14934" y2="56250"/>
                        <a14:backgroundMark x1="15007" y1="55990" x2="15007" y2="58073"/>
                        <a14:backgroundMark x1="14861" y1="56120" x2="14861" y2="57031"/>
                        <a14:backgroundMark x1="15154" y1="56250" x2="15227" y2="58203"/>
                        <a14:backgroundMark x1="18521" y1="33203" x2="18521" y2="33203"/>
                        <a14:backgroundMark x1="18814" y1="34635" x2="18814" y2="35807"/>
                        <a14:backgroundMark x1="22621" y1="38932" x2="22621" y2="38932"/>
                        <a14:backgroundMark x1="22840" y1="38542" x2="22694" y2="37891"/>
                        <a14:backgroundMark x1="13177" y1="61979" x2="13177" y2="61979"/>
                        <a14:backgroundMark x1="16105" y1="61849" x2="16105" y2="61849"/>
                        <a14:backgroundMark x1="11347" y1="33594" x2="11347" y2="33594"/>
                        <a14:backgroundMark x1="14202" y1="29688" x2="14202" y2="29688"/>
                        <a14:backgroundMark x1="18375" y1="33073" x2="18887" y2="35026"/>
                        <a14:backgroundMark x1="18887" y1="59635" x2="18887" y2="59635"/>
                        <a14:backgroundMark x1="14568" y1="29557" x2="15886" y2="29818"/>
                        <a14:backgroundMark x1="14422" y1="29688" x2="14422" y2="29688"/>
                        <a14:backgroundMark x1="14934" y1="29036" x2="14934" y2="29036"/>
                        <a14:backgroundMark x1="14714" y1="29688" x2="14714" y2="29688"/>
                      </a14:backgroundRemoval>
                    </a14:imgEffect>
                  </a14:imgLayer>
                </a14:imgProps>
              </a:ext>
            </a:extLst>
          </a:blip>
          <a:srcRect l="9664" t="29040" r="78841" b="37492"/>
          <a:stretch/>
        </p:blipFill>
        <p:spPr>
          <a:xfrm>
            <a:off x="1880510" y="396829"/>
            <a:ext cx="1495425" cy="2447926"/>
          </a:xfrm>
          <a:prstGeom prst="rect">
            <a:avLst/>
          </a:prstGeom>
        </p:spPr>
      </p:pic>
    </p:spTree>
    <p:extLst>
      <p:ext uri="{BB962C8B-B14F-4D97-AF65-F5344CB8AC3E}">
        <p14:creationId xmlns:p14="http://schemas.microsoft.com/office/powerpoint/2010/main" val="3114461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2"/>
          </p:nvPr>
        </p:nvSpPr>
        <p:spPr>
          <a:xfrm>
            <a:off x="245833" y="279778"/>
            <a:ext cx="8064896" cy="533400"/>
          </a:xfrm>
        </p:spPr>
        <p:txBody>
          <a:bodyPr/>
          <a:lstStyle/>
          <a:p>
            <a:r>
              <a:rPr lang="en-US" altLang="ja-JP" sz="3200" b="0" dirty="0"/>
              <a:t>¹</a:t>
            </a:r>
            <a:r>
              <a:rPr lang="ja-JP" altLang="en-US" sz="3200" b="0" dirty="0"/>
              <a:t>医療福祉相談</a:t>
            </a:r>
            <a:endParaRPr lang="en-US" altLang="ko-KR" sz="3200" b="0" dirty="0"/>
          </a:p>
        </p:txBody>
      </p:sp>
      <p:sp>
        <p:nvSpPr>
          <p:cNvPr id="6" name="テキスト ボックス 5">
            <a:extLst>
              <a:ext uri="{FF2B5EF4-FFF2-40B4-BE49-F238E27FC236}">
                <a16:creationId xmlns:a16="http://schemas.microsoft.com/office/drawing/2014/main" id="{873FF6AE-9648-4453-92E1-C8DEBC214D58}"/>
              </a:ext>
            </a:extLst>
          </p:cNvPr>
          <p:cNvSpPr txBox="1"/>
          <p:nvPr/>
        </p:nvSpPr>
        <p:spPr>
          <a:xfrm>
            <a:off x="245833" y="915566"/>
            <a:ext cx="8646647" cy="1107996"/>
          </a:xfrm>
          <a:prstGeom prst="rect">
            <a:avLst/>
          </a:prstGeom>
          <a:noFill/>
        </p:spPr>
        <p:txBody>
          <a:bodyPr wrap="square">
            <a:spAutoFit/>
          </a:bodyPr>
          <a:lstStyle/>
          <a:p>
            <a:pPr lvl="0" algn="just"/>
            <a:r>
              <a:rPr lang="ja-JP" altLang="en-US" sz="11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①</a:t>
            </a:r>
            <a:r>
              <a:rPr lang="ja-JP" altLang="ja-JP" sz="11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相談支援件数の推移</a:t>
            </a:r>
            <a:endParaRPr lang="en-US" altLang="ja-JP" sz="11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年度初めから新型コロナ感染症の影響があり、入院外来ともに患者数の減少に加え、面会、面談等、対面での対応がなかなか行えな</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いなど、今まで通りに業務を行えない一年</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だった。</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新規で相談を受けた患者数は前年度比</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90</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％の</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2,484</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件（表</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1</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）と、過去</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5</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年間で最も</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少ない患者数</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となった</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。先にも記述した患者数の減少が大きな要因になったと思われ</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る</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。相談内容は、例年通り転院支援や在宅支援</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を中心に対応し、次いで制度の紹介や医療費の相談といったことの件数が多くなって</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いる</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（表２）。</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今年度は、新たな取り組みとし</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て、オンラインでの退院支援カンファレンスを取り入た。開業医や訪問看護とＷＥＢ上で情報共有し、退院に繋げることができた。</a:t>
            </a:r>
            <a:endPar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grpSp>
        <p:nvGrpSpPr>
          <p:cNvPr id="17" name="グループ化 16">
            <a:extLst>
              <a:ext uri="{FF2B5EF4-FFF2-40B4-BE49-F238E27FC236}">
                <a16:creationId xmlns:a16="http://schemas.microsoft.com/office/drawing/2014/main" id="{D4A874E3-003F-49EC-93A3-D94372552060}"/>
              </a:ext>
            </a:extLst>
          </p:cNvPr>
          <p:cNvGrpSpPr/>
          <p:nvPr/>
        </p:nvGrpSpPr>
        <p:grpSpPr>
          <a:xfrm>
            <a:off x="366948" y="2125950"/>
            <a:ext cx="5017268" cy="2866320"/>
            <a:chOff x="-22682" y="-64746"/>
            <a:chExt cx="5261432" cy="3036546"/>
          </a:xfrm>
          <a:noFill/>
        </p:grpSpPr>
        <p:graphicFrame>
          <p:nvGraphicFramePr>
            <p:cNvPr id="18" name="グラフ 17">
              <a:extLst>
                <a:ext uri="{FF2B5EF4-FFF2-40B4-BE49-F238E27FC236}">
                  <a16:creationId xmlns:a16="http://schemas.microsoft.com/office/drawing/2014/main" id="{00000000-0008-0000-0000-000003000000}"/>
                </a:ext>
              </a:extLst>
            </p:cNvPr>
            <p:cNvGraphicFramePr/>
            <p:nvPr>
              <p:extLst>
                <p:ext uri="{D42A27DB-BD31-4B8C-83A1-F6EECF244321}">
                  <p14:modId xmlns:p14="http://schemas.microsoft.com/office/powerpoint/2010/main" val="172776999"/>
                </p:ext>
              </p:extLst>
            </p:nvPr>
          </p:nvGraphicFramePr>
          <p:xfrm>
            <a:off x="0" y="228600"/>
            <a:ext cx="523875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19" name="テキスト ボックス 2">
              <a:extLst>
                <a:ext uri="{FF2B5EF4-FFF2-40B4-BE49-F238E27FC236}">
                  <a16:creationId xmlns:a16="http://schemas.microsoft.com/office/drawing/2014/main" id="{E7BAB938-41C0-4E19-B84A-226C37558185}"/>
                </a:ext>
              </a:extLst>
            </p:cNvPr>
            <p:cNvSpPr txBox="1">
              <a:spLocks noChangeArrowheads="1"/>
            </p:cNvSpPr>
            <p:nvPr/>
          </p:nvSpPr>
          <p:spPr bwMode="auto">
            <a:xfrm>
              <a:off x="-22682" y="-64746"/>
              <a:ext cx="2966085" cy="346075"/>
            </a:xfrm>
            <a:prstGeom prst="rect">
              <a:avLst/>
            </a:prstGeom>
            <a:grpFill/>
            <a:ln w="9525">
              <a:noFill/>
              <a:miter lim="800000"/>
              <a:headEnd/>
              <a:tailEnd/>
            </a:ln>
          </p:spPr>
          <p:txBody>
            <a:bodyPr rot="0" vert="horz" wrap="square" lIns="91440" tIns="45720" rIns="91440" bIns="45720" anchor="t" anchorCtr="0">
              <a:noAutofit/>
            </a:bodyPr>
            <a:lstStyle/>
            <a:p>
              <a:pPr algn="just"/>
              <a:r>
                <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表１　年度別新規相談件数（件）　　 </a:t>
              </a:r>
            </a:p>
          </p:txBody>
        </p:sp>
      </p:grpSp>
      <p:graphicFrame>
        <p:nvGraphicFramePr>
          <p:cNvPr id="22" name="表 21">
            <a:extLst>
              <a:ext uri="{FF2B5EF4-FFF2-40B4-BE49-F238E27FC236}">
                <a16:creationId xmlns:a16="http://schemas.microsoft.com/office/drawing/2014/main" id="{A5CEDA24-7EB9-4641-A2D2-CF1A351EC576}"/>
              </a:ext>
            </a:extLst>
          </p:cNvPr>
          <p:cNvGraphicFramePr>
            <a:graphicFrameLocks noGrp="1"/>
          </p:cNvGraphicFramePr>
          <p:nvPr>
            <p:extLst>
              <p:ext uri="{D42A27DB-BD31-4B8C-83A1-F6EECF244321}">
                <p14:modId xmlns:p14="http://schemas.microsoft.com/office/powerpoint/2010/main" val="521510233"/>
              </p:ext>
            </p:extLst>
          </p:nvPr>
        </p:nvGraphicFramePr>
        <p:xfrm>
          <a:off x="5724128" y="2377780"/>
          <a:ext cx="2952328" cy="2614490"/>
        </p:xfrm>
        <a:graphic>
          <a:graphicData uri="http://schemas.openxmlformats.org/drawingml/2006/table">
            <a:tbl>
              <a:tblPr>
                <a:tableStyleId>{5C22544A-7EE6-4342-B048-85BDC9FD1C3A}</a:tableStyleId>
              </a:tblPr>
              <a:tblGrid>
                <a:gridCol w="451311">
                  <a:extLst>
                    <a:ext uri="{9D8B030D-6E8A-4147-A177-3AD203B41FA5}">
                      <a16:colId xmlns:a16="http://schemas.microsoft.com/office/drawing/2014/main" val="1691108657"/>
                    </a:ext>
                  </a:extLst>
                </a:gridCol>
                <a:gridCol w="1983889">
                  <a:extLst>
                    <a:ext uri="{9D8B030D-6E8A-4147-A177-3AD203B41FA5}">
                      <a16:colId xmlns:a16="http://schemas.microsoft.com/office/drawing/2014/main" val="4218910042"/>
                    </a:ext>
                  </a:extLst>
                </a:gridCol>
                <a:gridCol w="517128">
                  <a:extLst>
                    <a:ext uri="{9D8B030D-6E8A-4147-A177-3AD203B41FA5}">
                      <a16:colId xmlns:a16="http://schemas.microsoft.com/office/drawing/2014/main" val="3614865016"/>
                    </a:ext>
                  </a:extLst>
                </a:gridCol>
              </a:tblGrid>
              <a:tr h="261449">
                <a:tc>
                  <a:txBody>
                    <a:bodyPr/>
                    <a:lstStyle/>
                    <a:p>
                      <a:pPr algn="l" fontAlgn="ctr"/>
                      <a:r>
                        <a:rPr lang="en-US" altLang="ja-JP" sz="1100" u="none" strike="noStrike">
                          <a:effectLst/>
                        </a:rPr>
                        <a:t>1</a:t>
                      </a:r>
                      <a:r>
                        <a:rPr lang="ja-JP" altLang="en-US" sz="1100" u="none" strike="noStrike">
                          <a:effectLst/>
                        </a:rPr>
                        <a:t>位</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100" u="none" strike="noStrike">
                          <a:effectLst/>
                        </a:rPr>
                        <a:t>転院支援</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100" u="none" strike="noStrike">
                          <a:effectLst/>
                        </a:rPr>
                        <a:t>744</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2588591508"/>
                  </a:ext>
                </a:extLst>
              </a:tr>
              <a:tr h="261449">
                <a:tc>
                  <a:txBody>
                    <a:bodyPr/>
                    <a:lstStyle/>
                    <a:p>
                      <a:pPr algn="l" fontAlgn="ctr"/>
                      <a:r>
                        <a:rPr lang="en-US" altLang="ja-JP" sz="1100" u="none" strike="noStrike">
                          <a:effectLst/>
                        </a:rPr>
                        <a:t>2</a:t>
                      </a:r>
                      <a:r>
                        <a:rPr lang="ja-JP" altLang="en-US" sz="1100" u="none" strike="noStrike">
                          <a:effectLst/>
                        </a:rPr>
                        <a:t>位</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100" u="none" strike="noStrike" dirty="0">
                          <a:effectLst/>
                        </a:rPr>
                        <a:t>制度の紹介</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100" u="none" strike="noStrike" dirty="0">
                          <a:effectLst/>
                        </a:rPr>
                        <a:t>447</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2583574147"/>
                  </a:ext>
                </a:extLst>
              </a:tr>
              <a:tr h="261449">
                <a:tc>
                  <a:txBody>
                    <a:bodyPr/>
                    <a:lstStyle/>
                    <a:p>
                      <a:pPr algn="l" fontAlgn="ctr"/>
                      <a:r>
                        <a:rPr lang="en-US" altLang="ja-JP" sz="1100" u="none" strike="noStrike">
                          <a:effectLst/>
                        </a:rPr>
                        <a:t>3</a:t>
                      </a:r>
                      <a:r>
                        <a:rPr lang="ja-JP" altLang="en-US" sz="1100" u="none" strike="noStrike">
                          <a:effectLst/>
                        </a:rPr>
                        <a:t>位</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100" u="none" strike="noStrike" dirty="0">
                          <a:effectLst/>
                        </a:rPr>
                        <a:t>在宅支援</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293</a:t>
                      </a:r>
                    </a:p>
                  </a:txBody>
                  <a:tcPr marL="9525" marR="9525" marT="9525" marB="0" anchor="ctr"/>
                </a:tc>
                <a:extLst>
                  <a:ext uri="{0D108BD9-81ED-4DB2-BD59-A6C34878D82A}">
                    <a16:rowId xmlns:a16="http://schemas.microsoft.com/office/drawing/2014/main" val="99472886"/>
                  </a:ext>
                </a:extLst>
              </a:tr>
              <a:tr h="261449">
                <a:tc>
                  <a:txBody>
                    <a:bodyPr/>
                    <a:lstStyle/>
                    <a:p>
                      <a:pPr algn="l" fontAlgn="ctr"/>
                      <a:r>
                        <a:rPr lang="en-US" altLang="ja-JP" sz="1100" u="none" strike="noStrike">
                          <a:effectLst/>
                        </a:rPr>
                        <a:t>4</a:t>
                      </a:r>
                      <a:r>
                        <a:rPr lang="ja-JP" altLang="en-US" sz="1100" u="none" strike="noStrike">
                          <a:effectLst/>
                        </a:rPr>
                        <a:t>位</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100" u="none" strike="noStrike">
                          <a:effectLst/>
                        </a:rPr>
                        <a:t>医療費の相談</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100" u="none" strike="noStrike">
                          <a:effectLst/>
                        </a:rPr>
                        <a:t>212</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3518904651"/>
                  </a:ext>
                </a:extLst>
              </a:tr>
              <a:tr h="261449">
                <a:tc>
                  <a:txBody>
                    <a:bodyPr/>
                    <a:lstStyle/>
                    <a:p>
                      <a:pPr algn="l" fontAlgn="ctr"/>
                      <a:r>
                        <a:rPr lang="en-US" altLang="ja-JP" sz="1100" u="none" strike="noStrike">
                          <a:effectLst/>
                        </a:rPr>
                        <a:t>5</a:t>
                      </a:r>
                      <a:r>
                        <a:rPr lang="ja-JP" altLang="en-US" sz="1100" u="none" strike="noStrike">
                          <a:effectLst/>
                        </a:rPr>
                        <a:t>位</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100" u="none" strike="noStrike">
                          <a:effectLst/>
                        </a:rPr>
                        <a:t>在宅ケア調整</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100" u="none" strike="noStrike">
                          <a:effectLst/>
                        </a:rPr>
                        <a:t>70</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2482986399"/>
                  </a:ext>
                </a:extLst>
              </a:tr>
              <a:tr h="261449">
                <a:tc>
                  <a:txBody>
                    <a:bodyPr/>
                    <a:lstStyle/>
                    <a:p>
                      <a:pPr algn="l" fontAlgn="ctr"/>
                      <a:r>
                        <a:rPr lang="en-US" altLang="ja-JP" sz="1100" u="none" strike="noStrike">
                          <a:effectLst/>
                        </a:rPr>
                        <a:t>6</a:t>
                      </a:r>
                      <a:r>
                        <a:rPr lang="ja-JP" altLang="en-US" sz="1100" u="none" strike="noStrike">
                          <a:effectLst/>
                        </a:rPr>
                        <a:t>位</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100" u="none" strike="noStrike">
                          <a:effectLst/>
                        </a:rPr>
                        <a:t>介護サービス事業所と連携</a:t>
                      </a:r>
                      <a:endParaRPr lang="ja-JP" altLang="en-US" sz="11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9525" marR="9525" marT="9525" marB="0" anchor="ctr"/>
                </a:tc>
                <a:tc>
                  <a:txBody>
                    <a:bodyPr/>
                    <a:lstStyle/>
                    <a:p>
                      <a:pPr algn="r" fontAlgn="ctr"/>
                      <a:r>
                        <a:rPr lang="en-US" altLang="ja-JP" sz="1100" u="none" strike="noStrike">
                          <a:effectLst/>
                        </a:rPr>
                        <a:t>64</a:t>
                      </a:r>
                      <a:endParaRPr lang="en-US" altLang="ja-JP" sz="11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9525" marR="9525" marT="9525" marB="0" anchor="ctr"/>
                </a:tc>
                <a:extLst>
                  <a:ext uri="{0D108BD9-81ED-4DB2-BD59-A6C34878D82A}">
                    <a16:rowId xmlns:a16="http://schemas.microsoft.com/office/drawing/2014/main" val="3821790081"/>
                  </a:ext>
                </a:extLst>
              </a:tr>
              <a:tr h="261449">
                <a:tc>
                  <a:txBody>
                    <a:bodyPr/>
                    <a:lstStyle/>
                    <a:p>
                      <a:pPr algn="l" fontAlgn="ctr"/>
                      <a:r>
                        <a:rPr lang="en-US" altLang="ja-JP" sz="1100" u="none" strike="noStrike">
                          <a:effectLst/>
                        </a:rPr>
                        <a:t>7</a:t>
                      </a:r>
                      <a:r>
                        <a:rPr lang="ja-JP" altLang="en-US" sz="1100" u="none" strike="noStrike">
                          <a:effectLst/>
                        </a:rPr>
                        <a:t>位</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100" u="none" strike="noStrike">
                          <a:effectLst/>
                        </a:rPr>
                        <a:t>ハイリスク妊婦支援</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100" u="none" strike="noStrike">
                          <a:effectLst/>
                        </a:rPr>
                        <a:t>52</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4095509316"/>
                  </a:ext>
                </a:extLst>
              </a:tr>
              <a:tr h="261449">
                <a:tc>
                  <a:txBody>
                    <a:bodyPr/>
                    <a:lstStyle/>
                    <a:p>
                      <a:pPr algn="l" fontAlgn="ctr"/>
                      <a:r>
                        <a:rPr lang="en-US" altLang="ja-JP" sz="1100" u="none" strike="noStrike">
                          <a:effectLst/>
                        </a:rPr>
                        <a:t>8</a:t>
                      </a:r>
                      <a:r>
                        <a:rPr lang="ja-JP" altLang="en-US" sz="1100" u="none" strike="noStrike">
                          <a:effectLst/>
                        </a:rPr>
                        <a:t>位</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100" u="none" strike="noStrike">
                          <a:effectLst/>
                        </a:rPr>
                        <a:t>当院への受診</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100" u="none" strike="noStrike">
                          <a:effectLst/>
                        </a:rPr>
                        <a:t>50</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2735206598"/>
                  </a:ext>
                </a:extLst>
              </a:tr>
              <a:tr h="261449">
                <a:tc>
                  <a:txBody>
                    <a:bodyPr/>
                    <a:lstStyle/>
                    <a:p>
                      <a:pPr algn="l" fontAlgn="ctr"/>
                      <a:r>
                        <a:rPr lang="en-US" altLang="ja-JP" sz="1100" u="none" strike="noStrike">
                          <a:effectLst/>
                        </a:rPr>
                        <a:t>9</a:t>
                      </a:r>
                      <a:r>
                        <a:rPr lang="ja-JP" altLang="en-US" sz="1100" u="none" strike="noStrike">
                          <a:effectLst/>
                        </a:rPr>
                        <a:t>位</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100" u="none" strike="noStrike">
                          <a:effectLst/>
                        </a:rPr>
                        <a:t>介護困難</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100" u="none" strike="noStrike">
                          <a:effectLst/>
                        </a:rPr>
                        <a:t>35</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2402279684"/>
                  </a:ext>
                </a:extLst>
              </a:tr>
              <a:tr h="261449">
                <a:tc>
                  <a:txBody>
                    <a:bodyPr/>
                    <a:lstStyle/>
                    <a:p>
                      <a:pPr algn="l" fontAlgn="ctr"/>
                      <a:r>
                        <a:rPr lang="en-US" altLang="ja-JP" sz="1100" u="none" strike="noStrike">
                          <a:effectLst/>
                        </a:rPr>
                        <a:t>10</a:t>
                      </a:r>
                      <a:r>
                        <a:rPr lang="ja-JP" altLang="en-US" sz="1100" u="none" strike="noStrike">
                          <a:effectLst/>
                        </a:rPr>
                        <a:t>位</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100" u="none" strike="noStrike">
                          <a:effectLst/>
                        </a:rPr>
                        <a:t>養育困難</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100" u="none" strike="noStrike" dirty="0">
                          <a:effectLst/>
                        </a:rPr>
                        <a:t>28</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4112411464"/>
                  </a:ext>
                </a:extLst>
              </a:tr>
            </a:tbl>
          </a:graphicData>
        </a:graphic>
      </p:graphicFrame>
      <p:sp>
        <p:nvSpPr>
          <p:cNvPr id="23" name="テキスト ボックス 2">
            <a:extLst>
              <a:ext uri="{FF2B5EF4-FFF2-40B4-BE49-F238E27FC236}">
                <a16:creationId xmlns:a16="http://schemas.microsoft.com/office/drawing/2014/main" id="{6BC8989F-D46A-4F5A-8812-04219FC0A171}"/>
              </a:ext>
            </a:extLst>
          </p:cNvPr>
          <p:cNvSpPr txBox="1">
            <a:spLocks noChangeArrowheads="1"/>
          </p:cNvSpPr>
          <p:nvPr/>
        </p:nvSpPr>
        <p:spPr bwMode="auto">
          <a:xfrm>
            <a:off x="5580112" y="2071202"/>
            <a:ext cx="2828440" cy="334833"/>
          </a:xfrm>
          <a:prstGeom prst="rect">
            <a:avLst/>
          </a:prstGeom>
          <a:noFill/>
          <a:ln w="9525">
            <a:noFill/>
            <a:miter lim="800000"/>
            <a:headEnd/>
            <a:tailEnd/>
          </a:ln>
        </p:spPr>
        <p:txBody>
          <a:bodyPr rot="0" vert="horz" wrap="square" lIns="91440" tIns="45720" rIns="91440" bIns="45720" anchor="t" anchorCtr="0">
            <a:noAutofit/>
          </a:bodyPr>
          <a:lstStyle/>
          <a:p>
            <a:pPr algn="just"/>
            <a:r>
              <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表</a:t>
            </a:r>
            <a:r>
              <a:rPr lang="ja-JP" altLang="en-US"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２</a:t>
            </a:r>
            <a:r>
              <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年間相談内容</a:t>
            </a:r>
            <a:r>
              <a:rPr lang="en-US" alt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TOP10(</a:t>
            </a:r>
            <a:r>
              <a:rPr lang="ja-JP" altLang="en-US"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件）</a:t>
            </a:r>
            <a:r>
              <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p>
        </p:txBody>
      </p:sp>
    </p:spTree>
    <p:extLst>
      <p:ext uri="{BB962C8B-B14F-4D97-AF65-F5344CB8AC3E}">
        <p14:creationId xmlns:p14="http://schemas.microsoft.com/office/powerpoint/2010/main" val="2196275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2"/>
          </p:nvPr>
        </p:nvSpPr>
        <p:spPr>
          <a:xfrm>
            <a:off x="245833" y="279778"/>
            <a:ext cx="8064896" cy="533400"/>
          </a:xfrm>
        </p:spPr>
        <p:txBody>
          <a:bodyPr/>
          <a:lstStyle/>
          <a:p>
            <a:r>
              <a:rPr lang="en-US" altLang="ja-JP" sz="3200" b="0" dirty="0"/>
              <a:t>¹</a:t>
            </a:r>
            <a:r>
              <a:rPr lang="ja-JP" altLang="en-US" sz="3200" b="0" dirty="0"/>
              <a:t>医療福祉相談</a:t>
            </a:r>
            <a:endParaRPr lang="en-US" altLang="ko-KR" sz="3200" b="0" dirty="0"/>
          </a:p>
        </p:txBody>
      </p:sp>
      <p:sp>
        <p:nvSpPr>
          <p:cNvPr id="6" name="テキスト ボックス 5">
            <a:extLst>
              <a:ext uri="{FF2B5EF4-FFF2-40B4-BE49-F238E27FC236}">
                <a16:creationId xmlns:a16="http://schemas.microsoft.com/office/drawing/2014/main" id="{873FF6AE-9648-4453-92E1-C8DEBC214D58}"/>
              </a:ext>
            </a:extLst>
          </p:cNvPr>
          <p:cNvSpPr txBox="1"/>
          <p:nvPr/>
        </p:nvSpPr>
        <p:spPr>
          <a:xfrm>
            <a:off x="357103" y="979845"/>
            <a:ext cx="8397956" cy="1107996"/>
          </a:xfrm>
          <a:prstGeom prst="rect">
            <a:avLst/>
          </a:prstGeom>
          <a:noFill/>
        </p:spPr>
        <p:txBody>
          <a:bodyPr wrap="square">
            <a:spAutoFit/>
          </a:bodyPr>
          <a:lstStyle/>
          <a:p>
            <a:pPr lvl="0" algn="just"/>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対応した回数は、前年度比</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107</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％の</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9,684</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回（表３）となり、</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1</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件当たりの相談回数が増加していることが分かる。これは、一人暮らしの方や身寄りがない方、また親族がいても協力が得られない方などの相談が増加しており、退院支援に難渋するケースが増えていることが要因に挙げられる。診療科別の依頼件数（表４）では、例年通り整形外科、脳神経外科、脳神経内科、消化器内科などが多くなっている。主な支援内容は、整形外科で術後のリハビリテーション目的の転院や、脳神経外科、脳神経内科は脳卒中地域連携パスを使っての転院調整だった。身寄りや協力者がいない高齢の方が、今後ますます増えることが予測される。地域や行政に働きかけ、有効な対応策を作っていきたい。</a:t>
            </a:r>
            <a:endPar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23" name="テキスト ボックス 2">
            <a:extLst>
              <a:ext uri="{FF2B5EF4-FFF2-40B4-BE49-F238E27FC236}">
                <a16:creationId xmlns:a16="http://schemas.microsoft.com/office/drawing/2014/main" id="{6BC8989F-D46A-4F5A-8812-04219FC0A171}"/>
              </a:ext>
            </a:extLst>
          </p:cNvPr>
          <p:cNvSpPr txBox="1">
            <a:spLocks noChangeArrowheads="1"/>
          </p:cNvSpPr>
          <p:nvPr/>
        </p:nvSpPr>
        <p:spPr bwMode="auto">
          <a:xfrm>
            <a:off x="5805063" y="2021643"/>
            <a:ext cx="2828440" cy="334833"/>
          </a:xfrm>
          <a:prstGeom prst="rect">
            <a:avLst/>
          </a:prstGeom>
          <a:noFill/>
          <a:ln w="9525">
            <a:noFill/>
            <a:miter lim="800000"/>
            <a:headEnd/>
            <a:tailEnd/>
          </a:ln>
        </p:spPr>
        <p:txBody>
          <a:bodyPr rot="0" vert="horz" wrap="square" lIns="91440" tIns="45720" rIns="91440" bIns="45720" anchor="t" anchorCtr="0">
            <a:noAutofit/>
          </a:bodyPr>
          <a:lstStyle/>
          <a:p>
            <a:pPr algn="just"/>
            <a:r>
              <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表</a:t>
            </a:r>
            <a:r>
              <a:rPr lang="ja-JP" altLang="en-US" sz="1050" kern="100" dirty="0">
                <a:latin typeface="ＭＳ ゴシック" panose="020B0609070205080204" pitchFamily="49" charset="-128"/>
                <a:ea typeface="ＭＳ ゴシック" panose="020B0609070205080204" pitchFamily="49" charset="-128"/>
                <a:cs typeface="Times New Roman" panose="02020603050405020304" pitchFamily="18" charset="0"/>
              </a:rPr>
              <a:t>４</a:t>
            </a:r>
            <a:r>
              <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診療科別相談</a:t>
            </a:r>
            <a:r>
              <a:rPr lang="ja-JP" altLang="en-US" sz="1050" kern="100" dirty="0">
                <a:latin typeface="ＭＳ ゴシック" panose="020B0609070205080204" pitchFamily="49" charset="-128"/>
                <a:ea typeface="ＭＳ ゴシック" panose="020B0609070205080204" pitchFamily="49" charset="-128"/>
                <a:cs typeface="Times New Roman" panose="02020603050405020304" pitchFamily="18" charset="0"/>
              </a:rPr>
              <a:t>回</a:t>
            </a:r>
            <a:r>
              <a:rPr lang="ja-JP" altLang="en-US"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数（回）</a:t>
            </a:r>
            <a:endPar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grpSp>
        <p:nvGrpSpPr>
          <p:cNvPr id="9" name="グループ化 8">
            <a:extLst>
              <a:ext uri="{FF2B5EF4-FFF2-40B4-BE49-F238E27FC236}">
                <a16:creationId xmlns:a16="http://schemas.microsoft.com/office/drawing/2014/main" id="{3156C2DD-0727-4EBF-9B03-3D8DF47CC44B}"/>
              </a:ext>
            </a:extLst>
          </p:cNvPr>
          <p:cNvGrpSpPr/>
          <p:nvPr/>
        </p:nvGrpSpPr>
        <p:grpSpPr>
          <a:xfrm>
            <a:off x="323528" y="2071202"/>
            <a:ext cx="4896544" cy="2903997"/>
            <a:chOff x="0" y="0"/>
            <a:chExt cx="4648200" cy="2962275"/>
          </a:xfrm>
          <a:solidFill>
            <a:schemeClr val="accent5">
              <a:lumMod val="20000"/>
              <a:lumOff val="80000"/>
            </a:schemeClr>
          </a:solidFill>
        </p:grpSpPr>
        <p:grpSp>
          <p:nvGrpSpPr>
            <p:cNvPr id="10" name="グループ化 9">
              <a:extLst>
                <a:ext uri="{FF2B5EF4-FFF2-40B4-BE49-F238E27FC236}">
                  <a16:creationId xmlns:a16="http://schemas.microsoft.com/office/drawing/2014/main" id="{7CE738AA-D72C-4B58-8CA1-44BFCD296056}"/>
                </a:ext>
              </a:extLst>
            </p:cNvPr>
            <p:cNvGrpSpPr/>
            <p:nvPr/>
          </p:nvGrpSpPr>
          <p:grpSpPr>
            <a:xfrm>
              <a:off x="0" y="219075"/>
              <a:ext cx="4648200" cy="2743200"/>
              <a:chOff x="0" y="0"/>
              <a:chExt cx="4648200" cy="2743200"/>
            </a:xfrm>
            <a:grpFill/>
          </p:grpSpPr>
          <p:graphicFrame>
            <p:nvGraphicFramePr>
              <p:cNvPr id="12" name="グラフ 11">
                <a:extLst>
                  <a:ext uri="{FF2B5EF4-FFF2-40B4-BE49-F238E27FC236}">
                    <a16:creationId xmlns:a16="http://schemas.microsoft.com/office/drawing/2014/main" id="{00000000-0008-0000-0000-000002000000}"/>
                  </a:ext>
                </a:extLst>
              </p:cNvPr>
              <p:cNvGraphicFramePr/>
              <p:nvPr>
                <p:extLst>
                  <p:ext uri="{D42A27DB-BD31-4B8C-83A1-F6EECF244321}">
                    <p14:modId xmlns:p14="http://schemas.microsoft.com/office/powerpoint/2010/main" val="19498231"/>
                  </p:ext>
                </p:extLst>
              </p:nvPr>
            </p:nvGraphicFramePr>
            <p:xfrm>
              <a:off x="0" y="0"/>
              <a:ext cx="46482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13" name="テキスト ボックス 2">
                <a:extLst>
                  <a:ext uri="{FF2B5EF4-FFF2-40B4-BE49-F238E27FC236}">
                    <a16:creationId xmlns:a16="http://schemas.microsoft.com/office/drawing/2014/main" id="{DC1A8609-7B96-4A85-927C-52299289E380}"/>
                  </a:ext>
                </a:extLst>
              </p:cNvPr>
              <p:cNvSpPr txBox="1">
                <a:spLocks noChangeArrowheads="1"/>
              </p:cNvSpPr>
              <p:nvPr/>
            </p:nvSpPr>
            <p:spPr bwMode="auto">
              <a:xfrm>
                <a:off x="2966085" y="346075"/>
                <a:ext cx="680085" cy="346075"/>
              </a:xfrm>
              <a:prstGeom prst="rect">
                <a:avLst/>
              </a:prstGeom>
              <a:noFill/>
              <a:ln w="9525">
                <a:noFill/>
                <a:miter lim="800000"/>
                <a:headEnd/>
                <a:tailEnd/>
              </a:ln>
            </p:spPr>
            <p:txBody>
              <a:bodyPr rot="0" vert="horz" wrap="square" lIns="91440" tIns="45720" rIns="91440" bIns="45720" anchor="t" anchorCtr="0">
                <a:noAutofit/>
              </a:bodyPr>
              <a:lstStyle/>
              <a:p>
                <a:pPr indent="133350" algn="just"/>
                <a:r>
                  <a:rPr lang="en-US" sz="1050" kern="100" dirty="0">
                    <a:effectLst/>
                    <a:latin typeface="游明朝" panose="02020400000000000000" pitchFamily="18" charset="-128"/>
                    <a:ea typeface="游明朝" panose="02020400000000000000" pitchFamily="18" charset="-128"/>
                    <a:cs typeface="Times New Roman" panose="02020603050405020304" pitchFamily="18" charset="0"/>
                  </a:rPr>
                  <a:t>8,989 </a:t>
                </a:r>
                <a:r>
                  <a:rPr lang="ja-JP" sz="1050" kern="100" dirty="0">
                    <a:effectLst/>
                    <a:latin typeface="游明朝" panose="02020400000000000000" pitchFamily="18" charset="-128"/>
                    <a:ea typeface="游明朝" panose="02020400000000000000" pitchFamily="18" charset="-128"/>
                    <a:cs typeface="Times New Roman" panose="02020603050405020304" pitchFamily="18" charset="0"/>
                  </a:rPr>
                  <a:t>　　 </a:t>
                </a:r>
              </a:p>
            </p:txBody>
          </p:sp>
          <p:sp>
            <p:nvSpPr>
              <p:cNvPr id="14" name="テキスト ボックス 2">
                <a:extLst>
                  <a:ext uri="{FF2B5EF4-FFF2-40B4-BE49-F238E27FC236}">
                    <a16:creationId xmlns:a16="http://schemas.microsoft.com/office/drawing/2014/main" id="{C7F30E9F-64C8-4670-A7B9-23C7CC80658A}"/>
                  </a:ext>
                </a:extLst>
              </p:cNvPr>
              <p:cNvSpPr txBox="1">
                <a:spLocks noChangeArrowheads="1"/>
              </p:cNvSpPr>
              <p:nvPr/>
            </p:nvSpPr>
            <p:spPr bwMode="auto">
              <a:xfrm>
                <a:off x="680085" y="889000"/>
                <a:ext cx="680085" cy="460375"/>
              </a:xfrm>
              <a:prstGeom prst="rect">
                <a:avLst/>
              </a:prstGeom>
              <a:noFill/>
              <a:ln w="9525">
                <a:noFill/>
                <a:miter lim="800000"/>
                <a:headEnd/>
                <a:tailEnd/>
              </a:ln>
            </p:spPr>
            <p:txBody>
              <a:bodyPr rot="0" vert="horz" wrap="square" lIns="91440" tIns="45720" rIns="91440" bIns="45720" anchor="t" anchorCtr="0">
                <a:noAutofit/>
              </a:bodyPr>
              <a:lstStyle/>
              <a:p>
                <a:pPr indent="133350" algn="just"/>
                <a:r>
                  <a:rPr lang="en-US" sz="1050" kern="100">
                    <a:effectLst/>
                    <a:latin typeface="游明朝" panose="02020400000000000000" pitchFamily="18" charset="-128"/>
                    <a:ea typeface="游明朝" panose="02020400000000000000" pitchFamily="18" charset="-128"/>
                    <a:cs typeface="Times New Roman" panose="02020603050405020304" pitchFamily="18" charset="0"/>
                  </a:rPr>
                  <a:t>5,231 </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5" name="テキスト ボックス 2">
                <a:extLst>
                  <a:ext uri="{FF2B5EF4-FFF2-40B4-BE49-F238E27FC236}">
                    <a16:creationId xmlns:a16="http://schemas.microsoft.com/office/drawing/2014/main" id="{F7E07BCF-9999-49CC-9DAF-FC8A8C913C05}"/>
                  </a:ext>
                </a:extLst>
              </p:cNvPr>
              <p:cNvSpPr txBox="1">
                <a:spLocks noChangeArrowheads="1"/>
              </p:cNvSpPr>
              <p:nvPr/>
            </p:nvSpPr>
            <p:spPr bwMode="auto">
              <a:xfrm>
                <a:off x="1489710" y="231775"/>
                <a:ext cx="680085" cy="460375"/>
              </a:xfrm>
              <a:prstGeom prst="rect">
                <a:avLst/>
              </a:prstGeom>
              <a:noFill/>
              <a:ln w="9525">
                <a:noFill/>
                <a:miter lim="800000"/>
                <a:headEnd/>
                <a:tailEnd/>
              </a:ln>
            </p:spPr>
            <p:txBody>
              <a:bodyPr rot="0" vert="horz" wrap="square" lIns="91440" tIns="45720" rIns="91440" bIns="45720" anchor="t" anchorCtr="0">
                <a:noAutofit/>
              </a:bodyPr>
              <a:lstStyle/>
              <a:p>
                <a:pPr indent="66675" algn="just"/>
                <a:r>
                  <a:rPr lang="en-US" sz="1050" kern="100" dirty="0">
                    <a:effectLst/>
                    <a:latin typeface="游明朝" panose="02020400000000000000" pitchFamily="18" charset="-128"/>
                    <a:ea typeface="游明朝" panose="02020400000000000000" pitchFamily="18" charset="-128"/>
                    <a:cs typeface="Times New Roman" panose="02020603050405020304" pitchFamily="18" charset="0"/>
                  </a:rPr>
                  <a:t>9,852 </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6" name="テキスト ボックス 2">
                <a:extLst>
                  <a:ext uri="{FF2B5EF4-FFF2-40B4-BE49-F238E27FC236}">
                    <a16:creationId xmlns:a16="http://schemas.microsoft.com/office/drawing/2014/main" id="{125AE7EF-6DDD-49E1-9E3A-DF7D9867D106}"/>
                  </a:ext>
                </a:extLst>
              </p:cNvPr>
              <p:cNvSpPr txBox="1">
                <a:spLocks noChangeArrowheads="1"/>
              </p:cNvSpPr>
              <p:nvPr/>
            </p:nvSpPr>
            <p:spPr bwMode="auto">
              <a:xfrm>
                <a:off x="2247555" y="58737"/>
                <a:ext cx="680085" cy="460375"/>
              </a:xfrm>
              <a:prstGeom prst="rect">
                <a:avLst/>
              </a:prstGeom>
              <a:noFill/>
              <a:ln w="9525">
                <a:noFill/>
                <a:miter lim="800000"/>
                <a:headEnd/>
                <a:tailEnd/>
              </a:ln>
            </p:spPr>
            <p:txBody>
              <a:bodyPr rot="0" vert="horz" wrap="square" lIns="91440" tIns="45720" rIns="91440" bIns="45720" anchor="t" anchorCtr="0">
                <a:noAutofit/>
              </a:bodyPr>
              <a:lstStyle/>
              <a:p>
                <a:pPr indent="66675" algn="just"/>
                <a:r>
                  <a:rPr lang="en-US" sz="1050" kern="100" dirty="0">
                    <a:effectLst/>
                    <a:latin typeface="游明朝" panose="02020400000000000000" pitchFamily="18" charset="-128"/>
                    <a:ea typeface="游明朝" panose="02020400000000000000" pitchFamily="18" charset="-128"/>
                    <a:cs typeface="Times New Roman" panose="02020603050405020304" pitchFamily="18" charset="0"/>
                  </a:rPr>
                  <a:t>11,104 </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20" name="テキスト ボックス 2">
                <a:extLst>
                  <a:ext uri="{FF2B5EF4-FFF2-40B4-BE49-F238E27FC236}">
                    <a16:creationId xmlns:a16="http://schemas.microsoft.com/office/drawing/2014/main" id="{B4E28C9D-0DB2-4ABB-A567-BAA9831C6F0E}"/>
                  </a:ext>
                </a:extLst>
              </p:cNvPr>
              <p:cNvSpPr txBox="1">
                <a:spLocks noChangeArrowheads="1"/>
              </p:cNvSpPr>
              <p:nvPr/>
            </p:nvSpPr>
            <p:spPr bwMode="auto">
              <a:xfrm>
                <a:off x="3779520" y="231775"/>
                <a:ext cx="680085" cy="346075"/>
              </a:xfrm>
              <a:prstGeom prst="rect">
                <a:avLst/>
              </a:prstGeom>
              <a:noFill/>
              <a:ln w="9525">
                <a:noFill/>
                <a:miter lim="800000"/>
                <a:headEnd/>
                <a:tailEnd/>
              </a:ln>
            </p:spPr>
            <p:txBody>
              <a:bodyPr rot="0" vert="horz" wrap="square" lIns="91440" tIns="45720" rIns="91440" bIns="45720" anchor="t" anchorCtr="0">
                <a:noAutofit/>
              </a:bodyPr>
              <a:lstStyle/>
              <a:p>
                <a:pPr indent="66675" algn="just"/>
                <a:r>
                  <a:rPr lang="en-US" sz="1050" kern="100">
                    <a:effectLst/>
                    <a:latin typeface="游明朝" panose="02020400000000000000" pitchFamily="18" charset="-128"/>
                    <a:ea typeface="游明朝" panose="02020400000000000000" pitchFamily="18" charset="-128"/>
                    <a:cs typeface="Times New Roman" panose="02020603050405020304" pitchFamily="18" charset="0"/>
                  </a:rPr>
                  <a:t>9,684 </a:t>
                </a:r>
                <a:r>
                  <a:rPr lang="ja-JP" sz="1050" kern="100">
                    <a:effectLst/>
                    <a:latin typeface="游明朝" panose="02020400000000000000" pitchFamily="18" charset="-128"/>
                    <a:ea typeface="游明朝" panose="02020400000000000000" pitchFamily="18" charset="-128"/>
                    <a:cs typeface="Times New Roman" panose="02020603050405020304" pitchFamily="18" charset="0"/>
                  </a:rPr>
                  <a:t>　　 </a:t>
                </a:r>
              </a:p>
            </p:txBody>
          </p:sp>
        </p:grpSp>
        <p:sp>
          <p:nvSpPr>
            <p:cNvPr id="11" name="テキスト ボックス 2">
              <a:extLst>
                <a:ext uri="{FF2B5EF4-FFF2-40B4-BE49-F238E27FC236}">
                  <a16:creationId xmlns:a16="http://schemas.microsoft.com/office/drawing/2014/main" id="{94B8FBF2-310B-4716-B13B-59B68AB9B3B0}"/>
                </a:ext>
              </a:extLst>
            </p:cNvPr>
            <p:cNvSpPr txBox="1">
              <a:spLocks noChangeArrowheads="1"/>
            </p:cNvSpPr>
            <p:nvPr/>
          </p:nvSpPr>
          <p:spPr bwMode="auto">
            <a:xfrm>
              <a:off x="62096" y="0"/>
              <a:ext cx="3289935" cy="346075"/>
            </a:xfrm>
            <a:prstGeom prst="rect">
              <a:avLst/>
            </a:prstGeom>
            <a:noFill/>
            <a:ln w="9525">
              <a:noFill/>
              <a:miter lim="800000"/>
              <a:headEnd/>
              <a:tailEnd/>
            </a:ln>
          </p:spPr>
          <p:txBody>
            <a:bodyPr rot="0" vert="horz" wrap="square" lIns="91440" tIns="45720" rIns="91440" bIns="45720" anchor="t" anchorCtr="0">
              <a:noAutofit/>
            </a:bodyPr>
            <a:lstStyle/>
            <a:p>
              <a:pPr indent="66675" algn="just"/>
              <a:r>
                <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表３　年度別　対応回数（回） 　　 </a:t>
              </a:r>
            </a:p>
          </p:txBody>
        </p:sp>
      </p:grpSp>
      <p:graphicFrame>
        <p:nvGraphicFramePr>
          <p:cNvPr id="2" name="表 1">
            <a:extLst>
              <a:ext uri="{FF2B5EF4-FFF2-40B4-BE49-F238E27FC236}">
                <a16:creationId xmlns:a16="http://schemas.microsoft.com/office/drawing/2014/main" id="{46DE9013-9F39-40FC-82F2-DDD2831477D1}"/>
              </a:ext>
            </a:extLst>
          </p:cNvPr>
          <p:cNvGraphicFramePr>
            <a:graphicFrameLocks noGrp="1"/>
          </p:cNvGraphicFramePr>
          <p:nvPr>
            <p:extLst>
              <p:ext uri="{D42A27DB-BD31-4B8C-83A1-F6EECF244321}">
                <p14:modId xmlns:p14="http://schemas.microsoft.com/office/powerpoint/2010/main" val="2926518473"/>
              </p:ext>
            </p:extLst>
          </p:nvPr>
        </p:nvGraphicFramePr>
        <p:xfrm>
          <a:off x="5669326" y="2244239"/>
          <a:ext cx="2641403" cy="2758175"/>
        </p:xfrm>
        <a:graphic>
          <a:graphicData uri="http://schemas.openxmlformats.org/drawingml/2006/table">
            <a:tbl>
              <a:tblPr>
                <a:tableStyleId>{5C22544A-7EE6-4342-B048-85BDC9FD1C3A}</a:tableStyleId>
              </a:tblPr>
              <a:tblGrid>
                <a:gridCol w="659351">
                  <a:extLst>
                    <a:ext uri="{9D8B030D-6E8A-4147-A177-3AD203B41FA5}">
                      <a16:colId xmlns:a16="http://schemas.microsoft.com/office/drawing/2014/main" val="2546624007"/>
                    </a:ext>
                  </a:extLst>
                </a:gridCol>
                <a:gridCol w="1118900">
                  <a:extLst>
                    <a:ext uri="{9D8B030D-6E8A-4147-A177-3AD203B41FA5}">
                      <a16:colId xmlns:a16="http://schemas.microsoft.com/office/drawing/2014/main" val="2412930109"/>
                    </a:ext>
                  </a:extLst>
                </a:gridCol>
                <a:gridCol w="863152">
                  <a:extLst>
                    <a:ext uri="{9D8B030D-6E8A-4147-A177-3AD203B41FA5}">
                      <a16:colId xmlns:a16="http://schemas.microsoft.com/office/drawing/2014/main" val="3961630648"/>
                    </a:ext>
                  </a:extLst>
                </a:gridCol>
              </a:tblGrid>
              <a:tr h="273096">
                <a:tc>
                  <a:txBody>
                    <a:bodyPr/>
                    <a:lstStyle/>
                    <a:p>
                      <a:pPr algn="l" fontAlgn="ctr"/>
                      <a:r>
                        <a:rPr lang="en-US" altLang="ja-JP" sz="1100" u="none" strike="noStrike">
                          <a:effectLst/>
                        </a:rPr>
                        <a:t>1</a:t>
                      </a:r>
                      <a:r>
                        <a:rPr lang="ja-JP" altLang="en-US" sz="1100" u="none" strike="noStrike">
                          <a:effectLst/>
                        </a:rPr>
                        <a:t>位</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100" u="none" strike="noStrike" dirty="0">
                          <a:effectLst/>
                        </a:rPr>
                        <a:t>整形外科</a:t>
                      </a:r>
                      <a:endPar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9525" marR="9525" marT="9525" marB="0" anchor="ctr"/>
                </a:tc>
                <a:tc>
                  <a:txBody>
                    <a:bodyPr/>
                    <a:lstStyle/>
                    <a:p>
                      <a:pPr algn="r" fontAlgn="ctr"/>
                      <a:r>
                        <a:rPr lang="en-US" altLang="ja-JP" sz="1100" u="none" strike="noStrike">
                          <a:effectLst/>
                        </a:rPr>
                        <a:t>1,068</a:t>
                      </a:r>
                      <a:endParaRPr lang="en-US" altLang="ja-JP" sz="11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9525" marR="9525" marT="9525" marB="0" anchor="ctr"/>
                </a:tc>
                <a:extLst>
                  <a:ext uri="{0D108BD9-81ED-4DB2-BD59-A6C34878D82A}">
                    <a16:rowId xmlns:a16="http://schemas.microsoft.com/office/drawing/2014/main" val="910160596"/>
                  </a:ext>
                </a:extLst>
              </a:tr>
              <a:tr h="273096">
                <a:tc>
                  <a:txBody>
                    <a:bodyPr/>
                    <a:lstStyle/>
                    <a:p>
                      <a:pPr algn="l" fontAlgn="ctr"/>
                      <a:r>
                        <a:rPr lang="en-US" altLang="ja-JP" sz="1100" u="none" strike="noStrike">
                          <a:effectLst/>
                        </a:rPr>
                        <a:t>2</a:t>
                      </a:r>
                      <a:r>
                        <a:rPr lang="ja-JP" altLang="en-US" sz="1100" u="none" strike="noStrike">
                          <a:effectLst/>
                        </a:rPr>
                        <a:t>位</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100" u="none" strike="noStrike" dirty="0">
                          <a:effectLst/>
                        </a:rPr>
                        <a:t>脳神経外科</a:t>
                      </a:r>
                      <a:endPar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9525" marR="9525" marT="9525" marB="0" anchor="ctr"/>
                </a:tc>
                <a:tc>
                  <a:txBody>
                    <a:bodyPr/>
                    <a:lstStyle/>
                    <a:p>
                      <a:pPr algn="r" fontAlgn="ctr"/>
                      <a:r>
                        <a:rPr lang="en-US" altLang="ja-JP" sz="1000" u="none" strike="noStrike">
                          <a:effectLst/>
                        </a:rPr>
                        <a:t>1,013</a:t>
                      </a:r>
                      <a:endParaRPr lang="en-US" altLang="ja-JP"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2369356215"/>
                  </a:ext>
                </a:extLst>
              </a:tr>
              <a:tr h="273096">
                <a:tc>
                  <a:txBody>
                    <a:bodyPr/>
                    <a:lstStyle/>
                    <a:p>
                      <a:pPr algn="l" fontAlgn="ctr"/>
                      <a:r>
                        <a:rPr lang="en-US" altLang="ja-JP" sz="1100" u="none" strike="noStrike">
                          <a:effectLst/>
                        </a:rPr>
                        <a:t>3</a:t>
                      </a:r>
                      <a:r>
                        <a:rPr lang="ja-JP" altLang="en-US" sz="1100" u="none" strike="noStrike">
                          <a:effectLst/>
                        </a:rPr>
                        <a:t>位</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100" u="none" strike="noStrike" dirty="0">
                          <a:effectLst/>
                        </a:rPr>
                        <a:t>脳神経内科</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r>
                        <a:rPr lang="en-US" altLang="ja-JP" sz="1100" u="none" strike="noStrike">
                          <a:effectLst/>
                        </a:rPr>
                        <a:t>820</a:t>
                      </a:r>
                      <a:endParaRPr lang="en-US" altLang="ja-JP" sz="11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9525" marR="9525" marT="9525" marB="0" anchor="ctr"/>
                </a:tc>
                <a:extLst>
                  <a:ext uri="{0D108BD9-81ED-4DB2-BD59-A6C34878D82A}">
                    <a16:rowId xmlns:a16="http://schemas.microsoft.com/office/drawing/2014/main" val="1251454971"/>
                  </a:ext>
                </a:extLst>
              </a:tr>
              <a:tr h="300311">
                <a:tc>
                  <a:txBody>
                    <a:bodyPr/>
                    <a:lstStyle/>
                    <a:p>
                      <a:pPr algn="l" fontAlgn="ctr"/>
                      <a:r>
                        <a:rPr lang="en-US" altLang="ja-JP" sz="1100" u="none" strike="noStrike">
                          <a:effectLst/>
                        </a:rPr>
                        <a:t>4</a:t>
                      </a:r>
                      <a:r>
                        <a:rPr lang="ja-JP" altLang="en-US" sz="1100" u="none" strike="noStrike">
                          <a:effectLst/>
                        </a:rPr>
                        <a:t>位</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100" u="none" strike="noStrike" dirty="0">
                          <a:effectLst/>
                        </a:rPr>
                        <a:t>消化器内科</a:t>
                      </a:r>
                      <a:endPar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9525" marR="9525" marT="9525" marB="0" anchor="ctr"/>
                </a:tc>
                <a:tc>
                  <a:txBody>
                    <a:bodyPr/>
                    <a:lstStyle/>
                    <a:p>
                      <a:pPr algn="r" fontAlgn="ctr"/>
                      <a:r>
                        <a:rPr lang="en-US" altLang="ja-JP" sz="1100" u="none" strike="noStrike">
                          <a:effectLst/>
                        </a:rPr>
                        <a:t>667</a:t>
                      </a:r>
                      <a:endParaRPr lang="en-US" altLang="ja-JP" sz="11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9525" marR="9525" marT="9525" marB="0" anchor="ctr"/>
                </a:tc>
                <a:extLst>
                  <a:ext uri="{0D108BD9-81ED-4DB2-BD59-A6C34878D82A}">
                    <a16:rowId xmlns:a16="http://schemas.microsoft.com/office/drawing/2014/main" val="90541536"/>
                  </a:ext>
                </a:extLst>
              </a:tr>
              <a:tr h="273096">
                <a:tc>
                  <a:txBody>
                    <a:bodyPr/>
                    <a:lstStyle/>
                    <a:p>
                      <a:pPr algn="l" fontAlgn="ctr"/>
                      <a:r>
                        <a:rPr lang="en-US" altLang="ja-JP" sz="1100" u="none" strike="noStrike">
                          <a:effectLst/>
                        </a:rPr>
                        <a:t>5</a:t>
                      </a:r>
                      <a:r>
                        <a:rPr lang="ja-JP" altLang="en-US" sz="1100" u="none" strike="noStrike">
                          <a:effectLst/>
                        </a:rPr>
                        <a:t>位</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100" u="none" strike="noStrike" dirty="0">
                          <a:effectLst/>
                        </a:rPr>
                        <a:t>呼吸器内科</a:t>
                      </a:r>
                      <a:endPar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9525" marR="9525" marT="9525" marB="0" anchor="ctr"/>
                </a:tc>
                <a:tc>
                  <a:txBody>
                    <a:bodyPr/>
                    <a:lstStyle/>
                    <a:p>
                      <a:pPr algn="r" fontAlgn="ctr"/>
                      <a:r>
                        <a:rPr lang="en-US" altLang="ja-JP" sz="1100" u="none" strike="noStrike">
                          <a:effectLst/>
                        </a:rPr>
                        <a:t>588</a:t>
                      </a:r>
                      <a:endParaRPr lang="en-US" altLang="ja-JP" sz="11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9525" marR="9525" marT="9525" marB="0" anchor="ctr"/>
                </a:tc>
                <a:extLst>
                  <a:ext uri="{0D108BD9-81ED-4DB2-BD59-A6C34878D82A}">
                    <a16:rowId xmlns:a16="http://schemas.microsoft.com/office/drawing/2014/main" val="351898588"/>
                  </a:ext>
                </a:extLst>
              </a:tr>
              <a:tr h="273096">
                <a:tc>
                  <a:txBody>
                    <a:bodyPr/>
                    <a:lstStyle/>
                    <a:p>
                      <a:pPr algn="l" fontAlgn="ctr"/>
                      <a:r>
                        <a:rPr lang="en-US" altLang="ja-JP" sz="1100" u="none" strike="noStrike">
                          <a:effectLst/>
                        </a:rPr>
                        <a:t>6</a:t>
                      </a:r>
                      <a:r>
                        <a:rPr lang="ja-JP" altLang="en-US" sz="1100" u="none" strike="noStrike">
                          <a:effectLst/>
                        </a:rPr>
                        <a:t>位</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100" u="none" strike="noStrike" dirty="0">
                          <a:effectLst/>
                        </a:rPr>
                        <a:t>小児科</a:t>
                      </a:r>
                      <a:endPar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9525" marR="9525" marT="9525" marB="0" anchor="ctr"/>
                </a:tc>
                <a:tc>
                  <a:txBody>
                    <a:bodyPr/>
                    <a:lstStyle/>
                    <a:p>
                      <a:pPr algn="r" fontAlgn="ctr"/>
                      <a:r>
                        <a:rPr lang="en-US" altLang="ja-JP" sz="1100" u="none" strike="noStrike">
                          <a:effectLst/>
                        </a:rPr>
                        <a:t>582</a:t>
                      </a:r>
                      <a:endParaRPr lang="en-US" altLang="ja-JP" sz="11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9525" marR="9525" marT="9525" marB="0" anchor="ctr"/>
                </a:tc>
                <a:extLst>
                  <a:ext uri="{0D108BD9-81ED-4DB2-BD59-A6C34878D82A}">
                    <a16:rowId xmlns:a16="http://schemas.microsoft.com/office/drawing/2014/main" val="3378383949"/>
                  </a:ext>
                </a:extLst>
              </a:tr>
              <a:tr h="273096">
                <a:tc>
                  <a:txBody>
                    <a:bodyPr/>
                    <a:lstStyle/>
                    <a:p>
                      <a:pPr algn="l" fontAlgn="ctr"/>
                      <a:r>
                        <a:rPr lang="en-US" altLang="ja-JP" sz="1100" u="none" strike="noStrike">
                          <a:effectLst/>
                        </a:rPr>
                        <a:t>7</a:t>
                      </a:r>
                      <a:r>
                        <a:rPr lang="ja-JP" altLang="en-US" sz="1100" u="none" strike="noStrike">
                          <a:effectLst/>
                        </a:rPr>
                        <a:t>位</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100" u="none" strike="noStrike" dirty="0">
                          <a:effectLst/>
                        </a:rPr>
                        <a:t>産科婦人科</a:t>
                      </a:r>
                      <a:endPar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9525" marR="9525" marT="9525" marB="0" anchor="ctr"/>
                </a:tc>
                <a:tc>
                  <a:txBody>
                    <a:bodyPr/>
                    <a:lstStyle/>
                    <a:p>
                      <a:pPr algn="r" fontAlgn="ctr"/>
                      <a:r>
                        <a:rPr lang="en-US" altLang="ja-JP" sz="1100" u="none" strike="noStrike">
                          <a:effectLst/>
                        </a:rPr>
                        <a:t>554</a:t>
                      </a:r>
                      <a:endParaRPr lang="en-US" altLang="ja-JP" sz="11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9525" marR="9525" marT="9525" marB="0" anchor="ctr"/>
                </a:tc>
                <a:extLst>
                  <a:ext uri="{0D108BD9-81ED-4DB2-BD59-A6C34878D82A}">
                    <a16:rowId xmlns:a16="http://schemas.microsoft.com/office/drawing/2014/main" val="2722236576"/>
                  </a:ext>
                </a:extLst>
              </a:tr>
              <a:tr h="273096">
                <a:tc>
                  <a:txBody>
                    <a:bodyPr/>
                    <a:lstStyle/>
                    <a:p>
                      <a:pPr algn="l" fontAlgn="ctr"/>
                      <a:r>
                        <a:rPr lang="en-US" altLang="ja-JP" sz="1100" u="none" strike="noStrike">
                          <a:effectLst/>
                        </a:rPr>
                        <a:t>8</a:t>
                      </a:r>
                      <a:r>
                        <a:rPr lang="ja-JP" altLang="en-US" sz="1100" u="none" strike="noStrike">
                          <a:effectLst/>
                        </a:rPr>
                        <a:t>位</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100" u="none" strike="noStrike" dirty="0">
                          <a:effectLst/>
                        </a:rPr>
                        <a:t>循環器科</a:t>
                      </a:r>
                      <a:endPar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9525" marR="9525" marT="9525" marB="0" anchor="ctr"/>
                </a:tc>
                <a:tc>
                  <a:txBody>
                    <a:bodyPr/>
                    <a:lstStyle/>
                    <a:p>
                      <a:pPr algn="r" fontAlgn="ctr"/>
                      <a:r>
                        <a:rPr lang="en-US" altLang="ja-JP" sz="1100" u="none" strike="noStrike">
                          <a:effectLst/>
                        </a:rPr>
                        <a:t>461</a:t>
                      </a:r>
                      <a:endParaRPr lang="en-US" altLang="ja-JP" sz="11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9525" marR="9525" marT="9525" marB="0" anchor="ctr"/>
                </a:tc>
                <a:extLst>
                  <a:ext uri="{0D108BD9-81ED-4DB2-BD59-A6C34878D82A}">
                    <a16:rowId xmlns:a16="http://schemas.microsoft.com/office/drawing/2014/main" val="3890076737"/>
                  </a:ext>
                </a:extLst>
              </a:tr>
              <a:tr h="273096">
                <a:tc>
                  <a:txBody>
                    <a:bodyPr/>
                    <a:lstStyle/>
                    <a:p>
                      <a:pPr algn="l" fontAlgn="ctr"/>
                      <a:r>
                        <a:rPr lang="en-US" altLang="ja-JP" sz="1100" u="none" strike="noStrike">
                          <a:effectLst/>
                        </a:rPr>
                        <a:t>9</a:t>
                      </a:r>
                      <a:r>
                        <a:rPr lang="ja-JP" altLang="en-US" sz="1100" u="none" strike="noStrike">
                          <a:effectLst/>
                        </a:rPr>
                        <a:t>位</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100" u="none" strike="noStrike" dirty="0">
                          <a:effectLst/>
                        </a:rPr>
                        <a:t>泌尿器科</a:t>
                      </a:r>
                      <a:endPar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9525" marR="9525" marT="9525" marB="0" anchor="ctr"/>
                </a:tc>
                <a:tc>
                  <a:txBody>
                    <a:bodyPr/>
                    <a:lstStyle/>
                    <a:p>
                      <a:pPr algn="r" fontAlgn="ctr"/>
                      <a:r>
                        <a:rPr lang="en-US" altLang="ja-JP" sz="1100" u="none" strike="noStrike">
                          <a:effectLst/>
                        </a:rPr>
                        <a:t>448</a:t>
                      </a:r>
                      <a:endParaRPr lang="en-US" altLang="ja-JP" sz="1100" b="0" i="0" u="none" strike="noStrike">
                        <a:solidFill>
                          <a:srgbClr val="000000"/>
                        </a:solidFill>
                        <a:effectLst/>
                        <a:latin typeface="ＭＳ ゴシック" panose="020B0609070205080204" pitchFamily="49" charset="-128"/>
                        <a:ea typeface="ＭＳ ゴシック" panose="020B0609070205080204" pitchFamily="49" charset="-128"/>
                      </a:endParaRPr>
                    </a:p>
                  </a:txBody>
                  <a:tcPr marL="9525" marR="9525" marT="9525" marB="0" anchor="ctr"/>
                </a:tc>
                <a:extLst>
                  <a:ext uri="{0D108BD9-81ED-4DB2-BD59-A6C34878D82A}">
                    <a16:rowId xmlns:a16="http://schemas.microsoft.com/office/drawing/2014/main" val="1308905660"/>
                  </a:ext>
                </a:extLst>
              </a:tr>
              <a:tr h="273096">
                <a:tc>
                  <a:txBody>
                    <a:bodyPr/>
                    <a:lstStyle/>
                    <a:p>
                      <a:pPr algn="l" fontAlgn="ctr"/>
                      <a:r>
                        <a:rPr lang="en-US" altLang="ja-JP" sz="1100" u="none" strike="noStrike" dirty="0">
                          <a:effectLst/>
                        </a:rPr>
                        <a:t>10</a:t>
                      </a:r>
                      <a:r>
                        <a:rPr lang="ja-JP" altLang="en-US" sz="1100" u="none" strike="noStrike" dirty="0">
                          <a:effectLst/>
                        </a:rPr>
                        <a:t>位</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100" u="none" strike="noStrike" dirty="0">
                          <a:effectLst/>
                        </a:rPr>
                        <a:t>耳鼻咽喉科</a:t>
                      </a:r>
                      <a:endPar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9525" marR="9525" marT="9525" marB="0" anchor="ctr"/>
                </a:tc>
                <a:tc>
                  <a:txBody>
                    <a:bodyPr/>
                    <a:lstStyle/>
                    <a:p>
                      <a:pPr algn="r" fontAlgn="ctr"/>
                      <a:r>
                        <a:rPr lang="en-US" altLang="ja-JP" sz="1100" u="none" strike="noStrike" dirty="0">
                          <a:effectLst/>
                        </a:rPr>
                        <a:t>410</a:t>
                      </a:r>
                      <a:endPar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9525" marR="9525" marT="9525" marB="0" anchor="ctr"/>
                </a:tc>
                <a:extLst>
                  <a:ext uri="{0D108BD9-81ED-4DB2-BD59-A6C34878D82A}">
                    <a16:rowId xmlns:a16="http://schemas.microsoft.com/office/drawing/2014/main" val="251278481"/>
                  </a:ext>
                </a:extLst>
              </a:tr>
            </a:tbl>
          </a:graphicData>
        </a:graphic>
      </p:graphicFrame>
    </p:spTree>
    <p:extLst>
      <p:ext uri="{BB962C8B-B14F-4D97-AF65-F5344CB8AC3E}">
        <p14:creationId xmlns:p14="http://schemas.microsoft.com/office/powerpoint/2010/main" val="4190371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2"/>
          </p:nvPr>
        </p:nvSpPr>
        <p:spPr>
          <a:xfrm>
            <a:off x="245833" y="279778"/>
            <a:ext cx="8064896" cy="533400"/>
          </a:xfrm>
        </p:spPr>
        <p:txBody>
          <a:bodyPr/>
          <a:lstStyle/>
          <a:p>
            <a:r>
              <a:rPr lang="en-US" altLang="ja-JP" sz="3200" b="0" dirty="0"/>
              <a:t>¹</a:t>
            </a:r>
            <a:r>
              <a:rPr lang="ja-JP" altLang="en-US" sz="3200" b="0" dirty="0"/>
              <a:t>医療福祉相談</a:t>
            </a:r>
            <a:endParaRPr lang="en-US" altLang="ko-KR" sz="3200" b="0" dirty="0"/>
          </a:p>
        </p:txBody>
      </p:sp>
      <p:sp>
        <p:nvSpPr>
          <p:cNvPr id="9" name="テキスト ボックス 8">
            <a:extLst>
              <a:ext uri="{FF2B5EF4-FFF2-40B4-BE49-F238E27FC236}">
                <a16:creationId xmlns:a16="http://schemas.microsoft.com/office/drawing/2014/main" id="{804E5886-CFEE-437C-A9D7-81F488A2515C}"/>
              </a:ext>
            </a:extLst>
          </p:cNvPr>
          <p:cNvSpPr txBox="1"/>
          <p:nvPr/>
        </p:nvSpPr>
        <p:spPr>
          <a:xfrm>
            <a:off x="360040" y="1283071"/>
            <a:ext cx="3828907" cy="1954381"/>
          </a:xfrm>
          <a:prstGeom prst="rect">
            <a:avLst/>
          </a:prstGeom>
          <a:noFill/>
        </p:spPr>
        <p:txBody>
          <a:bodyPr wrap="square">
            <a:spAutoFit/>
          </a:bodyPr>
          <a:lstStyle/>
          <a:p>
            <a:pPr lvl="0" algn="just"/>
            <a:r>
              <a:rPr lang="ja-JP" altLang="en-US" sz="1100" b="1" kern="100" dirty="0">
                <a:latin typeface="ＭＳ ゴシック" panose="020B0609070205080204" pitchFamily="49" charset="-128"/>
                <a:ea typeface="ＭＳ ゴシック" panose="020B0609070205080204" pitchFamily="49" charset="-128"/>
                <a:cs typeface="Times New Roman" panose="02020603050405020304" pitchFamily="18" charset="0"/>
              </a:rPr>
              <a:t>②</a:t>
            </a:r>
            <a:r>
              <a:rPr lang="ja-JP" altLang="en-US" sz="11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障害年金相談会</a:t>
            </a:r>
          </a:p>
          <a:p>
            <a:pPr lvl="0" algn="just"/>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社会保険労務士が当院にきて相談に対応する、障害年</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金相談会を年</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4</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回開催し、</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22</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名の参加があった。毎年開　</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催している会のため院内での認知度が少しずつ上がり、</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外来や病棟の看護師から連絡があり対応するケースも</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あった。　　</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専門家と協力して行う貴重な会であり、有効な情報提</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供ができるため、来年度以降も継続していきたいと思う。</a:t>
            </a:r>
          </a:p>
          <a:p>
            <a:pPr lvl="0" algn="just"/>
            <a:endPar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endPar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endPar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12" name="テキスト ボックス 11">
            <a:extLst>
              <a:ext uri="{FF2B5EF4-FFF2-40B4-BE49-F238E27FC236}">
                <a16:creationId xmlns:a16="http://schemas.microsoft.com/office/drawing/2014/main" id="{45103082-483D-4652-B6AC-994BFEE5BDE5}"/>
              </a:ext>
            </a:extLst>
          </p:cNvPr>
          <p:cNvSpPr txBox="1"/>
          <p:nvPr/>
        </p:nvSpPr>
        <p:spPr>
          <a:xfrm>
            <a:off x="4211960" y="1283071"/>
            <a:ext cx="4572000" cy="3139321"/>
          </a:xfrm>
          <a:prstGeom prst="rect">
            <a:avLst/>
          </a:prstGeom>
          <a:noFill/>
        </p:spPr>
        <p:txBody>
          <a:bodyPr wrap="square">
            <a:spAutoFit/>
          </a:bodyPr>
          <a:lstStyle/>
          <a:p>
            <a:pPr marL="0" marR="0" lvl="0" indent="0" algn="just" defTabSz="914400" rtl="0" eaLnBrk="1" fontAlgn="auto" latinLnBrk="1" hangingPunct="1">
              <a:lnSpc>
                <a:spcPct val="100000"/>
              </a:lnSpc>
              <a:spcBef>
                <a:spcPts val="0"/>
              </a:spcBef>
              <a:spcAft>
                <a:spcPts val="0"/>
              </a:spcAft>
              <a:buClrTx/>
              <a:buSzTx/>
              <a:buFontTx/>
              <a:buNone/>
              <a:tabLst/>
              <a:defRPr/>
            </a:pPr>
            <a:r>
              <a:rPr kumimoji="0" lang="ja-JP" altLang="en-US" sz="11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③</a:t>
            </a:r>
            <a:r>
              <a:rPr kumimoji="0" lang="en-US" altLang="ja-JP" sz="11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IBD</a:t>
            </a:r>
            <a:r>
              <a:rPr kumimoji="0" lang="ja-JP" altLang="en-US" sz="11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患者会フローラ</a:t>
            </a: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当院は</a:t>
            </a:r>
            <a:r>
              <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2007</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年度より難病医療拠点病院として静岡県から指定を受け</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ていることから、指定難病の中で最も登録者の多いＩＢＤ＝炎症性</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腸疾患＝クローン病、潰瘍性大腸炎、を抱える患者の会を</a:t>
            </a:r>
            <a:r>
              <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2017</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年か</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ら開催している。若年者の発症率が高いため、治療による休学、休　</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職、失業など、生きがいやアイデンティティの喪失は、深刻な問題</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として支援が必要なケースも多い。正しい知識を学び、患者同士の</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交流会を行うことで、問題の一助になるよう活動している。</a:t>
            </a:r>
          </a:p>
          <a:p>
            <a:pPr marL="0" marR="0" lvl="0" indent="0" algn="just" defTabSz="914400" rtl="0" eaLnBrk="1" fontAlgn="auto" latinLnBrk="1"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今年度は、オンラインを活用し、ウェビナー形式で開催した。講師</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は、浜松医科大学医学部附属病院、消化器内科診療課長の杉本健先</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生に依頼し、新型コロナ感染症とＩＢＤについて講演をいただいた。</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参加者は、２２ライン</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（接続数）。</a:t>
            </a: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重症化や</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死亡率などが計算される</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サイトの紹介や、ワクチ</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ン接種について解説があ</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り、非常に興味深い内容</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となった。</a:t>
            </a:r>
          </a:p>
        </p:txBody>
      </p:sp>
      <p:pic>
        <p:nvPicPr>
          <p:cNvPr id="15" name="図 14">
            <a:extLst>
              <a:ext uri="{FF2B5EF4-FFF2-40B4-BE49-F238E27FC236}">
                <a16:creationId xmlns:a16="http://schemas.microsoft.com/office/drawing/2014/main" id="{6C7474FD-7198-4ED2-8245-5F1032F24E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329" t="15251" r="13526" b="915"/>
          <a:stretch/>
        </p:blipFill>
        <p:spPr>
          <a:xfrm>
            <a:off x="6381330" y="3509499"/>
            <a:ext cx="1929399" cy="1356851"/>
          </a:xfrm>
          <a:prstGeom prst="rect">
            <a:avLst/>
          </a:prstGeom>
        </p:spPr>
      </p:pic>
      <p:pic>
        <p:nvPicPr>
          <p:cNvPr id="21" name="図 20">
            <a:extLst>
              <a:ext uri="{FF2B5EF4-FFF2-40B4-BE49-F238E27FC236}">
                <a16:creationId xmlns:a16="http://schemas.microsoft.com/office/drawing/2014/main" id="{5155BD77-4B32-41C1-B08F-87BC964C3F6B}"/>
              </a:ext>
            </a:extLst>
          </p:cNvPr>
          <p:cNvPicPr>
            <a:picLocks noChangeAspect="1"/>
          </p:cNvPicPr>
          <p:nvPr/>
        </p:nvPicPr>
        <p:blipFill>
          <a:blip r:embed="rId3"/>
          <a:stretch>
            <a:fillRect/>
          </a:stretch>
        </p:blipFill>
        <p:spPr>
          <a:xfrm>
            <a:off x="7835444" y="3302950"/>
            <a:ext cx="856281" cy="882033"/>
          </a:xfrm>
          <a:prstGeom prst="rect">
            <a:avLst/>
          </a:prstGeom>
        </p:spPr>
      </p:pic>
      <p:sp>
        <p:nvSpPr>
          <p:cNvPr id="22" name="テキスト ボックス 21">
            <a:extLst>
              <a:ext uri="{FF2B5EF4-FFF2-40B4-BE49-F238E27FC236}">
                <a16:creationId xmlns:a16="http://schemas.microsoft.com/office/drawing/2014/main" id="{49A98958-405E-46E4-AB69-8A6CA4490F4B}"/>
              </a:ext>
            </a:extLst>
          </p:cNvPr>
          <p:cNvSpPr txBox="1"/>
          <p:nvPr/>
        </p:nvSpPr>
        <p:spPr>
          <a:xfrm>
            <a:off x="8276909" y="4184983"/>
            <a:ext cx="950767" cy="369332"/>
          </a:xfrm>
          <a:prstGeom prst="rect">
            <a:avLst/>
          </a:prstGeom>
          <a:noFill/>
        </p:spPr>
        <p:txBody>
          <a:bodyPr wrap="square" rtlCol="0">
            <a:spAutoFit/>
          </a:bodyPr>
          <a:lstStyle/>
          <a:p>
            <a:r>
              <a:rPr kumimoji="1" lang="ja-JP" altLang="en-US" sz="800" dirty="0">
                <a:solidFill>
                  <a:srgbClr val="0070C0"/>
                </a:solidFill>
              </a:rPr>
              <a:t>ﾏｽｺｯﾄ　</a:t>
            </a:r>
            <a:endParaRPr kumimoji="1" lang="en-US" altLang="ja-JP" sz="800" dirty="0">
              <a:solidFill>
                <a:srgbClr val="0070C0"/>
              </a:solidFill>
            </a:endParaRPr>
          </a:p>
          <a:p>
            <a:r>
              <a:rPr kumimoji="1" lang="ja-JP" altLang="en-US" sz="800" dirty="0">
                <a:solidFill>
                  <a:srgbClr val="0070C0"/>
                </a:solidFill>
              </a:rPr>
              <a:t>フローラちゃん</a:t>
            </a:r>
            <a:r>
              <a:rPr kumimoji="1" lang="ja-JP" altLang="en-US" sz="1000" dirty="0">
                <a:solidFill>
                  <a:srgbClr val="0070C0"/>
                </a:solidFill>
              </a:rPr>
              <a:t>♡</a:t>
            </a:r>
          </a:p>
        </p:txBody>
      </p:sp>
      <p:pic>
        <p:nvPicPr>
          <p:cNvPr id="13" name="図 12">
            <a:extLst>
              <a:ext uri="{FF2B5EF4-FFF2-40B4-BE49-F238E27FC236}">
                <a16:creationId xmlns:a16="http://schemas.microsoft.com/office/drawing/2014/main" id="{76F4BD14-A63E-4421-9EC7-2D3FFB84DC5F}"/>
              </a:ext>
            </a:extLst>
          </p:cNvPr>
          <p:cNvPicPr>
            <a:picLocks noChangeAspect="1"/>
          </p:cNvPicPr>
          <p:nvPr/>
        </p:nvPicPr>
        <p:blipFill>
          <a:blip r:embed="rId4"/>
          <a:stretch>
            <a:fillRect/>
          </a:stretch>
        </p:blipFill>
        <p:spPr>
          <a:xfrm>
            <a:off x="539552" y="2918688"/>
            <a:ext cx="1931400" cy="1015478"/>
          </a:xfrm>
          <a:prstGeom prst="rect">
            <a:avLst/>
          </a:prstGeom>
        </p:spPr>
      </p:pic>
    </p:spTree>
    <p:extLst>
      <p:ext uri="{BB962C8B-B14F-4D97-AF65-F5344CB8AC3E}">
        <p14:creationId xmlns:p14="http://schemas.microsoft.com/office/powerpoint/2010/main" val="3927938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12">
            <a:extLst>
              <a:ext uri="{FF2B5EF4-FFF2-40B4-BE49-F238E27FC236}">
                <a16:creationId xmlns:a16="http://schemas.microsoft.com/office/drawing/2014/main" id="{39099BB9-4380-4AF7-9947-BEC57E665E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35" b="339"/>
          <a:stretch/>
        </p:blipFill>
        <p:spPr>
          <a:xfrm>
            <a:off x="0" y="28144"/>
            <a:ext cx="9144000" cy="3239136"/>
          </a:xfrm>
          <a:prstGeom prst="rect">
            <a:avLst/>
          </a:prstGeom>
        </p:spPr>
      </p:pic>
      <p:sp>
        <p:nvSpPr>
          <p:cNvPr id="2" name="텍스트 개체 틀 1"/>
          <p:cNvSpPr>
            <a:spLocks noGrp="1"/>
          </p:cNvSpPr>
          <p:nvPr>
            <p:ph type="body" sz="quarter" idx="10"/>
          </p:nvPr>
        </p:nvSpPr>
        <p:spPr>
          <a:xfrm>
            <a:off x="3249933" y="804239"/>
            <a:ext cx="5113339" cy="843473"/>
          </a:xfrm>
        </p:spPr>
        <p:txBody>
          <a:bodyPr/>
          <a:lstStyle/>
          <a:p>
            <a:r>
              <a:rPr lang="en-US" altLang="ko-KR" dirty="0"/>
              <a:t>03</a:t>
            </a:r>
            <a:endParaRPr lang="ko-KR" altLang="en-US" dirty="0"/>
          </a:p>
        </p:txBody>
      </p:sp>
      <p:sp>
        <p:nvSpPr>
          <p:cNvPr id="3" name="텍스트 개체 틀 2"/>
          <p:cNvSpPr>
            <a:spLocks noGrp="1"/>
          </p:cNvSpPr>
          <p:nvPr>
            <p:ph type="body" sz="quarter" idx="11"/>
          </p:nvPr>
        </p:nvSpPr>
        <p:spPr>
          <a:xfrm>
            <a:off x="4257821" y="1201796"/>
            <a:ext cx="5113339" cy="385579"/>
          </a:xfrm>
        </p:spPr>
        <p:txBody>
          <a:bodyPr/>
          <a:lstStyle/>
          <a:p>
            <a:r>
              <a:rPr lang="ja-JP" altLang="en-US" dirty="0"/>
              <a:t>医療福祉相談部門</a:t>
            </a:r>
            <a:endParaRPr lang="ko-KR" altLang="en-US" dirty="0"/>
          </a:p>
        </p:txBody>
      </p:sp>
      <p:sp>
        <p:nvSpPr>
          <p:cNvPr id="4" name="텍스트 개체 틀 3"/>
          <p:cNvSpPr>
            <a:spLocks noGrp="1"/>
          </p:cNvSpPr>
          <p:nvPr>
            <p:ph type="body" sz="quarter" idx="12"/>
          </p:nvPr>
        </p:nvSpPr>
        <p:spPr>
          <a:xfrm>
            <a:off x="3212201" y="1620792"/>
            <a:ext cx="5113339" cy="533400"/>
          </a:xfrm>
        </p:spPr>
        <p:txBody>
          <a:bodyPr/>
          <a:lstStyle/>
          <a:p>
            <a:r>
              <a:rPr lang="en-US" altLang="ja-JP" sz="3200" dirty="0"/>
              <a:t>²</a:t>
            </a:r>
            <a:r>
              <a:rPr lang="ja-JP" altLang="en-US" sz="3200" dirty="0"/>
              <a:t>入退院支援</a:t>
            </a:r>
            <a:endParaRPr lang="ko-KR" altLang="en-US" sz="3200" dirty="0"/>
          </a:p>
        </p:txBody>
      </p:sp>
      <p:pic>
        <p:nvPicPr>
          <p:cNvPr id="10" name="図 9">
            <a:extLst>
              <a:ext uri="{FF2B5EF4-FFF2-40B4-BE49-F238E27FC236}">
                <a16:creationId xmlns:a16="http://schemas.microsoft.com/office/drawing/2014/main" id="{76DDD95D-FBFF-48DB-99EE-327AF65A2CED}"/>
              </a:ext>
            </a:extLst>
          </p:cNvPr>
          <p:cNvPicPr>
            <a:picLocks noChangeAspect="1"/>
          </p:cNvPicPr>
          <p:nvPr/>
        </p:nvPicPr>
        <p:blipFill>
          <a:blip r:embed="rId3"/>
          <a:stretch>
            <a:fillRect/>
          </a:stretch>
        </p:blipFill>
        <p:spPr>
          <a:xfrm>
            <a:off x="2098917" y="1530217"/>
            <a:ext cx="924054" cy="1247949"/>
          </a:xfrm>
          <a:prstGeom prst="rect">
            <a:avLst/>
          </a:prstGeom>
        </p:spPr>
      </p:pic>
      <p:pic>
        <p:nvPicPr>
          <p:cNvPr id="12" name="図 11" descr="ロゴ&#10;&#10;自動的に生成された説明">
            <a:extLst>
              <a:ext uri="{FF2B5EF4-FFF2-40B4-BE49-F238E27FC236}">
                <a16:creationId xmlns:a16="http://schemas.microsoft.com/office/drawing/2014/main" id="{B0509CAB-A97A-44CF-92F4-B1299EE5AA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5098" y="483518"/>
            <a:ext cx="1356742" cy="1356742"/>
          </a:xfrm>
          <a:prstGeom prst="rect">
            <a:avLst/>
          </a:prstGeom>
        </p:spPr>
      </p:pic>
    </p:spTree>
    <p:extLst>
      <p:ext uri="{BB962C8B-B14F-4D97-AF65-F5344CB8AC3E}">
        <p14:creationId xmlns:p14="http://schemas.microsoft.com/office/powerpoint/2010/main" val="2209560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869096D-B5D2-4B29-B10C-50E0D06922AA}"/>
              </a:ext>
            </a:extLst>
          </p:cNvPr>
          <p:cNvSpPr/>
          <p:nvPr/>
        </p:nvSpPr>
        <p:spPr>
          <a:xfrm>
            <a:off x="245833" y="2355726"/>
            <a:ext cx="8502631" cy="257515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텍스트 개체 틀 2"/>
          <p:cNvSpPr>
            <a:spLocks noGrp="1"/>
          </p:cNvSpPr>
          <p:nvPr>
            <p:ph type="body" sz="quarter" idx="12"/>
          </p:nvPr>
        </p:nvSpPr>
        <p:spPr>
          <a:xfrm>
            <a:off x="245833" y="279778"/>
            <a:ext cx="8064896" cy="533400"/>
          </a:xfrm>
        </p:spPr>
        <p:txBody>
          <a:bodyPr/>
          <a:lstStyle/>
          <a:p>
            <a:r>
              <a:rPr lang="en-US" altLang="ja-JP" sz="3200" b="0" dirty="0"/>
              <a:t>²</a:t>
            </a:r>
            <a:r>
              <a:rPr lang="ja-JP" altLang="en-US" sz="3200" b="0" dirty="0"/>
              <a:t>入退院支援</a:t>
            </a:r>
            <a:endParaRPr lang="en-US" altLang="ko-KR" sz="3200" b="0" dirty="0"/>
          </a:p>
        </p:txBody>
      </p:sp>
      <p:sp>
        <p:nvSpPr>
          <p:cNvPr id="6" name="テキスト ボックス 5">
            <a:extLst>
              <a:ext uri="{FF2B5EF4-FFF2-40B4-BE49-F238E27FC236}">
                <a16:creationId xmlns:a16="http://schemas.microsoft.com/office/drawing/2014/main" id="{873FF6AE-9648-4453-92E1-C8DEBC214D58}"/>
              </a:ext>
            </a:extLst>
          </p:cNvPr>
          <p:cNvSpPr txBox="1"/>
          <p:nvPr/>
        </p:nvSpPr>
        <p:spPr>
          <a:xfrm>
            <a:off x="176668" y="914546"/>
            <a:ext cx="8790663" cy="1446550"/>
          </a:xfrm>
          <a:prstGeom prst="rect">
            <a:avLst/>
          </a:prstGeom>
          <a:noFill/>
        </p:spPr>
        <p:txBody>
          <a:bodyPr wrap="square">
            <a:spAutoFit/>
          </a:bodyPr>
          <a:lstStyle/>
          <a:p>
            <a:pPr lvl="0" algn="just"/>
            <a:r>
              <a:rPr lang="ja-JP" altLang="en-US" sz="1100" b="1" kern="100" dirty="0">
                <a:latin typeface="ＭＳ ゴシック" panose="020B0609070205080204" pitchFamily="49" charset="-128"/>
                <a:ea typeface="ＭＳ ゴシック" panose="020B0609070205080204" pitchFamily="49" charset="-128"/>
                <a:cs typeface="Times New Roman" panose="02020603050405020304" pitchFamily="18" charset="0"/>
              </a:rPr>
              <a:t>①退院支援依頼と実績</a:t>
            </a:r>
            <a:endParaRPr lang="en-US" altLang="ja-JP" sz="1100" b="1"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令和元年度の退院支援依頼は</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1036</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件（令和元年</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1045</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件）で前年度より</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9</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件増加したが、当院の規模と稼働率から考えると今後も年間</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1000</a:t>
            </a: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件程度で推移すると予想される。退院支援実績は在宅調整</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272</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件（同</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238</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件）転院調整</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613</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件（同</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667</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件）その他介護施設などへの調整</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53</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件（同</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49</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件）であった。コロナ感染抑制のため、転院先での面会制限が影響して在宅療養を選択し、自宅に退院する調整が増えた。ま</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た、治療終了後に介護者不在のため自宅退院困難となり、介護施設への入所の調整も増えている。平均在院日数の短縮に伴い、外来通</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院中や退院後に在宅療養の調整を行うケースも増えている。当院は高度急性期の病院であり、リハビリの継続や在宅環境の準備のため</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の転院や、療養病床への転院調整の依頼が多く、全体の</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7</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割を占めている。平均在院日数は</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10</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日台で推移しており、病床稼働率も</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85</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％を</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超えているため、速やかな退院調整が求められる。</a:t>
            </a:r>
            <a:endParaRPr lang="en-US" altLang="ja-JP" sz="7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graphicFrame>
        <p:nvGraphicFramePr>
          <p:cNvPr id="9" name="グラフ 8">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1129562524"/>
              </p:ext>
            </p:extLst>
          </p:nvPr>
        </p:nvGraphicFramePr>
        <p:xfrm>
          <a:off x="377055" y="2254358"/>
          <a:ext cx="5934075" cy="26765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グラフ 9">
            <a:extLst>
              <a:ext uri="{FF2B5EF4-FFF2-40B4-BE49-F238E27FC236}">
                <a16:creationId xmlns:a16="http://schemas.microsoft.com/office/drawing/2014/main" id="{00000000-0008-0000-0000-000023000000}"/>
              </a:ext>
            </a:extLst>
          </p:cNvPr>
          <p:cNvGraphicFramePr>
            <a:graphicFrameLocks/>
          </p:cNvGraphicFramePr>
          <p:nvPr>
            <p:extLst>
              <p:ext uri="{D42A27DB-BD31-4B8C-83A1-F6EECF244321}">
                <p14:modId xmlns:p14="http://schemas.microsoft.com/office/powerpoint/2010/main" val="2079718093"/>
              </p:ext>
            </p:extLst>
          </p:nvPr>
        </p:nvGraphicFramePr>
        <p:xfrm>
          <a:off x="6040486" y="2531393"/>
          <a:ext cx="2801838" cy="2399490"/>
        </p:xfrm>
        <a:graphic>
          <a:graphicData uri="http://schemas.openxmlformats.org/drawingml/2006/chart">
            <c:chart xmlns:c="http://schemas.openxmlformats.org/drawingml/2006/chart" xmlns:r="http://schemas.openxmlformats.org/officeDocument/2006/relationships" r:id="rId3"/>
          </a:graphicData>
        </a:graphic>
      </p:graphicFrame>
      <p:sp>
        <p:nvSpPr>
          <p:cNvPr id="7" name="テキスト ボックス 6">
            <a:extLst>
              <a:ext uri="{FF2B5EF4-FFF2-40B4-BE49-F238E27FC236}">
                <a16:creationId xmlns:a16="http://schemas.microsoft.com/office/drawing/2014/main" id="{C46B2A60-4CEE-4342-A841-3CB4FD906023}"/>
              </a:ext>
            </a:extLst>
          </p:cNvPr>
          <p:cNvSpPr txBox="1"/>
          <p:nvPr/>
        </p:nvSpPr>
        <p:spPr>
          <a:xfrm>
            <a:off x="683569" y="2356306"/>
            <a:ext cx="7920880" cy="430887"/>
          </a:xfrm>
          <a:prstGeom prst="rect">
            <a:avLst/>
          </a:prstGeom>
          <a:noFill/>
        </p:spPr>
        <p:txBody>
          <a:bodyPr wrap="square">
            <a:spAutoFit/>
          </a:bodyPr>
          <a:lstStyle/>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年間退院支援依頼推移（件）　　　　　　　　　　　　　　　　　　　　　　　　　　　依頼内容割合（％）</a:t>
            </a:r>
            <a:endPar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endPar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2023212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869096D-B5D2-4B29-B10C-50E0D06922AA}"/>
              </a:ext>
            </a:extLst>
          </p:cNvPr>
          <p:cNvSpPr/>
          <p:nvPr/>
        </p:nvSpPr>
        <p:spPr>
          <a:xfrm>
            <a:off x="245833" y="2355726"/>
            <a:ext cx="8721498" cy="26676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텍스트 개체 틀 2"/>
          <p:cNvSpPr>
            <a:spLocks noGrp="1"/>
          </p:cNvSpPr>
          <p:nvPr>
            <p:ph type="body" sz="quarter" idx="12"/>
          </p:nvPr>
        </p:nvSpPr>
        <p:spPr>
          <a:xfrm>
            <a:off x="245833" y="279778"/>
            <a:ext cx="8064896" cy="533400"/>
          </a:xfrm>
        </p:spPr>
        <p:txBody>
          <a:bodyPr/>
          <a:lstStyle/>
          <a:p>
            <a:r>
              <a:rPr lang="en-US" altLang="ja-JP" sz="3200" b="0" dirty="0"/>
              <a:t>²</a:t>
            </a:r>
            <a:r>
              <a:rPr lang="ja-JP" altLang="en-US" sz="3200" b="0" dirty="0"/>
              <a:t>入退院支援</a:t>
            </a:r>
            <a:endParaRPr lang="en-US" altLang="ko-KR" sz="3200" b="0" dirty="0"/>
          </a:p>
        </p:txBody>
      </p:sp>
      <p:sp>
        <p:nvSpPr>
          <p:cNvPr id="6" name="テキスト ボックス 5">
            <a:extLst>
              <a:ext uri="{FF2B5EF4-FFF2-40B4-BE49-F238E27FC236}">
                <a16:creationId xmlns:a16="http://schemas.microsoft.com/office/drawing/2014/main" id="{873FF6AE-9648-4453-92E1-C8DEBC214D58}"/>
              </a:ext>
            </a:extLst>
          </p:cNvPr>
          <p:cNvSpPr txBox="1"/>
          <p:nvPr/>
        </p:nvSpPr>
        <p:spPr>
          <a:xfrm>
            <a:off x="333472" y="1061747"/>
            <a:ext cx="4228584" cy="1231106"/>
          </a:xfrm>
          <a:prstGeom prst="rect">
            <a:avLst/>
          </a:prstGeom>
          <a:noFill/>
        </p:spPr>
        <p:txBody>
          <a:bodyPr wrap="square">
            <a:spAutoFit/>
          </a:bodyPr>
          <a:lstStyle/>
          <a:p>
            <a:pPr lvl="0" algn="just"/>
            <a:r>
              <a:rPr lang="ja-JP" altLang="en-US" sz="1100" b="1" kern="100" dirty="0">
                <a:latin typeface="ＭＳ ゴシック" panose="020B0609070205080204" pitchFamily="49" charset="-128"/>
                <a:ea typeface="ＭＳ ゴシック" panose="020B0609070205080204" pitchFamily="49" charset="-128"/>
                <a:cs typeface="Times New Roman" panose="02020603050405020304" pitchFamily="18" charset="0"/>
              </a:rPr>
              <a:t>②退院支援依頼の年次推移</a:t>
            </a:r>
            <a:endParaRPr lang="en-US" altLang="ja-JP" sz="1100" b="1"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退院支援依頼件数は年々増加し、平成</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30</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年度以降</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1000</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件を</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超えている。特に専門性の高い治療を要しない患者は近隣の　</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一般病床で治療を継続したり、リハビリテーション目的や</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在宅環境の準備などの目的で転院調整を依頼するケースも</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多く、転院支援の件数は年々増加している。</a:t>
            </a:r>
            <a:endParaRPr lang="en-US" altLang="ja-JP" sz="8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endParaRPr lang="en-US" altLang="ja-JP" sz="8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p:txBody>
      </p:sp>
      <p:graphicFrame>
        <p:nvGraphicFramePr>
          <p:cNvPr id="7" name="グラフ 6">
            <a:extLst>
              <a:ext uri="{FF2B5EF4-FFF2-40B4-BE49-F238E27FC236}">
                <a16:creationId xmlns:a16="http://schemas.microsoft.com/office/drawing/2014/main" id="{4EB90CF2-2F81-45E8-8400-556882A2EA85}"/>
              </a:ext>
            </a:extLst>
          </p:cNvPr>
          <p:cNvGraphicFramePr>
            <a:graphicFrameLocks/>
          </p:cNvGraphicFramePr>
          <p:nvPr>
            <p:extLst>
              <p:ext uri="{D42A27DB-BD31-4B8C-83A1-F6EECF244321}">
                <p14:modId xmlns:p14="http://schemas.microsoft.com/office/powerpoint/2010/main" val="2428679441"/>
              </p:ext>
            </p:extLst>
          </p:nvPr>
        </p:nvGraphicFramePr>
        <p:xfrm>
          <a:off x="115347" y="2499741"/>
          <a:ext cx="4279984" cy="2667643"/>
        </p:xfrm>
        <a:graphic>
          <a:graphicData uri="http://schemas.openxmlformats.org/drawingml/2006/chart">
            <c:chart xmlns:c="http://schemas.openxmlformats.org/drawingml/2006/chart" xmlns:r="http://schemas.openxmlformats.org/officeDocument/2006/relationships" r:id="rId2"/>
          </a:graphicData>
        </a:graphic>
      </p:graphicFrame>
      <p:sp>
        <p:nvSpPr>
          <p:cNvPr id="11" name="テキスト ボックス 10">
            <a:extLst>
              <a:ext uri="{FF2B5EF4-FFF2-40B4-BE49-F238E27FC236}">
                <a16:creationId xmlns:a16="http://schemas.microsoft.com/office/drawing/2014/main" id="{D30FD899-8606-45FE-892A-191DD0E6D92E}"/>
              </a:ext>
            </a:extLst>
          </p:cNvPr>
          <p:cNvSpPr txBox="1"/>
          <p:nvPr/>
        </p:nvSpPr>
        <p:spPr>
          <a:xfrm>
            <a:off x="4449083" y="1040407"/>
            <a:ext cx="4464496" cy="1615827"/>
          </a:xfrm>
          <a:prstGeom prst="rect">
            <a:avLst/>
          </a:prstGeom>
          <a:noFill/>
        </p:spPr>
        <p:txBody>
          <a:bodyPr wrap="square">
            <a:spAutoFit/>
          </a:bodyPr>
          <a:lstStyle/>
          <a:p>
            <a:r>
              <a:rPr lang="ja-JP" altLang="en-US" sz="1100" b="1" dirty="0">
                <a:latin typeface="ＭＳ ゴシック" panose="020B0609070205080204" pitchFamily="49" charset="-128"/>
                <a:ea typeface="ＭＳ ゴシック" panose="020B0609070205080204" pitchFamily="49" charset="-128"/>
              </a:rPr>
              <a:t>③退院調整日数</a:t>
            </a:r>
            <a:endParaRPr lang="en-US" altLang="ja-JP" sz="1100" b="1" dirty="0">
              <a:latin typeface="ＭＳ ゴシック" panose="020B0609070205080204" pitchFamily="49" charset="-128"/>
              <a:ea typeface="ＭＳ ゴシック" panose="020B0609070205080204" pitchFamily="49" charset="-128"/>
            </a:endParaRPr>
          </a:p>
          <a:p>
            <a:r>
              <a:rPr lang="ja-JP" altLang="en-US" sz="1100" dirty="0">
                <a:latin typeface="ＭＳ ゴシック" panose="020B0609070205080204" pitchFamily="49" charset="-128"/>
                <a:ea typeface="ＭＳ ゴシック" panose="020B0609070205080204" pitchFamily="49" charset="-128"/>
              </a:rPr>
              <a:t>　退院支援依頼を受けてから転院または退院までに要した日数を</a:t>
            </a:r>
            <a:endParaRPr lang="en-US" altLang="ja-JP" sz="1100" dirty="0">
              <a:latin typeface="ＭＳ ゴシック" panose="020B0609070205080204" pitchFamily="49" charset="-128"/>
              <a:ea typeface="ＭＳ ゴシック" panose="020B0609070205080204" pitchFamily="49" charset="-128"/>
            </a:endParaRPr>
          </a:p>
          <a:p>
            <a:r>
              <a:rPr lang="ja-JP" altLang="en-US" sz="1100" dirty="0">
                <a:latin typeface="ＭＳ ゴシック" panose="020B0609070205080204" pitchFamily="49" charset="-128"/>
                <a:ea typeface="ＭＳ ゴシック" panose="020B0609070205080204" pitchFamily="49" charset="-128"/>
              </a:rPr>
              <a:t>　退院調整日数とする。令和元年度の平均調整日数は</a:t>
            </a:r>
            <a:r>
              <a:rPr lang="en-US" altLang="ja-JP" sz="1100" dirty="0">
                <a:latin typeface="ＭＳ ゴシック" panose="020B0609070205080204" pitchFamily="49" charset="-128"/>
                <a:ea typeface="ＭＳ ゴシック" panose="020B0609070205080204" pitchFamily="49" charset="-128"/>
              </a:rPr>
              <a:t>17.7</a:t>
            </a:r>
            <a:r>
              <a:rPr lang="ja-JP" altLang="en-US" sz="1100" dirty="0">
                <a:latin typeface="ＭＳ ゴシック" panose="020B0609070205080204" pitchFamily="49" charset="-128"/>
                <a:ea typeface="ＭＳ ゴシック" panose="020B0609070205080204" pitchFamily="49" charset="-128"/>
              </a:rPr>
              <a:t>日であっ</a:t>
            </a:r>
            <a:endParaRPr lang="en-US" altLang="ja-JP" sz="1100" dirty="0">
              <a:latin typeface="ＭＳ ゴシック" panose="020B0609070205080204" pitchFamily="49" charset="-128"/>
              <a:ea typeface="ＭＳ ゴシック" panose="020B0609070205080204" pitchFamily="49" charset="-128"/>
            </a:endParaRPr>
          </a:p>
          <a:p>
            <a:r>
              <a:rPr lang="ja-JP" altLang="en-US" sz="1100" dirty="0">
                <a:latin typeface="ＭＳ ゴシック" panose="020B0609070205080204" pitchFamily="49" charset="-128"/>
                <a:ea typeface="ＭＳ ゴシック" panose="020B0609070205080204" pitchFamily="49" charset="-128"/>
              </a:rPr>
              <a:t>　た。前年度の平均</a:t>
            </a:r>
            <a:r>
              <a:rPr lang="en-US" altLang="ja-JP" sz="1100" dirty="0">
                <a:latin typeface="ＭＳ ゴシック" panose="020B0609070205080204" pitchFamily="49" charset="-128"/>
                <a:ea typeface="ＭＳ ゴシック" panose="020B0609070205080204" pitchFamily="49" charset="-128"/>
              </a:rPr>
              <a:t>17</a:t>
            </a:r>
            <a:r>
              <a:rPr lang="ja-JP" altLang="en-US" sz="1100" dirty="0">
                <a:latin typeface="ＭＳ ゴシック" panose="020B0609070205080204" pitchFamily="49" charset="-128"/>
                <a:ea typeface="ＭＳ ゴシック" panose="020B0609070205080204" pitchFamily="49" charset="-128"/>
              </a:rPr>
              <a:t>日と比較し若干延長している。中央値は</a:t>
            </a:r>
            <a:r>
              <a:rPr lang="en-US" altLang="ja-JP" sz="1100" dirty="0">
                <a:latin typeface="ＭＳ ゴシック" panose="020B0609070205080204" pitchFamily="49" charset="-128"/>
                <a:ea typeface="ＭＳ ゴシック" panose="020B0609070205080204" pitchFamily="49" charset="-128"/>
              </a:rPr>
              <a:t>13</a:t>
            </a:r>
            <a:r>
              <a:rPr lang="ja-JP" altLang="en-US" sz="1100" dirty="0">
                <a:latin typeface="ＭＳ ゴシック" panose="020B0609070205080204" pitchFamily="49" charset="-128"/>
                <a:ea typeface="ＭＳ ゴシック" panose="020B0609070205080204" pitchFamily="49" charset="-128"/>
              </a:rPr>
              <a:t>日</a:t>
            </a:r>
            <a:endParaRPr lang="en-US" altLang="ja-JP" sz="1100" dirty="0">
              <a:latin typeface="ＭＳ ゴシック" panose="020B0609070205080204" pitchFamily="49" charset="-128"/>
              <a:ea typeface="ＭＳ ゴシック" panose="020B0609070205080204" pitchFamily="49" charset="-128"/>
            </a:endParaRPr>
          </a:p>
          <a:p>
            <a:r>
              <a:rPr lang="ja-JP" altLang="en-US" sz="1100" dirty="0">
                <a:latin typeface="ＭＳ ゴシック" panose="020B0609070205080204" pitchFamily="49" charset="-128"/>
                <a:ea typeface="ＭＳ ゴシック" panose="020B0609070205080204" pitchFamily="49" charset="-128"/>
              </a:rPr>
              <a:t>　昨年より</a:t>
            </a:r>
            <a:r>
              <a:rPr lang="en-US" altLang="ja-JP" sz="1100" dirty="0">
                <a:latin typeface="ＭＳ ゴシック" panose="020B0609070205080204" pitchFamily="49" charset="-128"/>
                <a:ea typeface="ＭＳ ゴシック" panose="020B0609070205080204" pitchFamily="49" charset="-128"/>
              </a:rPr>
              <a:t>1</a:t>
            </a:r>
            <a:r>
              <a:rPr lang="ja-JP" altLang="en-US" sz="1100" dirty="0">
                <a:latin typeface="ＭＳ ゴシック" panose="020B0609070205080204" pitchFamily="49" charset="-128"/>
                <a:ea typeface="ＭＳ ゴシック" panose="020B0609070205080204" pitchFamily="49" charset="-128"/>
              </a:rPr>
              <a:t>日減少している。患者の社会的背景や複雑な疾病構造に</a:t>
            </a:r>
            <a:endParaRPr lang="en-US" altLang="ja-JP" sz="1100" dirty="0">
              <a:latin typeface="ＭＳ ゴシック" panose="020B0609070205080204" pitchFamily="49" charset="-128"/>
              <a:ea typeface="ＭＳ ゴシック" panose="020B0609070205080204" pitchFamily="49" charset="-128"/>
            </a:endParaRPr>
          </a:p>
          <a:p>
            <a:r>
              <a:rPr lang="ja-JP" altLang="en-US" sz="1100" dirty="0">
                <a:latin typeface="ＭＳ ゴシック" panose="020B0609070205080204" pitchFamily="49" charset="-128"/>
                <a:ea typeface="ＭＳ ゴシック" panose="020B0609070205080204" pitchFamily="49" charset="-128"/>
              </a:rPr>
              <a:t>　より、退院調整に難渋するケースが増えているため平均調整日数</a:t>
            </a:r>
            <a:endParaRPr lang="en-US" altLang="ja-JP" sz="1100" dirty="0">
              <a:latin typeface="ＭＳ ゴシック" panose="020B0609070205080204" pitchFamily="49" charset="-128"/>
              <a:ea typeface="ＭＳ ゴシック" panose="020B0609070205080204" pitchFamily="49" charset="-128"/>
            </a:endParaRPr>
          </a:p>
          <a:p>
            <a:r>
              <a:rPr lang="ja-JP" altLang="en-US" sz="1100" dirty="0">
                <a:latin typeface="ＭＳ ゴシック" panose="020B0609070205080204" pitchFamily="49" charset="-128"/>
                <a:ea typeface="ＭＳ ゴシック" panose="020B0609070205080204" pitchFamily="49" charset="-128"/>
              </a:rPr>
              <a:t>　は延長していても中央値が減少している。</a:t>
            </a:r>
            <a:endParaRPr lang="en-US" altLang="ja-JP" sz="600" dirty="0">
              <a:latin typeface="ＭＳ ゴシック" panose="020B0609070205080204" pitchFamily="49" charset="-128"/>
              <a:ea typeface="ＭＳ ゴシック" panose="020B0609070205080204" pitchFamily="49" charset="-128"/>
            </a:endParaRPr>
          </a:p>
          <a:p>
            <a:endParaRPr lang="en-US" altLang="ja-JP" sz="1100" dirty="0">
              <a:latin typeface="ＭＳ ゴシック" panose="020B0609070205080204" pitchFamily="49" charset="-128"/>
              <a:ea typeface="ＭＳ ゴシック" panose="020B0609070205080204" pitchFamily="49" charset="-128"/>
            </a:endParaRPr>
          </a:p>
          <a:p>
            <a:r>
              <a:rPr lang="ja-JP" altLang="en-US" sz="1100" dirty="0">
                <a:latin typeface="ＭＳ ゴシック" panose="020B0609070205080204" pitchFamily="49" charset="-128"/>
                <a:ea typeface="ＭＳ ゴシック" panose="020B0609070205080204" pitchFamily="49" charset="-128"/>
              </a:rPr>
              <a:t>　　　退院調整日数</a:t>
            </a:r>
            <a:r>
              <a:rPr lang="en-US" altLang="ja-JP" sz="1100" dirty="0">
                <a:latin typeface="ＭＳ ゴシック" panose="020B0609070205080204" pitchFamily="49" charset="-128"/>
                <a:ea typeface="ＭＳ ゴシック" panose="020B0609070205080204" pitchFamily="49" charset="-128"/>
              </a:rPr>
              <a:t>(</a:t>
            </a:r>
            <a:r>
              <a:rPr lang="ja-JP" altLang="en-US" sz="1100" dirty="0">
                <a:latin typeface="ＭＳ ゴシック" panose="020B0609070205080204" pitchFamily="49" charset="-128"/>
                <a:ea typeface="ＭＳ ゴシック" panose="020B0609070205080204" pitchFamily="49" charset="-128"/>
              </a:rPr>
              <a:t>日）</a:t>
            </a:r>
          </a:p>
        </p:txBody>
      </p:sp>
      <p:graphicFrame>
        <p:nvGraphicFramePr>
          <p:cNvPr id="12" name="グラフ 11">
            <a:extLst>
              <a:ext uri="{FF2B5EF4-FFF2-40B4-BE49-F238E27FC236}">
                <a16:creationId xmlns:a16="http://schemas.microsoft.com/office/drawing/2014/main" id="{00000000-0008-0000-0000-00000C000000}"/>
              </a:ext>
            </a:extLst>
          </p:cNvPr>
          <p:cNvGraphicFramePr>
            <a:graphicFrameLocks/>
          </p:cNvGraphicFramePr>
          <p:nvPr>
            <p:extLst>
              <p:ext uri="{D42A27DB-BD31-4B8C-83A1-F6EECF244321}">
                <p14:modId xmlns:p14="http://schemas.microsoft.com/office/powerpoint/2010/main" val="1341126889"/>
              </p:ext>
            </p:extLst>
          </p:nvPr>
        </p:nvGraphicFramePr>
        <p:xfrm>
          <a:off x="4572000" y="2499741"/>
          <a:ext cx="4572000" cy="18722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表 4">
            <a:extLst>
              <a:ext uri="{FF2B5EF4-FFF2-40B4-BE49-F238E27FC236}">
                <a16:creationId xmlns:a16="http://schemas.microsoft.com/office/drawing/2014/main" id="{1D7DF804-BD8E-4270-8A59-44321B6E1050}"/>
              </a:ext>
            </a:extLst>
          </p:cNvPr>
          <p:cNvGraphicFramePr>
            <a:graphicFrameLocks noGrp="1"/>
          </p:cNvGraphicFramePr>
          <p:nvPr>
            <p:extLst>
              <p:ext uri="{D42A27DB-BD31-4B8C-83A1-F6EECF244321}">
                <p14:modId xmlns:p14="http://schemas.microsoft.com/office/powerpoint/2010/main" val="2647164634"/>
              </p:ext>
            </p:extLst>
          </p:nvPr>
        </p:nvGraphicFramePr>
        <p:xfrm>
          <a:off x="4395331" y="4072748"/>
          <a:ext cx="4497146" cy="855951"/>
        </p:xfrm>
        <a:graphic>
          <a:graphicData uri="http://schemas.openxmlformats.org/drawingml/2006/table">
            <a:tbl>
              <a:tblPr>
                <a:tableStyleId>{5C22544A-7EE6-4342-B048-85BDC9FD1C3A}</a:tableStyleId>
              </a:tblPr>
              <a:tblGrid>
                <a:gridCol w="731618">
                  <a:extLst>
                    <a:ext uri="{9D8B030D-6E8A-4147-A177-3AD203B41FA5}">
                      <a16:colId xmlns:a16="http://schemas.microsoft.com/office/drawing/2014/main" val="1949474271"/>
                    </a:ext>
                  </a:extLst>
                </a:gridCol>
                <a:gridCol w="313794">
                  <a:extLst>
                    <a:ext uri="{9D8B030D-6E8A-4147-A177-3AD203B41FA5}">
                      <a16:colId xmlns:a16="http://schemas.microsoft.com/office/drawing/2014/main" val="3236259622"/>
                    </a:ext>
                  </a:extLst>
                </a:gridCol>
                <a:gridCol w="313794">
                  <a:extLst>
                    <a:ext uri="{9D8B030D-6E8A-4147-A177-3AD203B41FA5}">
                      <a16:colId xmlns:a16="http://schemas.microsoft.com/office/drawing/2014/main" val="1243700414"/>
                    </a:ext>
                  </a:extLst>
                </a:gridCol>
                <a:gridCol w="313794">
                  <a:extLst>
                    <a:ext uri="{9D8B030D-6E8A-4147-A177-3AD203B41FA5}">
                      <a16:colId xmlns:a16="http://schemas.microsoft.com/office/drawing/2014/main" val="1668734688"/>
                    </a:ext>
                  </a:extLst>
                </a:gridCol>
                <a:gridCol w="313794">
                  <a:extLst>
                    <a:ext uri="{9D8B030D-6E8A-4147-A177-3AD203B41FA5}">
                      <a16:colId xmlns:a16="http://schemas.microsoft.com/office/drawing/2014/main" val="2318922268"/>
                    </a:ext>
                  </a:extLst>
                </a:gridCol>
                <a:gridCol w="313794">
                  <a:extLst>
                    <a:ext uri="{9D8B030D-6E8A-4147-A177-3AD203B41FA5}">
                      <a16:colId xmlns:a16="http://schemas.microsoft.com/office/drawing/2014/main" val="1212420959"/>
                    </a:ext>
                  </a:extLst>
                </a:gridCol>
                <a:gridCol w="313794">
                  <a:extLst>
                    <a:ext uri="{9D8B030D-6E8A-4147-A177-3AD203B41FA5}">
                      <a16:colId xmlns:a16="http://schemas.microsoft.com/office/drawing/2014/main" val="2232392257"/>
                    </a:ext>
                  </a:extLst>
                </a:gridCol>
                <a:gridCol w="313794">
                  <a:extLst>
                    <a:ext uri="{9D8B030D-6E8A-4147-A177-3AD203B41FA5}">
                      <a16:colId xmlns:a16="http://schemas.microsoft.com/office/drawing/2014/main" val="313530244"/>
                    </a:ext>
                  </a:extLst>
                </a:gridCol>
                <a:gridCol w="313794">
                  <a:extLst>
                    <a:ext uri="{9D8B030D-6E8A-4147-A177-3AD203B41FA5}">
                      <a16:colId xmlns:a16="http://schemas.microsoft.com/office/drawing/2014/main" val="3450611438"/>
                    </a:ext>
                  </a:extLst>
                </a:gridCol>
                <a:gridCol w="313794">
                  <a:extLst>
                    <a:ext uri="{9D8B030D-6E8A-4147-A177-3AD203B41FA5}">
                      <a16:colId xmlns:a16="http://schemas.microsoft.com/office/drawing/2014/main" val="2256716616"/>
                    </a:ext>
                  </a:extLst>
                </a:gridCol>
                <a:gridCol w="313794">
                  <a:extLst>
                    <a:ext uri="{9D8B030D-6E8A-4147-A177-3AD203B41FA5}">
                      <a16:colId xmlns:a16="http://schemas.microsoft.com/office/drawing/2014/main" val="1160935641"/>
                    </a:ext>
                  </a:extLst>
                </a:gridCol>
                <a:gridCol w="313794">
                  <a:extLst>
                    <a:ext uri="{9D8B030D-6E8A-4147-A177-3AD203B41FA5}">
                      <a16:colId xmlns:a16="http://schemas.microsoft.com/office/drawing/2014/main" val="3840548952"/>
                    </a:ext>
                  </a:extLst>
                </a:gridCol>
                <a:gridCol w="313794">
                  <a:extLst>
                    <a:ext uri="{9D8B030D-6E8A-4147-A177-3AD203B41FA5}">
                      <a16:colId xmlns:a16="http://schemas.microsoft.com/office/drawing/2014/main" val="4181603620"/>
                    </a:ext>
                  </a:extLst>
                </a:gridCol>
              </a:tblGrid>
              <a:tr h="190885">
                <a:tc>
                  <a:txBody>
                    <a:bodyPr/>
                    <a:lstStyle/>
                    <a:p>
                      <a:pPr algn="l" fontAlgn="ctr"/>
                      <a:r>
                        <a:rPr lang="ja-JP" altLang="en-US" sz="900" u="none" strike="noStrike" dirty="0">
                          <a:effectLst/>
                        </a:rPr>
                        <a:t>　</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tcPr>
                </a:tc>
                <a:tc>
                  <a:txBody>
                    <a:bodyPr/>
                    <a:lstStyle/>
                    <a:p>
                      <a:pPr algn="ctr" fontAlgn="ctr"/>
                      <a:r>
                        <a:rPr lang="en-US" altLang="ja-JP" sz="900" u="none" strike="noStrike" dirty="0">
                          <a:effectLst/>
                        </a:rPr>
                        <a:t>4</a:t>
                      </a:r>
                      <a:r>
                        <a:rPr lang="ja-JP" altLang="en-US" sz="900" u="none" strike="noStrike" dirty="0">
                          <a:effectLst/>
                        </a:rPr>
                        <a:t>月</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tcPr>
                </a:tc>
                <a:tc>
                  <a:txBody>
                    <a:bodyPr/>
                    <a:lstStyle/>
                    <a:p>
                      <a:pPr algn="ctr" fontAlgn="ctr"/>
                      <a:r>
                        <a:rPr lang="en-US" altLang="ja-JP" sz="900" u="none" strike="noStrike" dirty="0">
                          <a:effectLst/>
                        </a:rPr>
                        <a:t>5</a:t>
                      </a:r>
                      <a:r>
                        <a:rPr lang="ja-JP" altLang="en-US" sz="900" u="none" strike="noStrike" dirty="0">
                          <a:effectLst/>
                        </a:rPr>
                        <a:t>月</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tcPr>
                </a:tc>
                <a:tc>
                  <a:txBody>
                    <a:bodyPr/>
                    <a:lstStyle/>
                    <a:p>
                      <a:pPr algn="ctr" fontAlgn="ctr"/>
                      <a:r>
                        <a:rPr lang="en-US" altLang="ja-JP" sz="900" u="none" strike="noStrike" dirty="0">
                          <a:effectLst/>
                        </a:rPr>
                        <a:t>6</a:t>
                      </a:r>
                      <a:r>
                        <a:rPr lang="ja-JP" altLang="en-US" sz="900" u="none" strike="noStrike" dirty="0">
                          <a:effectLst/>
                        </a:rPr>
                        <a:t>月</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tcPr>
                </a:tc>
                <a:tc>
                  <a:txBody>
                    <a:bodyPr/>
                    <a:lstStyle/>
                    <a:p>
                      <a:pPr algn="ctr" fontAlgn="ctr"/>
                      <a:r>
                        <a:rPr lang="en-US" altLang="ja-JP" sz="900" u="none" strike="noStrike" dirty="0">
                          <a:effectLst/>
                        </a:rPr>
                        <a:t>7</a:t>
                      </a:r>
                      <a:r>
                        <a:rPr lang="ja-JP" altLang="en-US" sz="900" u="none" strike="noStrike" dirty="0">
                          <a:effectLst/>
                        </a:rPr>
                        <a:t>月</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tcPr>
                </a:tc>
                <a:tc>
                  <a:txBody>
                    <a:bodyPr/>
                    <a:lstStyle/>
                    <a:p>
                      <a:pPr algn="ctr" fontAlgn="ctr"/>
                      <a:r>
                        <a:rPr lang="en-US" altLang="ja-JP" sz="900" u="none" strike="noStrike" dirty="0">
                          <a:effectLst/>
                        </a:rPr>
                        <a:t>8</a:t>
                      </a:r>
                      <a:r>
                        <a:rPr lang="ja-JP" altLang="en-US" sz="900" u="none" strike="noStrike" dirty="0">
                          <a:effectLst/>
                        </a:rPr>
                        <a:t>月</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tcPr>
                </a:tc>
                <a:tc>
                  <a:txBody>
                    <a:bodyPr/>
                    <a:lstStyle/>
                    <a:p>
                      <a:pPr algn="ctr" fontAlgn="ctr"/>
                      <a:r>
                        <a:rPr lang="en-US" altLang="ja-JP" sz="900" u="none" strike="noStrike" dirty="0">
                          <a:effectLst/>
                        </a:rPr>
                        <a:t>9</a:t>
                      </a:r>
                      <a:r>
                        <a:rPr lang="ja-JP" altLang="en-US" sz="900" u="none" strike="noStrike" dirty="0">
                          <a:effectLst/>
                        </a:rPr>
                        <a:t>月</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tcPr>
                </a:tc>
                <a:tc>
                  <a:txBody>
                    <a:bodyPr/>
                    <a:lstStyle/>
                    <a:p>
                      <a:pPr algn="ctr" fontAlgn="ctr"/>
                      <a:r>
                        <a:rPr lang="en-US" altLang="ja-JP" sz="900" u="none" strike="noStrike" dirty="0">
                          <a:effectLst/>
                        </a:rPr>
                        <a:t>10</a:t>
                      </a:r>
                      <a:r>
                        <a:rPr lang="ja-JP" altLang="en-US" sz="900" u="none" strike="noStrike" dirty="0">
                          <a:effectLst/>
                        </a:rPr>
                        <a:t>月</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tcPr>
                </a:tc>
                <a:tc>
                  <a:txBody>
                    <a:bodyPr/>
                    <a:lstStyle/>
                    <a:p>
                      <a:pPr algn="ctr" fontAlgn="ctr"/>
                      <a:r>
                        <a:rPr lang="en-US" altLang="ja-JP" sz="900" u="none" strike="noStrike" dirty="0">
                          <a:effectLst/>
                        </a:rPr>
                        <a:t>11</a:t>
                      </a:r>
                      <a:r>
                        <a:rPr lang="ja-JP" altLang="en-US" sz="900" u="none" strike="noStrike" dirty="0">
                          <a:effectLst/>
                        </a:rPr>
                        <a:t>月</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tcPr>
                </a:tc>
                <a:tc>
                  <a:txBody>
                    <a:bodyPr/>
                    <a:lstStyle/>
                    <a:p>
                      <a:pPr algn="ctr" fontAlgn="ctr"/>
                      <a:r>
                        <a:rPr lang="en-US" altLang="ja-JP" sz="900" u="none" strike="noStrike" dirty="0">
                          <a:effectLst/>
                        </a:rPr>
                        <a:t>12</a:t>
                      </a:r>
                      <a:r>
                        <a:rPr lang="ja-JP" altLang="en-US" sz="900" u="none" strike="noStrike" dirty="0">
                          <a:effectLst/>
                        </a:rPr>
                        <a:t>月</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tcPr>
                </a:tc>
                <a:tc>
                  <a:txBody>
                    <a:bodyPr/>
                    <a:lstStyle/>
                    <a:p>
                      <a:pPr algn="ctr" fontAlgn="ctr"/>
                      <a:r>
                        <a:rPr lang="en-US" altLang="ja-JP" sz="900" u="none" strike="noStrike" dirty="0">
                          <a:effectLst/>
                        </a:rPr>
                        <a:t>1</a:t>
                      </a:r>
                      <a:r>
                        <a:rPr lang="ja-JP" altLang="en-US" sz="900" u="none" strike="noStrike" dirty="0">
                          <a:effectLst/>
                        </a:rPr>
                        <a:t>月</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tcPr>
                </a:tc>
                <a:tc>
                  <a:txBody>
                    <a:bodyPr/>
                    <a:lstStyle/>
                    <a:p>
                      <a:pPr algn="ctr" fontAlgn="ctr"/>
                      <a:r>
                        <a:rPr lang="en-US" altLang="ja-JP" sz="900" u="none" strike="noStrike" dirty="0">
                          <a:effectLst/>
                        </a:rPr>
                        <a:t>2</a:t>
                      </a:r>
                      <a:r>
                        <a:rPr lang="ja-JP" altLang="en-US" sz="900" u="none" strike="noStrike" dirty="0">
                          <a:effectLst/>
                        </a:rPr>
                        <a:t>月</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tcPr>
                </a:tc>
                <a:tc>
                  <a:txBody>
                    <a:bodyPr/>
                    <a:lstStyle/>
                    <a:p>
                      <a:pPr algn="ctr" fontAlgn="ctr"/>
                      <a:r>
                        <a:rPr lang="en-US" altLang="ja-JP" sz="900" u="none" strike="noStrike">
                          <a:effectLst/>
                        </a:rPr>
                        <a:t>3</a:t>
                      </a:r>
                      <a:r>
                        <a:rPr lang="ja-JP" altLang="en-US" sz="900" u="none" strike="noStrike">
                          <a:effectLst/>
                        </a:rPr>
                        <a:t>月</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1879516"/>
                  </a:ext>
                </a:extLst>
              </a:tr>
              <a:tr h="190885">
                <a:tc>
                  <a:txBody>
                    <a:bodyPr/>
                    <a:lstStyle/>
                    <a:p>
                      <a:pPr algn="l" fontAlgn="ctr"/>
                      <a:r>
                        <a:rPr lang="ja-JP" altLang="en-US" sz="900" u="none" strike="noStrike" dirty="0">
                          <a:effectLst/>
                        </a:rPr>
                        <a:t>令和元年度</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fontAlgn="ctr"/>
                      <a:r>
                        <a:rPr lang="en-US" altLang="ja-JP" sz="900" u="none" strike="noStrike" dirty="0">
                          <a:effectLst/>
                        </a:rPr>
                        <a:t>18.4</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fontAlgn="ctr"/>
                      <a:r>
                        <a:rPr lang="en-US" altLang="ja-JP" sz="900" u="none" strike="noStrike" dirty="0">
                          <a:effectLst/>
                        </a:rPr>
                        <a:t>16.1</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fontAlgn="ctr"/>
                      <a:r>
                        <a:rPr lang="en-US" altLang="ja-JP" sz="900" u="none" strike="noStrike">
                          <a:effectLst/>
                        </a:rPr>
                        <a:t>17.5</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fontAlgn="ctr"/>
                      <a:r>
                        <a:rPr lang="en-US" altLang="ja-JP" sz="900" u="none" strike="noStrike">
                          <a:effectLst/>
                        </a:rPr>
                        <a:t>15.7</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fontAlgn="ctr"/>
                      <a:r>
                        <a:rPr lang="en-US" altLang="ja-JP" sz="900" u="none" strike="noStrike">
                          <a:effectLst/>
                        </a:rPr>
                        <a:t>17.7</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fontAlgn="ctr"/>
                      <a:r>
                        <a:rPr lang="en-US" altLang="ja-JP" sz="900" u="none" strike="noStrike">
                          <a:effectLst/>
                        </a:rPr>
                        <a:t>15.8</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fontAlgn="ctr"/>
                      <a:r>
                        <a:rPr lang="en-US" altLang="ja-JP" sz="900" u="none" strike="noStrike">
                          <a:effectLst/>
                        </a:rPr>
                        <a:t>17.3</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fontAlgn="ctr"/>
                      <a:r>
                        <a:rPr lang="en-US" altLang="ja-JP" sz="900" u="none" strike="noStrike">
                          <a:effectLst/>
                        </a:rPr>
                        <a:t>17.4</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fontAlgn="ctr"/>
                      <a:r>
                        <a:rPr lang="en-US" altLang="ja-JP" sz="900" u="none" strike="noStrike">
                          <a:effectLst/>
                        </a:rPr>
                        <a:t>14.2</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fontAlgn="ctr"/>
                      <a:r>
                        <a:rPr lang="en-US" altLang="ja-JP" sz="900" u="none" strike="noStrike">
                          <a:effectLst/>
                        </a:rPr>
                        <a:t>21.3</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fontAlgn="ctr"/>
                      <a:r>
                        <a:rPr lang="en-US" altLang="ja-JP" sz="900" u="none" strike="noStrike">
                          <a:effectLst/>
                        </a:rPr>
                        <a:t>17.1</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fontAlgn="ctr"/>
                      <a:r>
                        <a:rPr lang="en-US" altLang="ja-JP" sz="900" u="none" strike="noStrike">
                          <a:effectLst/>
                        </a:rPr>
                        <a:t>14.6</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986549396"/>
                  </a:ext>
                </a:extLst>
              </a:tr>
              <a:tr h="190885">
                <a:tc>
                  <a:txBody>
                    <a:bodyPr/>
                    <a:lstStyle/>
                    <a:p>
                      <a:pPr algn="l" fontAlgn="ctr"/>
                      <a:r>
                        <a:rPr lang="ja-JP" altLang="en-US" sz="900" u="none" strike="noStrike" dirty="0">
                          <a:effectLst/>
                        </a:rPr>
                        <a:t>令和２年度</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fontAlgn="ctr"/>
                      <a:r>
                        <a:rPr lang="en-US" altLang="ja-JP" sz="900" u="none" strike="noStrike">
                          <a:effectLst/>
                        </a:rPr>
                        <a:t>18.7</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fontAlgn="ctr"/>
                      <a:r>
                        <a:rPr lang="en-US" altLang="ja-JP" sz="900" u="none" strike="noStrike">
                          <a:effectLst/>
                        </a:rPr>
                        <a:t>20.7</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fontAlgn="ctr"/>
                      <a:r>
                        <a:rPr lang="en-US" altLang="ja-JP" sz="900" u="none" strike="noStrike" dirty="0">
                          <a:effectLst/>
                        </a:rPr>
                        <a:t>14.7</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fontAlgn="ctr"/>
                      <a:r>
                        <a:rPr lang="en-US" altLang="ja-JP" sz="900" u="none" strike="noStrike" dirty="0">
                          <a:effectLst/>
                        </a:rPr>
                        <a:t>15.1</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fontAlgn="ctr"/>
                      <a:r>
                        <a:rPr lang="en-US" altLang="ja-JP" sz="900" u="none" strike="noStrike">
                          <a:effectLst/>
                        </a:rPr>
                        <a:t>14.7</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fontAlgn="ctr"/>
                      <a:r>
                        <a:rPr lang="en-US" altLang="ja-JP" sz="900" u="none" strike="noStrike">
                          <a:effectLst/>
                        </a:rPr>
                        <a:t>15.4</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fontAlgn="ctr"/>
                      <a:r>
                        <a:rPr lang="en-US" altLang="ja-JP" sz="900" u="none" strike="noStrike">
                          <a:effectLst/>
                        </a:rPr>
                        <a:t>17.6</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fontAlgn="ctr"/>
                      <a:r>
                        <a:rPr lang="en-US" altLang="ja-JP" sz="900" u="none" strike="noStrike">
                          <a:effectLst/>
                        </a:rPr>
                        <a:t>17</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fontAlgn="ctr"/>
                      <a:r>
                        <a:rPr lang="en-US" altLang="ja-JP" sz="900" u="none" strike="noStrike">
                          <a:effectLst/>
                        </a:rPr>
                        <a:t>15.6</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fontAlgn="ctr"/>
                      <a:r>
                        <a:rPr lang="en-US" altLang="ja-JP" sz="900" u="none" strike="noStrike">
                          <a:effectLst/>
                        </a:rPr>
                        <a:t>19.3</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fontAlgn="ctr"/>
                      <a:r>
                        <a:rPr lang="en-US" altLang="ja-JP" sz="900" u="none" strike="noStrike">
                          <a:effectLst/>
                        </a:rPr>
                        <a:t>18.1</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fontAlgn="ctr"/>
                      <a:r>
                        <a:rPr lang="en-US" altLang="ja-JP" sz="900" u="none" strike="noStrike">
                          <a:effectLst/>
                        </a:rPr>
                        <a:t>17.5</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188758451"/>
                  </a:ext>
                </a:extLst>
              </a:tr>
              <a:tr h="190885">
                <a:tc>
                  <a:txBody>
                    <a:bodyPr/>
                    <a:lstStyle/>
                    <a:p>
                      <a:pPr algn="l" fontAlgn="ctr"/>
                      <a:r>
                        <a:rPr lang="ja-JP" altLang="en-US" sz="900" u="none" strike="noStrike" dirty="0">
                          <a:effectLst/>
                        </a:rPr>
                        <a:t>令和</a:t>
                      </a:r>
                      <a:r>
                        <a:rPr lang="en-US" altLang="ja-JP" sz="900" u="none" strike="noStrike" dirty="0">
                          <a:effectLst/>
                        </a:rPr>
                        <a:t>2</a:t>
                      </a:r>
                      <a:r>
                        <a:rPr lang="ja-JP" altLang="en-US" sz="900" u="none" strike="noStrike" dirty="0">
                          <a:effectLst/>
                        </a:rPr>
                        <a:t>年度</a:t>
                      </a:r>
                      <a:endParaRPr lang="en-US" altLang="ja-JP" sz="900" u="none" strike="noStrike" dirty="0">
                        <a:effectLst/>
                      </a:endParaRPr>
                    </a:p>
                    <a:p>
                      <a:pPr algn="l" fontAlgn="ctr"/>
                      <a:r>
                        <a:rPr lang="ja-JP" altLang="en-US" sz="900" u="none" strike="noStrike" dirty="0">
                          <a:effectLst/>
                        </a:rPr>
                        <a:t>中央値</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tc>
                  <a:txBody>
                    <a:bodyPr/>
                    <a:lstStyle/>
                    <a:p>
                      <a:pPr algn="ctr" fontAlgn="ctr"/>
                      <a:r>
                        <a:rPr lang="en-US" altLang="ja-JP" sz="900" u="none" strike="noStrike">
                          <a:effectLst/>
                        </a:rPr>
                        <a:t>13</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tc>
                  <a:txBody>
                    <a:bodyPr/>
                    <a:lstStyle/>
                    <a:p>
                      <a:pPr algn="ctr" fontAlgn="ctr"/>
                      <a:r>
                        <a:rPr lang="en-US" altLang="ja-JP" sz="900" u="none" strike="noStrike">
                          <a:effectLst/>
                        </a:rPr>
                        <a:t>14</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tc>
                  <a:txBody>
                    <a:bodyPr/>
                    <a:lstStyle/>
                    <a:p>
                      <a:pPr algn="ctr" fontAlgn="ctr"/>
                      <a:r>
                        <a:rPr lang="en-US" altLang="ja-JP" sz="900" u="none" strike="noStrike">
                          <a:effectLst/>
                        </a:rPr>
                        <a:t>11</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tc>
                  <a:txBody>
                    <a:bodyPr/>
                    <a:lstStyle/>
                    <a:p>
                      <a:pPr algn="ctr" fontAlgn="ctr"/>
                      <a:r>
                        <a:rPr lang="en-US" altLang="ja-JP" sz="900" u="none" strike="noStrike">
                          <a:effectLst/>
                        </a:rPr>
                        <a:t>12</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tc>
                  <a:txBody>
                    <a:bodyPr/>
                    <a:lstStyle/>
                    <a:p>
                      <a:pPr algn="ctr" fontAlgn="ctr"/>
                      <a:r>
                        <a:rPr lang="en-US" altLang="ja-JP" sz="900" u="none" strike="noStrike" dirty="0">
                          <a:effectLst/>
                        </a:rPr>
                        <a:t>12</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tc>
                  <a:txBody>
                    <a:bodyPr/>
                    <a:lstStyle/>
                    <a:p>
                      <a:pPr algn="ctr" fontAlgn="ctr"/>
                      <a:r>
                        <a:rPr lang="en-US" altLang="ja-JP" sz="900" u="none" strike="noStrike" dirty="0">
                          <a:effectLst/>
                        </a:rPr>
                        <a:t>12</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tc>
                  <a:txBody>
                    <a:bodyPr/>
                    <a:lstStyle/>
                    <a:p>
                      <a:pPr algn="ctr" fontAlgn="ctr"/>
                      <a:r>
                        <a:rPr lang="en-US" altLang="ja-JP" sz="900" u="none" strike="noStrike" dirty="0">
                          <a:effectLst/>
                        </a:rPr>
                        <a:t>15</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tc>
                  <a:txBody>
                    <a:bodyPr/>
                    <a:lstStyle/>
                    <a:p>
                      <a:pPr algn="ctr" fontAlgn="ctr"/>
                      <a:r>
                        <a:rPr lang="en-US" altLang="ja-JP" sz="900" u="none" strike="noStrike" dirty="0">
                          <a:effectLst/>
                        </a:rPr>
                        <a:t>11</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tc>
                  <a:txBody>
                    <a:bodyPr/>
                    <a:lstStyle/>
                    <a:p>
                      <a:pPr algn="ctr" fontAlgn="ctr"/>
                      <a:r>
                        <a:rPr lang="en-US" altLang="ja-JP" sz="900" u="none" strike="noStrike" dirty="0">
                          <a:effectLst/>
                        </a:rPr>
                        <a:t>11</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tc>
                  <a:txBody>
                    <a:bodyPr/>
                    <a:lstStyle/>
                    <a:p>
                      <a:pPr algn="ctr" fontAlgn="ctr"/>
                      <a:r>
                        <a:rPr lang="en-US" altLang="ja-JP" sz="900" u="none" strike="noStrike" dirty="0">
                          <a:effectLst/>
                        </a:rPr>
                        <a:t>14</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tc>
                  <a:txBody>
                    <a:bodyPr/>
                    <a:lstStyle/>
                    <a:p>
                      <a:pPr algn="ctr" fontAlgn="ctr"/>
                      <a:r>
                        <a:rPr lang="en-US" altLang="ja-JP" sz="900" u="none" strike="noStrike" dirty="0">
                          <a:effectLst/>
                        </a:rPr>
                        <a:t>14</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tc>
                  <a:txBody>
                    <a:bodyPr/>
                    <a:lstStyle/>
                    <a:p>
                      <a:pPr algn="ctr" fontAlgn="ctr"/>
                      <a:r>
                        <a:rPr lang="en-US" altLang="ja-JP" sz="900" u="none" strike="noStrike" dirty="0">
                          <a:effectLst/>
                        </a:rPr>
                        <a:t>14</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976" marR="8976" marT="8976" marB="0" anchor="ctr">
                    <a:lnL w="12700" cap="flat" cmpd="sng" algn="ctr">
                      <a:solidFill>
                        <a:schemeClr val="tx2"/>
                      </a:solidFill>
                      <a:prstDash val="solid"/>
                      <a:round/>
                      <a:headEnd type="none" w="med" len="med"/>
                      <a:tailEnd type="none" w="med" len="med"/>
                    </a:lnL>
                    <a:lnT w="12700" cap="flat" cmpd="sng" algn="ctr">
                      <a:solidFill>
                        <a:schemeClr val="tx2"/>
                      </a:solidFill>
                      <a:prstDash val="solid"/>
                      <a:round/>
                      <a:headEnd type="none" w="med" len="med"/>
                      <a:tailEnd type="none" w="med" len="med"/>
                    </a:lnT>
                  </a:tcPr>
                </a:tc>
                <a:extLst>
                  <a:ext uri="{0D108BD9-81ED-4DB2-BD59-A6C34878D82A}">
                    <a16:rowId xmlns:a16="http://schemas.microsoft.com/office/drawing/2014/main" val="3772913857"/>
                  </a:ext>
                </a:extLst>
              </a:tr>
            </a:tbl>
          </a:graphicData>
        </a:graphic>
      </p:graphicFrame>
      <p:graphicFrame>
        <p:nvGraphicFramePr>
          <p:cNvPr id="13" name="表 12">
            <a:extLst>
              <a:ext uri="{FF2B5EF4-FFF2-40B4-BE49-F238E27FC236}">
                <a16:creationId xmlns:a16="http://schemas.microsoft.com/office/drawing/2014/main" id="{CD9002E1-151F-4734-ABED-38D553C25179}"/>
              </a:ext>
            </a:extLst>
          </p:cNvPr>
          <p:cNvGraphicFramePr>
            <a:graphicFrameLocks noGrp="1"/>
          </p:cNvGraphicFramePr>
          <p:nvPr>
            <p:extLst>
              <p:ext uri="{D42A27DB-BD31-4B8C-83A1-F6EECF244321}">
                <p14:modId xmlns:p14="http://schemas.microsoft.com/office/powerpoint/2010/main" val="848102585"/>
              </p:ext>
            </p:extLst>
          </p:nvPr>
        </p:nvGraphicFramePr>
        <p:xfrm>
          <a:off x="4380028" y="4072748"/>
          <a:ext cx="4512449" cy="855951"/>
        </p:xfrm>
        <a:graphic>
          <a:graphicData uri="http://schemas.openxmlformats.org/drawingml/2006/table">
            <a:tbl>
              <a:tblPr/>
              <a:tblGrid>
                <a:gridCol w="4512449">
                  <a:extLst>
                    <a:ext uri="{9D8B030D-6E8A-4147-A177-3AD203B41FA5}">
                      <a16:colId xmlns:a16="http://schemas.microsoft.com/office/drawing/2014/main" val="2450993745"/>
                    </a:ext>
                  </a:extLst>
                </a:gridCol>
              </a:tblGrid>
              <a:tr h="855951">
                <a:tc>
                  <a:txBody>
                    <a:bodyPr/>
                    <a:lstStyle/>
                    <a:p>
                      <a:endParaRPr kumimoji="1" lang="ja-JP" altLang="en-US" dirty="0"/>
                    </a:p>
                  </a:txBody>
                  <a:tcPr>
                    <a:lnL w="12700" cmpd="sng">
                      <a:solidFill>
                        <a:schemeClr val="tx2"/>
                      </a:solidFill>
                      <a:prstDash val="solid"/>
                    </a:lnL>
                    <a:lnR w="12700" cmpd="sng">
                      <a:solidFill>
                        <a:schemeClr val="tx2"/>
                      </a:solidFill>
                      <a:prstDash val="solid"/>
                    </a:lnR>
                    <a:lnT w="12700" cmpd="sng">
                      <a:solidFill>
                        <a:schemeClr val="tx2"/>
                      </a:solidFill>
                      <a:prstDash val="solid"/>
                    </a:lnT>
                    <a:lnB w="12700" cmpd="sng">
                      <a:solidFill>
                        <a:schemeClr val="tx2"/>
                      </a:solidFill>
                      <a:prstDash val="solid"/>
                    </a:lnB>
                  </a:tcPr>
                </a:tc>
                <a:extLst>
                  <a:ext uri="{0D108BD9-81ED-4DB2-BD59-A6C34878D82A}">
                    <a16:rowId xmlns:a16="http://schemas.microsoft.com/office/drawing/2014/main" val="3692440511"/>
                  </a:ext>
                </a:extLst>
              </a:tr>
            </a:tbl>
          </a:graphicData>
        </a:graphic>
      </p:graphicFrame>
      <p:sp>
        <p:nvSpPr>
          <p:cNvPr id="10" name="テキスト ボックス 9">
            <a:extLst>
              <a:ext uri="{FF2B5EF4-FFF2-40B4-BE49-F238E27FC236}">
                <a16:creationId xmlns:a16="http://schemas.microsoft.com/office/drawing/2014/main" id="{97DEA32D-2BCC-4D50-9561-9CCEB93C579E}"/>
              </a:ext>
            </a:extLst>
          </p:cNvPr>
          <p:cNvSpPr txBox="1"/>
          <p:nvPr/>
        </p:nvSpPr>
        <p:spPr>
          <a:xfrm>
            <a:off x="899592" y="2343771"/>
            <a:ext cx="3096344" cy="261610"/>
          </a:xfrm>
          <a:prstGeom prst="rect">
            <a:avLst/>
          </a:prstGeom>
          <a:noFill/>
        </p:spPr>
        <p:txBody>
          <a:bodyPr wrap="square">
            <a:spAutoFit/>
          </a:bodyPr>
          <a:lstStyle/>
          <a:p>
            <a:pPr lvl="0" algn="just"/>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退院支援件数の年次推移（件）</a:t>
            </a:r>
          </a:p>
        </p:txBody>
      </p:sp>
    </p:spTree>
    <p:extLst>
      <p:ext uri="{BB962C8B-B14F-4D97-AF65-F5344CB8AC3E}">
        <p14:creationId xmlns:p14="http://schemas.microsoft.com/office/powerpoint/2010/main" val="21835285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869096D-B5D2-4B29-B10C-50E0D06922AA}"/>
              </a:ext>
            </a:extLst>
          </p:cNvPr>
          <p:cNvSpPr/>
          <p:nvPr/>
        </p:nvSpPr>
        <p:spPr>
          <a:xfrm>
            <a:off x="355265" y="2139702"/>
            <a:ext cx="8433470" cy="288366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텍스트 개체 틀 2"/>
          <p:cNvSpPr>
            <a:spLocks noGrp="1"/>
          </p:cNvSpPr>
          <p:nvPr>
            <p:ph type="body" sz="quarter" idx="12"/>
          </p:nvPr>
        </p:nvSpPr>
        <p:spPr>
          <a:xfrm>
            <a:off x="245833" y="279778"/>
            <a:ext cx="8064896" cy="533400"/>
          </a:xfrm>
        </p:spPr>
        <p:txBody>
          <a:bodyPr/>
          <a:lstStyle/>
          <a:p>
            <a:r>
              <a:rPr lang="en-US" altLang="ja-JP" sz="3200" b="0" dirty="0"/>
              <a:t>²</a:t>
            </a:r>
            <a:r>
              <a:rPr lang="ja-JP" altLang="en-US" sz="3200" b="0" dirty="0"/>
              <a:t>入退院支援</a:t>
            </a:r>
            <a:endParaRPr lang="en-US" altLang="ko-KR" sz="3200" b="0" dirty="0"/>
          </a:p>
        </p:txBody>
      </p:sp>
      <p:sp>
        <p:nvSpPr>
          <p:cNvPr id="6" name="テキスト ボックス 5">
            <a:extLst>
              <a:ext uri="{FF2B5EF4-FFF2-40B4-BE49-F238E27FC236}">
                <a16:creationId xmlns:a16="http://schemas.microsoft.com/office/drawing/2014/main" id="{873FF6AE-9648-4453-92E1-C8DEBC214D58}"/>
              </a:ext>
            </a:extLst>
          </p:cNvPr>
          <p:cNvSpPr txBox="1"/>
          <p:nvPr/>
        </p:nvSpPr>
        <p:spPr>
          <a:xfrm>
            <a:off x="355266" y="893207"/>
            <a:ext cx="8433470" cy="1246495"/>
          </a:xfrm>
          <a:prstGeom prst="rect">
            <a:avLst/>
          </a:prstGeom>
          <a:noFill/>
        </p:spPr>
        <p:txBody>
          <a:bodyPr wrap="square">
            <a:spAutoFit/>
          </a:bodyPr>
          <a:lstStyle/>
          <a:p>
            <a:pPr lvl="0" algn="just"/>
            <a:r>
              <a:rPr lang="ja-JP" altLang="en-US" sz="1100" b="1" kern="100" dirty="0">
                <a:latin typeface="ＭＳ ゴシック" panose="020B0609070205080204" pitchFamily="49" charset="-128"/>
                <a:ea typeface="ＭＳ ゴシック" panose="020B0609070205080204" pitchFamily="49" charset="-128"/>
                <a:cs typeface="Times New Roman" panose="02020603050405020304" pitchFamily="18" charset="0"/>
              </a:rPr>
              <a:t>④</a:t>
            </a:r>
            <a:r>
              <a:rPr lang="zh-CN" altLang="en-US" sz="1100" b="1" kern="100" dirty="0">
                <a:latin typeface="ＭＳ ゴシック" panose="020B0609070205080204" pitchFamily="49" charset="-128"/>
                <a:ea typeface="ＭＳ ゴシック" panose="020B0609070205080204" pitchFamily="49" charset="-128"/>
                <a:cs typeface="Times New Roman" panose="02020603050405020304" pitchFamily="18" charset="0"/>
              </a:rPr>
              <a:t>入退院支援加算２算定件数</a:t>
            </a:r>
            <a:endParaRPr lang="en-US" altLang="ja-JP" sz="800" b="1"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入退院支援加算</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2</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の算定数は</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2924</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件で昨年比</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243</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件減少している。入院時に治療方針が見通せず、退院支援計画の着手で滞っている</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ケースもあるため、退院支援依頼を提出する際にチェックをし退院支援計画を作成を依頼している。入院予約・検査説明カウン</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ターにおける看護師の入院前介入が行われ入院時支援加算は</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746</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件算定された。</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小児科の退院支援計画書も作成されるようになり、小児加算も算定されている。</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9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endParaRPr lang="en-US" altLang="ja-JP" sz="9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入退院支援加算算定数（件）</a:t>
            </a:r>
            <a:endParaRPr lang="ja-JP" altLang="en-US"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graphicFrame>
        <p:nvGraphicFramePr>
          <p:cNvPr id="10" name="グラフ 9">
            <a:extLst>
              <a:ext uri="{FF2B5EF4-FFF2-40B4-BE49-F238E27FC236}">
                <a16:creationId xmlns:a16="http://schemas.microsoft.com/office/drawing/2014/main" id="{3694ECAF-D82C-40F4-84F5-135C8D3F7564}"/>
              </a:ext>
            </a:extLst>
          </p:cNvPr>
          <p:cNvGraphicFramePr>
            <a:graphicFrameLocks/>
          </p:cNvGraphicFramePr>
          <p:nvPr>
            <p:extLst>
              <p:ext uri="{D42A27DB-BD31-4B8C-83A1-F6EECF244321}">
                <p14:modId xmlns:p14="http://schemas.microsoft.com/office/powerpoint/2010/main" val="4215280415"/>
              </p:ext>
            </p:extLst>
          </p:nvPr>
        </p:nvGraphicFramePr>
        <p:xfrm>
          <a:off x="868019" y="2139702"/>
          <a:ext cx="7477125" cy="234431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表 3">
            <a:extLst>
              <a:ext uri="{FF2B5EF4-FFF2-40B4-BE49-F238E27FC236}">
                <a16:creationId xmlns:a16="http://schemas.microsoft.com/office/drawing/2014/main" id="{54B1C7B6-E6D3-4F41-8784-D83AC71AF54F}"/>
              </a:ext>
            </a:extLst>
          </p:cNvPr>
          <p:cNvGraphicFramePr>
            <a:graphicFrameLocks noGrp="1"/>
          </p:cNvGraphicFramePr>
          <p:nvPr>
            <p:extLst>
              <p:ext uri="{D42A27DB-BD31-4B8C-83A1-F6EECF244321}">
                <p14:modId xmlns:p14="http://schemas.microsoft.com/office/powerpoint/2010/main" val="1286725547"/>
              </p:ext>
            </p:extLst>
          </p:nvPr>
        </p:nvGraphicFramePr>
        <p:xfrm>
          <a:off x="628647" y="4150002"/>
          <a:ext cx="7886703" cy="713720"/>
        </p:xfrm>
        <a:graphic>
          <a:graphicData uri="http://schemas.openxmlformats.org/drawingml/2006/table">
            <a:tbl>
              <a:tblPr>
                <a:tableStyleId>{BC89EF96-8CEA-46FF-86C4-4CE0E7609802}</a:tableStyleId>
              </a:tblPr>
              <a:tblGrid>
                <a:gridCol w="1199360">
                  <a:extLst>
                    <a:ext uri="{9D8B030D-6E8A-4147-A177-3AD203B41FA5}">
                      <a16:colId xmlns:a16="http://schemas.microsoft.com/office/drawing/2014/main" val="718144834"/>
                    </a:ext>
                  </a:extLst>
                </a:gridCol>
                <a:gridCol w="514411">
                  <a:extLst>
                    <a:ext uri="{9D8B030D-6E8A-4147-A177-3AD203B41FA5}">
                      <a16:colId xmlns:a16="http://schemas.microsoft.com/office/drawing/2014/main" val="3492998257"/>
                    </a:ext>
                  </a:extLst>
                </a:gridCol>
                <a:gridCol w="514411">
                  <a:extLst>
                    <a:ext uri="{9D8B030D-6E8A-4147-A177-3AD203B41FA5}">
                      <a16:colId xmlns:a16="http://schemas.microsoft.com/office/drawing/2014/main" val="369335856"/>
                    </a:ext>
                  </a:extLst>
                </a:gridCol>
                <a:gridCol w="514411">
                  <a:extLst>
                    <a:ext uri="{9D8B030D-6E8A-4147-A177-3AD203B41FA5}">
                      <a16:colId xmlns:a16="http://schemas.microsoft.com/office/drawing/2014/main" val="2683227274"/>
                    </a:ext>
                  </a:extLst>
                </a:gridCol>
                <a:gridCol w="514411">
                  <a:extLst>
                    <a:ext uri="{9D8B030D-6E8A-4147-A177-3AD203B41FA5}">
                      <a16:colId xmlns:a16="http://schemas.microsoft.com/office/drawing/2014/main" val="2419345234"/>
                    </a:ext>
                  </a:extLst>
                </a:gridCol>
                <a:gridCol w="514411">
                  <a:extLst>
                    <a:ext uri="{9D8B030D-6E8A-4147-A177-3AD203B41FA5}">
                      <a16:colId xmlns:a16="http://schemas.microsoft.com/office/drawing/2014/main" val="891459681"/>
                    </a:ext>
                  </a:extLst>
                </a:gridCol>
                <a:gridCol w="514411">
                  <a:extLst>
                    <a:ext uri="{9D8B030D-6E8A-4147-A177-3AD203B41FA5}">
                      <a16:colId xmlns:a16="http://schemas.microsoft.com/office/drawing/2014/main" val="336934546"/>
                    </a:ext>
                  </a:extLst>
                </a:gridCol>
                <a:gridCol w="514411">
                  <a:extLst>
                    <a:ext uri="{9D8B030D-6E8A-4147-A177-3AD203B41FA5}">
                      <a16:colId xmlns:a16="http://schemas.microsoft.com/office/drawing/2014/main" val="3389244830"/>
                    </a:ext>
                  </a:extLst>
                </a:gridCol>
                <a:gridCol w="514411">
                  <a:extLst>
                    <a:ext uri="{9D8B030D-6E8A-4147-A177-3AD203B41FA5}">
                      <a16:colId xmlns:a16="http://schemas.microsoft.com/office/drawing/2014/main" val="3802096736"/>
                    </a:ext>
                  </a:extLst>
                </a:gridCol>
                <a:gridCol w="514411">
                  <a:extLst>
                    <a:ext uri="{9D8B030D-6E8A-4147-A177-3AD203B41FA5}">
                      <a16:colId xmlns:a16="http://schemas.microsoft.com/office/drawing/2014/main" val="4205483534"/>
                    </a:ext>
                  </a:extLst>
                </a:gridCol>
                <a:gridCol w="514411">
                  <a:extLst>
                    <a:ext uri="{9D8B030D-6E8A-4147-A177-3AD203B41FA5}">
                      <a16:colId xmlns:a16="http://schemas.microsoft.com/office/drawing/2014/main" val="3630918675"/>
                    </a:ext>
                  </a:extLst>
                </a:gridCol>
                <a:gridCol w="514411">
                  <a:extLst>
                    <a:ext uri="{9D8B030D-6E8A-4147-A177-3AD203B41FA5}">
                      <a16:colId xmlns:a16="http://schemas.microsoft.com/office/drawing/2014/main" val="2435388658"/>
                    </a:ext>
                  </a:extLst>
                </a:gridCol>
                <a:gridCol w="514411">
                  <a:extLst>
                    <a:ext uri="{9D8B030D-6E8A-4147-A177-3AD203B41FA5}">
                      <a16:colId xmlns:a16="http://schemas.microsoft.com/office/drawing/2014/main" val="1738516459"/>
                    </a:ext>
                  </a:extLst>
                </a:gridCol>
                <a:gridCol w="514411">
                  <a:extLst>
                    <a:ext uri="{9D8B030D-6E8A-4147-A177-3AD203B41FA5}">
                      <a16:colId xmlns:a16="http://schemas.microsoft.com/office/drawing/2014/main" val="3357966006"/>
                    </a:ext>
                  </a:extLst>
                </a:gridCol>
              </a:tblGrid>
              <a:tr h="178430">
                <a:tc>
                  <a:txBody>
                    <a:bodyPr/>
                    <a:lstStyle/>
                    <a:p>
                      <a:pPr algn="l" fontAlgn="ctr"/>
                      <a:r>
                        <a:rPr lang="ja-JP" altLang="en-US" sz="1000" u="none" strike="noStrike">
                          <a:effectLst/>
                        </a:rPr>
                        <a:t>　</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dirty="0">
                          <a:effectLst/>
                        </a:rPr>
                        <a:t>4</a:t>
                      </a:r>
                      <a:r>
                        <a:rPr lang="ja-JP" altLang="en-US" sz="1000" u="none" strike="noStrike" dirty="0">
                          <a:effectLst/>
                        </a:rPr>
                        <a:t>月</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5</a:t>
                      </a:r>
                      <a:r>
                        <a:rPr lang="ja-JP" altLang="en-US" sz="1000" u="none" strike="noStrike">
                          <a:effectLst/>
                        </a:rPr>
                        <a:t>月</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6</a:t>
                      </a:r>
                      <a:r>
                        <a:rPr lang="ja-JP" altLang="en-US" sz="1000" u="none" strike="noStrike">
                          <a:effectLst/>
                        </a:rPr>
                        <a:t>月</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7</a:t>
                      </a:r>
                      <a:r>
                        <a:rPr lang="ja-JP" altLang="en-US" sz="1000" u="none" strike="noStrike">
                          <a:effectLst/>
                        </a:rPr>
                        <a:t>月</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8</a:t>
                      </a:r>
                      <a:r>
                        <a:rPr lang="ja-JP" altLang="en-US" sz="1000" u="none" strike="noStrike">
                          <a:effectLst/>
                        </a:rPr>
                        <a:t>月</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9</a:t>
                      </a:r>
                      <a:r>
                        <a:rPr lang="ja-JP" altLang="en-US" sz="1000" u="none" strike="noStrike">
                          <a:effectLst/>
                        </a:rPr>
                        <a:t>月</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10</a:t>
                      </a:r>
                      <a:r>
                        <a:rPr lang="ja-JP" altLang="en-US" sz="1000" u="none" strike="noStrike">
                          <a:effectLst/>
                        </a:rPr>
                        <a:t>月</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11</a:t>
                      </a:r>
                      <a:r>
                        <a:rPr lang="ja-JP" altLang="en-US" sz="1000" u="none" strike="noStrike">
                          <a:effectLst/>
                        </a:rPr>
                        <a:t>月</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12</a:t>
                      </a:r>
                      <a:r>
                        <a:rPr lang="ja-JP" altLang="en-US" sz="1000" u="none" strike="noStrike">
                          <a:effectLst/>
                        </a:rPr>
                        <a:t>月</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1</a:t>
                      </a:r>
                      <a:r>
                        <a:rPr lang="ja-JP" altLang="en-US" sz="1000" u="none" strike="noStrike">
                          <a:effectLst/>
                        </a:rPr>
                        <a:t>月</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2</a:t>
                      </a:r>
                      <a:r>
                        <a:rPr lang="ja-JP" altLang="en-US" sz="1000" u="none" strike="noStrike">
                          <a:effectLst/>
                        </a:rPr>
                        <a:t>月</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3</a:t>
                      </a:r>
                      <a:r>
                        <a:rPr lang="ja-JP" altLang="en-US" sz="1000" u="none" strike="noStrike">
                          <a:effectLst/>
                        </a:rPr>
                        <a:t>月</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ja-JP" altLang="en-US" sz="1000" u="none" strike="noStrike">
                          <a:effectLst/>
                        </a:rPr>
                        <a:t>合計</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extLst>
                  <a:ext uri="{0D108BD9-81ED-4DB2-BD59-A6C34878D82A}">
                    <a16:rowId xmlns:a16="http://schemas.microsoft.com/office/drawing/2014/main" val="4247212372"/>
                  </a:ext>
                </a:extLst>
              </a:tr>
              <a:tr h="178430">
                <a:tc>
                  <a:txBody>
                    <a:bodyPr/>
                    <a:lstStyle/>
                    <a:p>
                      <a:pPr algn="l" fontAlgn="ctr"/>
                      <a:r>
                        <a:rPr lang="ja-JP" altLang="en-US" sz="1000" u="none" strike="noStrike">
                          <a:effectLst/>
                        </a:rPr>
                        <a:t>令和元年度</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303</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dirty="0">
                          <a:effectLst/>
                        </a:rPr>
                        <a:t>259</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dirty="0">
                          <a:effectLst/>
                        </a:rPr>
                        <a:t>296</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278</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307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256</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271</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215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287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216</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245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234</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3167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extLst>
                  <a:ext uri="{0D108BD9-81ED-4DB2-BD59-A6C34878D82A}">
                    <a16:rowId xmlns:a16="http://schemas.microsoft.com/office/drawing/2014/main" val="1909505190"/>
                  </a:ext>
                </a:extLst>
              </a:tr>
              <a:tr h="178430">
                <a:tc>
                  <a:txBody>
                    <a:bodyPr/>
                    <a:lstStyle/>
                    <a:p>
                      <a:pPr algn="l" fontAlgn="ctr"/>
                      <a:r>
                        <a:rPr lang="ja-JP" altLang="en-US" sz="1000" u="none" strike="noStrike">
                          <a:effectLst/>
                        </a:rPr>
                        <a:t>令和２年度</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237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221</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220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dirty="0">
                          <a:effectLst/>
                        </a:rPr>
                        <a:t>280</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dirty="0">
                          <a:effectLst/>
                        </a:rPr>
                        <a:t>235</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dirty="0">
                          <a:effectLst/>
                        </a:rPr>
                        <a:t>241</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256</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253</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287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195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262</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237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2924</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extLst>
                  <a:ext uri="{0D108BD9-81ED-4DB2-BD59-A6C34878D82A}">
                    <a16:rowId xmlns:a16="http://schemas.microsoft.com/office/drawing/2014/main" val="166439605"/>
                  </a:ext>
                </a:extLst>
              </a:tr>
              <a:tr h="178430">
                <a:tc>
                  <a:txBody>
                    <a:bodyPr/>
                    <a:lstStyle/>
                    <a:p>
                      <a:pPr algn="l" fontAlgn="ctr"/>
                      <a:r>
                        <a:rPr lang="zh-TW" altLang="en-US" sz="1000" u="none" strike="noStrike">
                          <a:effectLst/>
                        </a:rPr>
                        <a:t>入院時支援加算</a:t>
                      </a:r>
                      <a:endParaRPr lang="zh-TW"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59</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48</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54</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74</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61</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74</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dirty="0">
                          <a:effectLst/>
                        </a:rPr>
                        <a:t>60</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dirty="0">
                          <a:effectLst/>
                        </a:rPr>
                        <a:t>76</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dirty="0">
                          <a:effectLst/>
                        </a:rPr>
                        <a:t>86</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dirty="0">
                          <a:effectLst/>
                        </a:rPr>
                        <a:t>28</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dirty="0">
                          <a:effectLst/>
                        </a:rPr>
                        <a:t>68</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dirty="0">
                          <a:effectLst/>
                        </a:rPr>
                        <a:t>58</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dirty="0">
                          <a:effectLst/>
                        </a:rPr>
                        <a:t>746</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extLst>
                  <a:ext uri="{0D108BD9-81ED-4DB2-BD59-A6C34878D82A}">
                    <a16:rowId xmlns:a16="http://schemas.microsoft.com/office/drawing/2014/main" val="2187128715"/>
                  </a:ext>
                </a:extLst>
              </a:tr>
            </a:tbl>
          </a:graphicData>
        </a:graphic>
      </p:graphicFrame>
    </p:spTree>
    <p:extLst>
      <p:ext uri="{BB962C8B-B14F-4D97-AF65-F5344CB8AC3E}">
        <p14:creationId xmlns:p14="http://schemas.microsoft.com/office/powerpoint/2010/main" val="1299986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869096D-B5D2-4B29-B10C-50E0D06922AA}"/>
              </a:ext>
            </a:extLst>
          </p:cNvPr>
          <p:cNvSpPr/>
          <p:nvPr/>
        </p:nvSpPr>
        <p:spPr>
          <a:xfrm>
            <a:off x="176668" y="1995686"/>
            <a:ext cx="8790663" cy="302433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텍스트 개체 틀 2"/>
          <p:cNvSpPr>
            <a:spLocks noGrp="1"/>
          </p:cNvSpPr>
          <p:nvPr>
            <p:ph type="body" sz="quarter" idx="12"/>
          </p:nvPr>
        </p:nvSpPr>
        <p:spPr>
          <a:xfrm>
            <a:off x="245833" y="279778"/>
            <a:ext cx="8064896" cy="533400"/>
          </a:xfrm>
        </p:spPr>
        <p:txBody>
          <a:bodyPr/>
          <a:lstStyle/>
          <a:p>
            <a:r>
              <a:rPr lang="en-US" altLang="ja-JP" sz="3200" b="0" dirty="0"/>
              <a:t>²</a:t>
            </a:r>
            <a:r>
              <a:rPr lang="ja-JP" altLang="en-US" sz="3200" b="0" dirty="0"/>
              <a:t>入退院支援</a:t>
            </a:r>
            <a:endParaRPr lang="en-US" altLang="ko-KR" sz="3200" b="0" dirty="0"/>
          </a:p>
        </p:txBody>
      </p:sp>
      <p:sp>
        <p:nvSpPr>
          <p:cNvPr id="6" name="テキスト ボックス 5">
            <a:extLst>
              <a:ext uri="{FF2B5EF4-FFF2-40B4-BE49-F238E27FC236}">
                <a16:creationId xmlns:a16="http://schemas.microsoft.com/office/drawing/2014/main" id="{873FF6AE-9648-4453-92E1-C8DEBC214D58}"/>
              </a:ext>
            </a:extLst>
          </p:cNvPr>
          <p:cNvSpPr txBox="1"/>
          <p:nvPr/>
        </p:nvSpPr>
        <p:spPr>
          <a:xfrm>
            <a:off x="176668" y="934138"/>
            <a:ext cx="8721498" cy="1331134"/>
          </a:xfrm>
          <a:prstGeom prst="rect">
            <a:avLst/>
          </a:prstGeom>
          <a:noFill/>
        </p:spPr>
        <p:txBody>
          <a:bodyPr wrap="square">
            <a:spAutoFit/>
          </a:bodyPr>
          <a:lstStyle/>
          <a:p>
            <a:pPr lvl="0" algn="just"/>
            <a:r>
              <a:rPr lang="ja-JP" altLang="en-US" sz="1100" b="1" kern="100" dirty="0">
                <a:latin typeface="ＭＳ ゴシック" panose="020B0609070205080204" pitchFamily="49" charset="-128"/>
                <a:ea typeface="ＭＳ ゴシック" panose="020B0609070205080204" pitchFamily="49" charset="-128"/>
                <a:cs typeface="Times New Roman" panose="02020603050405020304" pitchFamily="18" charset="0"/>
              </a:rPr>
              <a:t>⑤</a:t>
            </a:r>
            <a:r>
              <a:rPr lang="zh-TW" altLang="en-US" sz="1100" b="1" kern="100" dirty="0">
                <a:latin typeface="ＭＳ ゴシック" panose="020B0609070205080204" pitchFamily="49" charset="-128"/>
                <a:ea typeface="ＭＳ ゴシック" panose="020B0609070205080204" pitchFamily="49" charset="-128"/>
                <a:cs typeface="Times New Roman" panose="02020603050405020304" pitchFamily="18" charset="0"/>
              </a:rPr>
              <a:t>診療科別実績件数</a:t>
            </a:r>
            <a:endParaRPr lang="en-US" altLang="zh-TW" sz="1100" b="1"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診療科別の実績をみると回復期リハビリテーションへの転院や自宅の環境調整が必要な整形外科と脳神経外科への介入が多く、誤嚥性</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肺炎や神経難病、脳梗塞、心不全などの疾患で支援が必要な呼吸器内科、循環器内科と続いている。医療処置（</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HOT</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高カロリー輸液　</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ストーマの処置　経管栄養）を必要とする患者や、看取りなどで在宅医療の調整を行う診療科（呼吸器内科、循環器内科、神経内科　</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泌尿器科　上部消化管外科）や小児科で在宅支援の割合が高い。転院調整は回復期病床への転院の多い整形外科や脳神経外科が多い。　　</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死亡による支援の中止は悪性腫瘍の末期に多いが患者の高齢化により循環器内科の心不全の看取りも増えている。</a:t>
            </a:r>
            <a:endParaRPr lang="en-US" altLang="ja-JP" sz="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endParaRPr lang="en-US" altLang="ja-JP" sz="4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診療科別支援実数（件）　　　　　　　　　　　　　　　　　　　　　　　　疾病分類（％）</a:t>
            </a:r>
          </a:p>
        </p:txBody>
      </p:sp>
      <p:graphicFrame>
        <p:nvGraphicFramePr>
          <p:cNvPr id="7" name="グラフ 6">
            <a:extLst>
              <a:ext uri="{FF2B5EF4-FFF2-40B4-BE49-F238E27FC236}">
                <a16:creationId xmlns:a16="http://schemas.microsoft.com/office/drawing/2014/main" id="{00000000-0008-0000-0000-00001C000000}"/>
              </a:ext>
            </a:extLst>
          </p:cNvPr>
          <p:cNvGraphicFramePr>
            <a:graphicFrameLocks/>
          </p:cNvGraphicFramePr>
          <p:nvPr>
            <p:extLst>
              <p:ext uri="{D42A27DB-BD31-4B8C-83A1-F6EECF244321}">
                <p14:modId xmlns:p14="http://schemas.microsoft.com/office/powerpoint/2010/main" val="4063836854"/>
              </p:ext>
            </p:extLst>
          </p:nvPr>
        </p:nvGraphicFramePr>
        <p:xfrm>
          <a:off x="-14808" y="2251997"/>
          <a:ext cx="9420225" cy="276802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グラフ 7">
            <a:extLst>
              <a:ext uri="{FF2B5EF4-FFF2-40B4-BE49-F238E27FC236}">
                <a16:creationId xmlns:a16="http://schemas.microsoft.com/office/drawing/2014/main" id="{00000000-0008-0000-0000-000020000000}"/>
              </a:ext>
            </a:extLst>
          </p:cNvPr>
          <p:cNvGraphicFramePr>
            <a:graphicFrameLocks/>
          </p:cNvGraphicFramePr>
          <p:nvPr>
            <p:extLst>
              <p:ext uri="{D42A27DB-BD31-4B8C-83A1-F6EECF244321}">
                <p14:modId xmlns:p14="http://schemas.microsoft.com/office/powerpoint/2010/main" val="4058988120"/>
              </p:ext>
            </p:extLst>
          </p:nvPr>
        </p:nvGraphicFramePr>
        <p:xfrm>
          <a:off x="4355977" y="2139701"/>
          <a:ext cx="3240360" cy="16561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06717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869096D-B5D2-4B29-B10C-50E0D06922AA}"/>
              </a:ext>
            </a:extLst>
          </p:cNvPr>
          <p:cNvSpPr/>
          <p:nvPr/>
        </p:nvSpPr>
        <p:spPr>
          <a:xfrm>
            <a:off x="176669" y="2383818"/>
            <a:ext cx="8790663" cy="264375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텍스트 개체 틀 2"/>
          <p:cNvSpPr>
            <a:spLocks noGrp="1"/>
          </p:cNvSpPr>
          <p:nvPr>
            <p:ph type="body" sz="quarter" idx="12"/>
          </p:nvPr>
        </p:nvSpPr>
        <p:spPr>
          <a:xfrm>
            <a:off x="245833" y="279778"/>
            <a:ext cx="8064896" cy="533400"/>
          </a:xfrm>
        </p:spPr>
        <p:txBody>
          <a:bodyPr/>
          <a:lstStyle/>
          <a:p>
            <a:r>
              <a:rPr lang="en-US" altLang="ja-JP" sz="3200" b="0" dirty="0"/>
              <a:t>²</a:t>
            </a:r>
            <a:r>
              <a:rPr lang="ja-JP" altLang="en-US" sz="3200" b="0" dirty="0"/>
              <a:t>入退院支援</a:t>
            </a:r>
            <a:endParaRPr lang="en-US" altLang="ko-KR" sz="3200" b="0" dirty="0"/>
          </a:p>
        </p:txBody>
      </p:sp>
      <p:sp>
        <p:nvSpPr>
          <p:cNvPr id="6" name="テキスト ボックス 5">
            <a:extLst>
              <a:ext uri="{FF2B5EF4-FFF2-40B4-BE49-F238E27FC236}">
                <a16:creationId xmlns:a16="http://schemas.microsoft.com/office/drawing/2014/main" id="{873FF6AE-9648-4453-92E1-C8DEBC214D58}"/>
              </a:ext>
            </a:extLst>
          </p:cNvPr>
          <p:cNvSpPr txBox="1"/>
          <p:nvPr/>
        </p:nvSpPr>
        <p:spPr>
          <a:xfrm>
            <a:off x="216689" y="915566"/>
            <a:ext cx="8721498" cy="1708160"/>
          </a:xfrm>
          <a:prstGeom prst="rect">
            <a:avLst/>
          </a:prstGeom>
          <a:noFill/>
        </p:spPr>
        <p:txBody>
          <a:bodyPr wrap="square">
            <a:spAutoFit/>
          </a:bodyPr>
          <a:lstStyle/>
          <a:p>
            <a:pPr lvl="0" algn="just"/>
            <a:r>
              <a:rPr lang="ja-JP" altLang="en-US" sz="1100" b="1" kern="100" dirty="0">
                <a:latin typeface="ＭＳ ゴシック" panose="020B0609070205080204" pitchFamily="49" charset="-128"/>
                <a:ea typeface="ＭＳ ゴシック" panose="020B0609070205080204" pitchFamily="49" charset="-128"/>
                <a:cs typeface="Times New Roman" panose="02020603050405020304" pitchFamily="18" charset="0"/>
              </a:rPr>
              <a:t>⑥入院予約・検査説明カウンター実績報告</a:t>
            </a:r>
            <a:endParaRPr lang="en-US" altLang="zh-TW" sz="1100" b="1"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入院予約・検査説明カウンターは</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3</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名の常勤職員と</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2</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名の非常勤職員の５名の人員が配置されている。</a:t>
            </a:r>
          </a:p>
          <a:p>
            <a:pPr lvl="0" algn="just"/>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今年度の情報収集患者は</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6287</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件であった。検査説明の件数は</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3058</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件で、年次推移を見ても当院の診療規模での検査説明件数は</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3000</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件</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弱であると思われる。看護計画の立案数は</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1259</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件のうち入院時支援加算の</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746</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件となっている。原因は看護計画立案の対象者がクリニ</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カルパス適応患者が多いためと考えられる。手術入院患者には術前オリエンテーションのパンフレットを渡し説明している。入院前</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に情報をとり看護計画を立案することで、入院生活や治療に必要な情報の把握ができ、必要な支援内容が入院後早期に共有できるよう</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になった。入院による不安に対する相談や疑問の解決をする機会となっているが、薬剤師や栄養士など多職種の介入が不十分であるが、　</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機能強化棟への移転を機に多職種の介入を進めるように調整を開始した。</a:t>
            </a:r>
            <a:endParaRPr lang="en-US" altLang="ja-JP" sz="5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endParaRPr lang="en-US" altLang="ja-JP" sz="5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検査説明・入院前情報収集件数の年次推移（回）　　　　　　　　　　　検査説明・入院時情報収集件数</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件）</a:t>
            </a:r>
          </a:p>
        </p:txBody>
      </p:sp>
      <p:graphicFrame>
        <p:nvGraphicFramePr>
          <p:cNvPr id="9" name="グラフ 8">
            <a:extLst>
              <a:ext uri="{FF2B5EF4-FFF2-40B4-BE49-F238E27FC236}">
                <a16:creationId xmlns:a16="http://schemas.microsoft.com/office/drawing/2014/main" id="{00000000-0008-0000-0000-000017000000}"/>
              </a:ext>
            </a:extLst>
          </p:cNvPr>
          <p:cNvGraphicFramePr>
            <a:graphicFrameLocks/>
          </p:cNvGraphicFramePr>
          <p:nvPr>
            <p:extLst>
              <p:ext uri="{D42A27DB-BD31-4B8C-83A1-F6EECF244321}">
                <p14:modId xmlns:p14="http://schemas.microsoft.com/office/powerpoint/2010/main" val="3858444840"/>
              </p:ext>
            </p:extLst>
          </p:nvPr>
        </p:nvGraphicFramePr>
        <p:xfrm>
          <a:off x="245832" y="2623726"/>
          <a:ext cx="4902232" cy="256754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グラフ 9">
            <a:extLst>
              <a:ext uri="{FF2B5EF4-FFF2-40B4-BE49-F238E27FC236}">
                <a16:creationId xmlns:a16="http://schemas.microsoft.com/office/drawing/2014/main" id="{00000000-0008-0000-0000-000009000000}"/>
              </a:ext>
            </a:extLst>
          </p:cNvPr>
          <p:cNvGraphicFramePr>
            <a:graphicFrameLocks/>
          </p:cNvGraphicFramePr>
          <p:nvPr>
            <p:extLst>
              <p:ext uri="{D42A27DB-BD31-4B8C-83A1-F6EECF244321}">
                <p14:modId xmlns:p14="http://schemas.microsoft.com/office/powerpoint/2010/main" val="3573798579"/>
              </p:ext>
            </p:extLst>
          </p:nvPr>
        </p:nvGraphicFramePr>
        <p:xfrm>
          <a:off x="4989501" y="2242033"/>
          <a:ext cx="3908666" cy="2883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7891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12">
            <a:extLst>
              <a:ext uri="{FF2B5EF4-FFF2-40B4-BE49-F238E27FC236}">
                <a16:creationId xmlns:a16="http://schemas.microsoft.com/office/drawing/2014/main" id="{E41E9AFE-4B49-4AB2-A332-83C04AF600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35" b="339"/>
          <a:stretch/>
        </p:blipFill>
        <p:spPr>
          <a:xfrm>
            <a:off x="0" y="0"/>
            <a:ext cx="9143999" cy="609525"/>
          </a:xfrm>
          <a:prstGeom prst="rect">
            <a:avLst/>
          </a:prstGeom>
        </p:spPr>
      </p:pic>
      <p:sp>
        <p:nvSpPr>
          <p:cNvPr id="2" name="テキスト ボックス 1">
            <a:extLst>
              <a:ext uri="{FF2B5EF4-FFF2-40B4-BE49-F238E27FC236}">
                <a16:creationId xmlns:a16="http://schemas.microsoft.com/office/drawing/2014/main" id="{87B9DE1A-7393-4B51-9694-2C66DC03F9C0}"/>
              </a:ext>
            </a:extLst>
          </p:cNvPr>
          <p:cNvSpPr txBox="1"/>
          <p:nvPr/>
        </p:nvSpPr>
        <p:spPr>
          <a:xfrm>
            <a:off x="143507" y="195486"/>
            <a:ext cx="8856984" cy="615553"/>
          </a:xfrm>
          <a:prstGeom prst="rect">
            <a:avLst/>
          </a:prstGeom>
          <a:noFill/>
        </p:spPr>
        <p:txBody>
          <a:bodyPr wrap="square" rtlCol="0">
            <a:spAutoFit/>
          </a:bodyPr>
          <a:lstStyle/>
          <a:p>
            <a:r>
              <a:rPr lang="en-US" altLang="ja-JP"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01</a:t>
            </a:r>
            <a:r>
              <a:rPr lang="ja-JP" altLang="en-US"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はじめに　　　　　　　　　　　　　　</a:t>
            </a:r>
            <a:r>
              <a:rPr lang="ja-JP" altLang="en-US" sz="105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浜松医科大学医学部附属病院　医療福祉支援センター長　</a:t>
            </a:r>
            <a:r>
              <a:rPr lang="ja-JP" altLang="en-US" sz="11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小林利彦</a:t>
            </a:r>
            <a:endParaRPr lang="en-US" altLang="ja-JP" sz="11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endParaRPr lang="en-US" altLang="ja-JP" sz="16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pic>
        <p:nvPicPr>
          <p:cNvPr id="4" name="그림 12">
            <a:extLst>
              <a:ext uri="{FF2B5EF4-FFF2-40B4-BE49-F238E27FC236}">
                <a16:creationId xmlns:a16="http://schemas.microsoft.com/office/drawing/2014/main" id="{00258665-DE27-496C-BE27-F32F4724A9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35" b="339"/>
          <a:stretch/>
        </p:blipFill>
        <p:spPr>
          <a:xfrm flipV="1">
            <a:off x="17698" y="653824"/>
            <a:ext cx="9143999" cy="45719"/>
          </a:xfrm>
          <a:prstGeom prst="rect">
            <a:avLst/>
          </a:prstGeom>
        </p:spPr>
      </p:pic>
      <p:sp>
        <p:nvSpPr>
          <p:cNvPr id="5" name="テキスト ボックス 4">
            <a:extLst>
              <a:ext uri="{FF2B5EF4-FFF2-40B4-BE49-F238E27FC236}">
                <a16:creationId xmlns:a16="http://schemas.microsoft.com/office/drawing/2014/main" id="{6B238B33-3C77-4B14-A8E4-6E4C01C22BFD}"/>
              </a:ext>
            </a:extLst>
          </p:cNvPr>
          <p:cNvSpPr txBox="1"/>
          <p:nvPr/>
        </p:nvSpPr>
        <p:spPr>
          <a:xfrm>
            <a:off x="186931" y="832010"/>
            <a:ext cx="4396597" cy="4201150"/>
          </a:xfrm>
          <a:prstGeom prst="rect">
            <a:avLst/>
          </a:prstGeom>
          <a:noFill/>
        </p:spPr>
        <p:txBody>
          <a:bodyPr wrap="square" rtlCol="0">
            <a:spAutoFit/>
          </a:bodyPr>
          <a:lstStyle/>
          <a:p>
            <a:r>
              <a:rPr lang="ja-JP" altLang="en-US" sz="1400" b="1"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昨年度は新型コロナウイルス感染症に振り回された</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1</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年でしたが、今の状況を考えると、われわれ医療関係者が今回のことを落ち着いて語ることができるのはもう少し先のこととなりそうです。そもそも医療従事者は、患者さんやご家族の方々、そして同業者</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に対して</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も、「密」</a:t>
            </a: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に</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なることがサービスの向上につながるものと思ってきました。具体的には、患者さん・ご家族等のプライバシーに配慮して個室などの「密閉」空間</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にて</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診療・ケア・相談対応等を行い、顔を突き合わせた「密接」な</a:t>
            </a: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応対</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環境のもと、コミュニケーションを深めていくことが患者サービスの向上につながるものと信じていま</a:t>
            </a: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す</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。また、仲間内でも、施設内あるいは地域に</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おい</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て関係者が一堂に集まり、「密集」した</a:t>
            </a: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環境</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のもと意見交換</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等を行う</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カンファレンスや研修会など</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の場</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を</a:t>
            </a: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好んでいます</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。言いかえれば、われわれ医療従事者は「</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3</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密」が大好きだということです。</a:t>
            </a:r>
          </a:p>
          <a:p>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ところ</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が</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2020</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年初頭から「</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3</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密」を避けろと</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周りから</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言われ、医療現場はいまだ</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に</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混乱を極めています。実際、多くの病院では来院時の体温測定</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等</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が一般化され、診察現場や相談室等では、扉の開放や</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十分な</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換気への配慮が</a:t>
            </a: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当然のように行われて</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います。</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また</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、テーブルの上にはアクリル板のパーテーション</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が</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設置</a:t>
            </a: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され</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るとい</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った</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対応</a:t>
            </a: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も日常化しています</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さらに</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多くの病院</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では</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一定程度の</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面会制限が</a:t>
            </a: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いまだ</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行われていま</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す。それら</a:t>
            </a: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職場</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環境の変化はわれわれ医療福祉支援センターの</a:t>
            </a: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スタッフ</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に</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も</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大きな影響を与えて</a:t>
            </a: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いますが</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日常業務である</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各種相談対応では</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さまざまな</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工夫を図り、患者満足度が極端に低下しないように努めているのが現実です。</a:t>
            </a:r>
          </a:p>
          <a:p>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p>
        </p:txBody>
      </p:sp>
      <p:sp>
        <p:nvSpPr>
          <p:cNvPr id="6" name="テキスト ボックス 5">
            <a:extLst>
              <a:ext uri="{FF2B5EF4-FFF2-40B4-BE49-F238E27FC236}">
                <a16:creationId xmlns:a16="http://schemas.microsoft.com/office/drawing/2014/main" id="{136723BB-0AEB-472A-9826-BDDA84B481A5}"/>
              </a:ext>
            </a:extLst>
          </p:cNvPr>
          <p:cNvSpPr txBox="1"/>
          <p:nvPr/>
        </p:nvSpPr>
        <p:spPr>
          <a:xfrm>
            <a:off x="4646433" y="855338"/>
            <a:ext cx="4396595" cy="3985706"/>
          </a:xfrm>
          <a:prstGeom prst="rect">
            <a:avLst/>
          </a:prstGeom>
          <a:noFill/>
        </p:spPr>
        <p:txBody>
          <a:bodyPr wrap="square" rtlCol="0">
            <a:spAutoFit/>
          </a:bodyPr>
          <a:lstStyle/>
          <a:p>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私自身は「</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3</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密を避けろ」と言われた際に、その代替に「</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3Tele</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」への展開</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促進</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を思いつき</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行動に移しました。</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簡単に言えば、各種情報通信機器を用いた診療・相談・ミーティング</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対応</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Tele-Consultation</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）と、患者および利用者の生体モニタリング（</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Tele-Monitoring</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そして</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授業や研修会等の遠隔教育（</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Tele-Education</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）への移行ですが、</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当院を含め、</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これまでアナログ対応を前提としてきた医療機関では、ハード面での整備のみならず職員の行動変容が容易でないことを</a:t>
            </a: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痛感</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しました。とはいえ、あれから</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1</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年が経過し、今では、在宅移行に向けた退院支援カンファレンスをかかりつけ医や訪問看護ステーションと</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TV</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会議システムで行うことや、地域の医療関係者向けの研修会等をオンラインで実施することが</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一般</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化しつつあります。</a:t>
            </a:r>
          </a:p>
          <a:p>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私自身、当院の医療福祉支援センターとの関わり</a:t>
            </a: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が</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ずいぶん長くなりましたが、大学病院であるが故の責任と使命を常々強く感じています。公的機関ということで確かにフットワークが悪い一面はありますが、どこの施設よりも優秀な医療従事者を抱えている医療機関であると自負しています。個人的には、当センターとのおつきあいの時間は残りわずかとなってきましたが、最後のご奉公として、院内の関係者向けに斬新な助言</a:t>
            </a: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や</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メッセージ</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等</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は残しておきたいと思っています。</a:t>
            </a:r>
          </a:p>
          <a:p>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今回も、当センタースタッフの昨年度の</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診療</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実績等が整理できましたので、ここにまとめて報告させていただきます。関係者の皆さまに何かお役に立つ情報提供ができれば幸いです。</a:t>
            </a:r>
          </a:p>
        </p:txBody>
      </p:sp>
    </p:spTree>
    <p:extLst>
      <p:ext uri="{BB962C8B-B14F-4D97-AF65-F5344CB8AC3E}">
        <p14:creationId xmlns:p14="http://schemas.microsoft.com/office/powerpoint/2010/main" val="1158786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869096D-B5D2-4B29-B10C-50E0D06922AA}"/>
              </a:ext>
            </a:extLst>
          </p:cNvPr>
          <p:cNvSpPr/>
          <p:nvPr/>
        </p:nvSpPr>
        <p:spPr>
          <a:xfrm>
            <a:off x="323530" y="1995686"/>
            <a:ext cx="8496942" cy="295567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텍스트 개체 틀 2"/>
          <p:cNvSpPr>
            <a:spLocks noGrp="1"/>
          </p:cNvSpPr>
          <p:nvPr>
            <p:ph type="body" sz="quarter" idx="12"/>
          </p:nvPr>
        </p:nvSpPr>
        <p:spPr>
          <a:xfrm>
            <a:off x="245833" y="279778"/>
            <a:ext cx="8064896" cy="533400"/>
          </a:xfrm>
        </p:spPr>
        <p:txBody>
          <a:bodyPr/>
          <a:lstStyle/>
          <a:p>
            <a:r>
              <a:rPr lang="en-US" altLang="ja-JP" sz="3200" b="0" dirty="0"/>
              <a:t>²</a:t>
            </a:r>
            <a:r>
              <a:rPr lang="ja-JP" altLang="en-US" sz="3200" b="0" dirty="0"/>
              <a:t>入退院支援</a:t>
            </a:r>
            <a:endParaRPr lang="en-US" altLang="ko-KR" sz="3200" b="0" dirty="0"/>
          </a:p>
        </p:txBody>
      </p:sp>
      <p:sp>
        <p:nvSpPr>
          <p:cNvPr id="6" name="テキスト ボックス 5">
            <a:extLst>
              <a:ext uri="{FF2B5EF4-FFF2-40B4-BE49-F238E27FC236}">
                <a16:creationId xmlns:a16="http://schemas.microsoft.com/office/drawing/2014/main" id="{873FF6AE-9648-4453-92E1-C8DEBC214D58}"/>
              </a:ext>
            </a:extLst>
          </p:cNvPr>
          <p:cNvSpPr txBox="1"/>
          <p:nvPr/>
        </p:nvSpPr>
        <p:spPr>
          <a:xfrm>
            <a:off x="245833" y="909802"/>
            <a:ext cx="8643802" cy="1446550"/>
          </a:xfrm>
          <a:prstGeom prst="rect">
            <a:avLst/>
          </a:prstGeom>
          <a:noFill/>
        </p:spPr>
        <p:txBody>
          <a:bodyPr wrap="square">
            <a:spAutoFit/>
          </a:bodyPr>
          <a:lstStyle/>
          <a:p>
            <a:pPr lvl="0" algn="just"/>
            <a:r>
              <a:rPr lang="ja-JP" altLang="en-US" sz="1100" b="1" kern="100" dirty="0">
                <a:latin typeface="ＭＳ ゴシック" panose="020B0609070205080204" pitchFamily="49" charset="-128"/>
                <a:ea typeface="ＭＳ ゴシック" panose="020B0609070205080204" pitchFamily="49" charset="-128"/>
                <a:cs typeface="Times New Roman" panose="02020603050405020304" pitchFamily="18" charset="0"/>
              </a:rPr>
              <a:t>⑦院外・地域との情報交換や訪問</a:t>
            </a:r>
            <a:endParaRPr lang="en-US" altLang="zh-TW" sz="1100" b="1"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入院前面談で収集した情報をもとに担当ケアマネジャーに連絡し情報共有を行っている。担当ケアマネジャーから得られた情報は</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入院病棟に申し送られ、病室やベッドの位置の決定や、安全・安心な入院生活や退院支援に役立てられている。また、退院時には看</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護情報提供書を作成し入院中の情報を伝えている。しかし、新型コロナウイルス感染症の流行により来院制限がかかり、退院前カン</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ファレンスの開催件数は減少した。今年度、新たな取り組みとしてリモートで退院前カンファレンスを開催したが、介護支援等連携　　</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指導や退院時共同指導などの算定数は大きく減っている。</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ZOOM </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などを利用してリモートでの開催も始まったが、</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3</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件にとどまってる。</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endPar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院外・地域との情報共有（回）</a:t>
            </a:r>
          </a:p>
        </p:txBody>
      </p:sp>
      <p:graphicFrame>
        <p:nvGraphicFramePr>
          <p:cNvPr id="7" name="グラフ 6">
            <a:extLst>
              <a:ext uri="{FF2B5EF4-FFF2-40B4-BE49-F238E27FC236}">
                <a16:creationId xmlns:a16="http://schemas.microsoft.com/office/drawing/2014/main" id="{00000000-0008-0000-0000-00000B000000}"/>
              </a:ext>
            </a:extLst>
          </p:cNvPr>
          <p:cNvGraphicFramePr>
            <a:graphicFrameLocks/>
          </p:cNvGraphicFramePr>
          <p:nvPr>
            <p:extLst>
              <p:ext uri="{D42A27DB-BD31-4B8C-83A1-F6EECF244321}">
                <p14:modId xmlns:p14="http://schemas.microsoft.com/office/powerpoint/2010/main" val="2652461439"/>
              </p:ext>
            </p:extLst>
          </p:nvPr>
        </p:nvGraphicFramePr>
        <p:xfrm>
          <a:off x="740536" y="2306485"/>
          <a:ext cx="7594601" cy="223266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表 3">
            <a:extLst>
              <a:ext uri="{FF2B5EF4-FFF2-40B4-BE49-F238E27FC236}">
                <a16:creationId xmlns:a16="http://schemas.microsoft.com/office/drawing/2014/main" id="{81176FA2-AA2C-47B3-8079-7885AA60FE18}"/>
              </a:ext>
            </a:extLst>
          </p:cNvPr>
          <p:cNvGraphicFramePr>
            <a:graphicFrameLocks noGrp="1"/>
          </p:cNvGraphicFramePr>
          <p:nvPr>
            <p:extLst>
              <p:ext uri="{D42A27DB-BD31-4B8C-83A1-F6EECF244321}">
                <p14:modId xmlns:p14="http://schemas.microsoft.com/office/powerpoint/2010/main" val="3922031097"/>
              </p:ext>
            </p:extLst>
          </p:nvPr>
        </p:nvGraphicFramePr>
        <p:xfrm>
          <a:off x="506889" y="4137171"/>
          <a:ext cx="8097554" cy="803950"/>
        </p:xfrm>
        <a:graphic>
          <a:graphicData uri="http://schemas.openxmlformats.org/drawingml/2006/table">
            <a:tbl>
              <a:tblPr>
                <a:tableStyleId>{BC89EF96-8CEA-46FF-86C4-4CE0E7609802}</a:tableStyleId>
              </a:tblPr>
              <a:tblGrid>
                <a:gridCol w="1446399">
                  <a:extLst>
                    <a:ext uri="{9D8B030D-6E8A-4147-A177-3AD203B41FA5}">
                      <a16:colId xmlns:a16="http://schemas.microsoft.com/office/drawing/2014/main" val="2168314732"/>
                    </a:ext>
                  </a:extLst>
                </a:gridCol>
                <a:gridCol w="277355">
                  <a:extLst>
                    <a:ext uri="{9D8B030D-6E8A-4147-A177-3AD203B41FA5}">
                      <a16:colId xmlns:a16="http://schemas.microsoft.com/office/drawing/2014/main" val="2391363832"/>
                    </a:ext>
                  </a:extLst>
                </a:gridCol>
                <a:gridCol w="531150">
                  <a:extLst>
                    <a:ext uri="{9D8B030D-6E8A-4147-A177-3AD203B41FA5}">
                      <a16:colId xmlns:a16="http://schemas.microsoft.com/office/drawing/2014/main" val="3589528248"/>
                    </a:ext>
                  </a:extLst>
                </a:gridCol>
                <a:gridCol w="531150">
                  <a:extLst>
                    <a:ext uri="{9D8B030D-6E8A-4147-A177-3AD203B41FA5}">
                      <a16:colId xmlns:a16="http://schemas.microsoft.com/office/drawing/2014/main" val="1376315980"/>
                    </a:ext>
                  </a:extLst>
                </a:gridCol>
                <a:gridCol w="531150">
                  <a:extLst>
                    <a:ext uri="{9D8B030D-6E8A-4147-A177-3AD203B41FA5}">
                      <a16:colId xmlns:a16="http://schemas.microsoft.com/office/drawing/2014/main" val="2108812780"/>
                    </a:ext>
                  </a:extLst>
                </a:gridCol>
                <a:gridCol w="531150">
                  <a:extLst>
                    <a:ext uri="{9D8B030D-6E8A-4147-A177-3AD203B41FA5}">
                      <a16:colId xmlns:a16="http://schemas.microsoft.com/office/drawing/2014/main" val="1934500953"/>
                    </a:ext>
                  </a:extLst>
                </a:gridCol>
                <a:gridCol w="531150">
                  <a:extLst>
                    <a:ext uri="{9D8B030D-6E8A-4147-A177-3AD203B41FA5}">
                      <a16:colId xmlns:a16="http://schemas.microsoft.com/office/drawing/2014/main" val="748034788"/>
                    </a:ext>
                  </a:extLst>
                </a:gridCol>
                <a:gridCol w="531150">
                  <a:extLst>
                    <a:ext uri="{9D8B030D-6E8A-4147-A177-3AD203B41FA5}">
                      <a16:colId xmlns:a16="http://schemas.microsoft.com/office/drawing/2014/main" val="4107431271"/>
                    </a:ext>
                  </a:extLst>
                </a:gridCol>
                <a:gridCol w="531150">
                  <a:extLst>
                    <a:ext uri="{9D8B030D-6E8A-4147-A177-3AD203B41FA5}">
                      <a16:colId xmlns:a16="http://schemas.microsoft.com/office/drawing/2014/main" val="1664580968"/>
                    </a:ext>
                  </a:extLst>
                </a:gridCol>
                <a:gridCol w="531150">
                  <a:extLst>
                    <a:ext uri="{9D8B030D-6E8A-4147-A177-3AD203B41FA5}">
                      <a16:colId xmlns:a16="http://schemas.microsoft.com/office/drawing/2014/main" val="1663963984"/>
                    </a:ext>
                  </a:extLst>
                </a:gridCol>
                <a:gridCol w="531150">
                  <a:extLst>
                    <a:ext uri="{9D8B030D-6E8A-4147-A177-3AD203B41FA5}">
                      <a16:colId xmlns:a16="http://schemas.microsoft.com/office/drawing/2014/main" val="258405529"/>
                    </a:ext>
                  </a:extLst>
                </a:gridCol>
                <a:gridCol w="531150">
                  <a:extLst>
                    <a:ext uri="{9D8B030D-6E8A-4147-A177-3AD203B41FA5}">
                      <a16:colId xmlns:a16="http://schemas.microsoft.com/office/drawing/2014/main" val="30888073"/>
                    </a:ext>
                  </a:extLst>
                </a:gridCol>
                <a:gridCol w="531150">
                  <a:extLst>
                    <a:ext uri="{9D8B030D-6E8A-4147-A177-3AD203B41FA5}">
                      <a16:colId xmlns:a16="http://schemas.microsoft.com/office/drawing/2014/main" val="1169872102"/>
                    </a:ext>
                  </a:extLst>
                </a:gridCol>
                <a:gridCol w="531150">
                  <a:extLst>
                    <a:ext uri="{9D8B030D-6E8A-4147-A177-3AD203B41FA5}">
                      <a16:colId xmlns:a16="http://schemas.microsoft.com/office/drawing/2014/main" val="661985166"/>
                    </a:ext>
                  </a:extLst>
                </a:gridCol>
              </a:tblGrid>
              <a:tr h="156056">
                <a:tc>
                  <a:txBody>
                    <a:bodyPr/>
                    <a:lstStyle/>
                    <a:p>
                      <a:pPr algn="l" fontAlgn="ctr"/>
                      <a:r>
                        <a:rPr lang="ja-JP" altLang="en-US" sz="1000" u="none" strike="noStrike">
                          <a:effectLst/>
                        </a:rPr>
                        <a:t>　</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ja-JP" altLang="en-US" sz="1000" u="none" strike="noStrike" dirty="0">
                          <a:effectLst/>
                        </a:rPr>
                        <a:t>　</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dirty="0">
                          <a:effectLst/>
                        </a:rPr>
                        <a:t>4</a:t>
                      </a:r>
                      <a:r>
                        <a:rPr lang="ja-JP" altLang="en-US" sz="1000" u="none" strike="noStrike" dirty="0">
                          <a:effectLst/>
                        </a:rPr>
                        <a:t>月</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5</a:t>
                      </a:r>
                      <a:r>
                        <a:rPr lang="ja-JP" altLang="en-US" sz="1000" u="none" strike="noStrike">
                          <a:effectLst/>
                        </a:rPr>
                        <a:t>月</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6</a:t>
                      </a:r>
                      <a:r>
                        <a:rPr lang="ja-JP" altLang="en-US" sz="1000" u="none" strike="noStrike">
                          <a:effectLst/>
                        </a:rPr>
                        <a:t>月</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7</a:t>
                      </a:r>
                      <a:r>
                        <a:rPr lang="ja-JP" altLang="en-US" sz="1000" u="none" strike="noStrike">
                          <a:effectLst/>
                        </a:rPr>
                        <a:t>月</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8</a:t>
                      </a:r>
                      <a:r>
                        <a:rPr lang="ja-JP" altLang="en-US" sz="1000" u="none" strike="noStrike">
                          <a:effectLst/>
                        </a:rPr>
                        <a:t>月</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9</a:t>
                      </a:r>
                      <a:r>
                        <a:rPr lang="ja-JP" altLang="en-US" sz="1000" u="none" strike="noStrike">
                          <a:effectLst/>
                        </a:rPr>
                        <a:t>月</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10</a:t>
                      </a:r>
                      <a:r>
                        <a:rPr lang="ja-JP" altLang="en-US" sz="1000" u="none" strike="noStrike">
                          <a:effectLst/>
                        </a:rPr>
                        <a:t>月</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11</a:t>
                      </a:r>
                      <a:r>
                        <a:rPr lang="ja-JP" altLang="en-US" sz="1000" u="none" strike="noStrike">
                          <a:effectLst/>
                        </a:rPr>
                        <a:t>月</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12</a:t>
                      </a:r>
                      <a:r>
                        <a:rPr lang="ja-JP" altLang="en-US" sz="1000" u="none" strike="noStrike">
                          <a:effectLst/>
                        </a:rPr>
                        <a:t>月</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1</a:t>
                      </a:r>
                      <a:r>
                        <a:rPr lang="ja-JP" altLang="en-US" sz="1000" u="none" strike="noStrike">
                          <a:effectLst/>
                        </a:rPr>
                        <a:t>月</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2</a:t>
                      </a:r>
                      <a:r>
                        <a:rPr lang="ja-JP" altLang="en-US" sz="1000" u="none" strike="noStrike">
                          <a:effectLst/>
                        </a:rPr>
                        <a:t>月</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3</a:t>
                      </a:r>
                      <a:r>
                        <a:rPr lang="ja-JP" altLang="en-US" sz="1000" u="none" strike="noStrike">
                          <a:effectLst/>
                        </a:rPr>
                        <a:t>月</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extLst>
                  <a:ext uri="{0D108BD9-81ED-4DB2-BD59-A6C34878D82A}">
                    <a16:rowId xmlns:a16="http://schemas.microsoft.com/office/drawing/2014/main" val="687628454"/>
                  </a:ext>
                </a:extLst>
              </a:tr>
              <a:tr h="156056">
                <a:tc gridSpan="2">
                  <a:txBody>
                    <a:bodyPr/>
                    <a:lstStyle/>
                    <a:p>
                      <a:pPr algn="l" fontAlgn="ctr"/>
                      <a:r>
                        <a:rPr lang="zh-TW" altLang="en-US" sz="1000" u="none" strike="noStrike" dirty="0">
                          <a:effectLst/>
                        </a:rPr>
                        <a:t>介護支援連携指導料</a:t>
                      </a:r>
                      <a:endPar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hMerge="1">
                  <a:txBody>
                    <a:bodyPr/>
                    <a:lstStyle/>
                    <a:p>
                      <a:pPr algn="l" fontAlgn="ctr"/>
                      <a:endPar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dirty="0">
                          <a:effectLst/>
                        </a:rPr>
                        <a:t>2</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dirty="0">
                          <a:effectLst/>
                        </a:rPr>
                        <a:t>2</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dirty="0">
                          <a:effectLst/>
                        </a:rPr>
                        <a:t>7</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10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2</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3</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6</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8</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4</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3</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3</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extLst>
                  <a:ext uri="{0D108BD9-81ED-4DB2-BD59-A6C34878D82A}">
                    <a16:rowId xmlns:a16="http://schemas.microsoft.com/office/drawing/2014/main" val="886746123"/>
                  </a:ext>
                </a:extLst>
              </a:tr>
              <a:tr h="156056">
                <a:tc gridSpan="2">
                  <a:txBody>
                    <a:bodyPr/>
                    <a:lstStyle/>
                    <a:p>
                      <a:pPr algn="l" fontAlgn="ctr"/>
                      <a:r>
                        <a:rPr lang="zh-TW" altLang="en-US" sz="1000" u="none" strike="noStrike" dirty="0">
                          <a:effectLst/>
                        </a:rPr>
                        <a:t>退院時共同指導料</a:t>
                      </a:r>
                      <a:endPar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hMerge="1">
                  <a:txBody>
                    <a:bodyPr/>
                    <a:lstStyle/>
                    <a:p>
                      <a:pPr algn="l" fontAlgn="ctr"/>
                      <a:endPar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2</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dirty="0">
                          <a:effectLst/>
                        </a:rPr>
                        <a:t>2</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dirty="0">
                          <a:effectLst/>
                        </a:rPr>
                        <a:t>2</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1</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2</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1</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2</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1</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extLst>
                  <a:ext uri="{0D108BD9-81ED-4DB2-BD59-A6C34878D82A}">
                    <a16:rowId xmlns:a16="http://schemas.microsoft.com/office/drawing/2014/main" val="3832895960"/>
                  </a:ext>
                </a:extLst>
              </a:tr>
              <a:tr h="156056">
                <a:tc>
                  <a:txBody>
                    <a:bodyPr/>
                    <a:lstStyle/>
                    <a:p>
                      <a:pPr algn="l" fontAlgn="ctr"/>
                      <a:r>
                        <a:rPr lang="ja-JP" altLang="en-US" sz="1000" u="none" strike="noStrike" dirty="0">
                          <a:effectLst/>
                        </a:rPr>
                        <a:t>算定なしの情報交換</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ja-JP" altLang="en-US" sz="1000" u="none" strike="noStrike">
                          <a:effectLst/>
                        </a:rPr>
                        <a:t>　</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1</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1</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dirty="0">
                          <a:effectLst/>
                        </a:rPr>
                        <a:t>0</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dirty="0">
                          <a:effectLst/>
                        </a:rPr>
                        <a:t>0</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dirty="0">
                          <a:effectLst/>
                        </a:rPr>
                        <a:t>0</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dirty="0">
                          <a:effectLst/>
                        </a:rPr>
                        <a:t>0</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2</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extLst>
                  <a:ext uri="{0D108BD9-81ED-4DB2-BD59-A6C34878D82A}">
                    <a16:rowId xmlns:a16="http://schemas.microsoft.com/office/drawing/2014/main" val="514175734"/>
                  </a:ext>
                </a:extLst>
              </a:tr>
              <a:tr h="156056">
                <a:tc>
                  <a:txBody>
                    <a:bodyPr/>
                    <a:lstStyle/>
                    <a:p>
                      <a:pPr algn="l" fontAlgn="ctr"/>
                      <a:r>
                        <a:rPr lang="zh-TW" altLang="en-US" sz="1000" u="none" strike="noStrike" dirty="0">
                          <a:effectLst/>
                        </a:rPr>
                        <a:t>入院前情報交換</a:t>
                      </a:r>
                      <a:endParaRPr lang="zh-TW"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ja-JP" altLang="en-US" sz="1000" u="none" strike="noStrike" dirty="0">
                          <a:effectLst/>
                        </a:rPr>
                        <a:t>　</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8</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23</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12</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15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14</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a:effectLst/>
                        </a:rPr>
                        <a:t>14</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dirty="0">
                          <a:effectLst/>
                        </a:rPr>
                        <a:t>26</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dirty="0">
                          <a:effectLst/>
                        </a:rPr>
                        <a:t>6</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dirty="0">
                          <a:effectLst/>
                        </a:rPr>
                        <a:t>7</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en-US" altLang="ja-JP" sz="1000" u="none" strike="noStrike" dirty="0">
                          <a:effectLst/>
                        </a:rPr>
                        <a:t>9</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tc>
                  <a:txBody>
                    <a:bodyPr/>
                    <a:lstStyle/>
                    <a:p>
                      <a:pPr algn="ctr" fontAlgn="ctr"/>
                      <a:r>
                        <a:rPr lang="ja-JP" altLang="en-US" sz="1000" u="none" strike="noStrike" dirty="0">
                          <a:effectLst/>
                        </a:rPr>
                        <a:t>　</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8390" marR="8390" marT="8390" marB="0" anchor="ctr"/>
                </a:tc>
                <a:extLst>
                  <a:ext uri="{0D108BD9-81ED-4DB2-BD59-A6C34878D82A}">
                    <a16:rowId xmlns:a16="http://schemas.microsoft.com/office/drawing/2014/main" val="2532903442"/>
                  </a:ext>
                </a:extLst>
              </a:tr>
            </a:tbl>
          </a:graphicData>
        </a:graphic>
      </p:graphicFrame>
    </p:spTree>
    <p:extLst>
      <p:ext uri="{BB962C8B-B14F-4D97-AF65-F5344CB8AC3E}">
        <p14:creationId xmlns:p14="http://schemas.microsoft.com/office/powerpoint/2010/main" val="2962126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12">
            <a:extLst>
              <a:ext uri="{FF2B5EF4-FFF2-40B4-BE49-F238E27FC236}">
                <a16:creationId xmlns:a16="http://schemas.microsoft.com/office/drawing/2014/main" id="{39099BB9-4380-4AF7-9947-BEC57E665E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35" b="339"/>
          <a:stretch/>
        </p:blipFill>
        <p:spPr>
          <a:xfrm>
            <a:off x="0" y="28144"/>
            <a:ext cx="9144000" cy="3239136"/>
          </a:xfrm>
          <a:prstGeom prst="rect">
            <a:avLst/>
          </a:prstGeom>
        </p:spPr>
      </p:pic>
      <p:sp>
        <p:nvSpPr>
          <p:cNvPr id="2" name="텍스트 개체 틀 1"/>
          <p:cNvSpPr>
            <a:spLocks noGrp="1"/>
          </p:cNvSpPr>
          <p:nvPr>
            <p:ph type="body" sz="quarter" idx="10"/>
          </p:nvPr>
        </p:nvSpPr>
        <p:spPr>
          <a:xfrm>
            <a:off x="3249933" y="804239"/>
            <a:ext cx="5113339" cy="843473"/>
          </a:xfrm>
        </p:spPr>
        <p:txBody>
          <a:bodyPr/>
          <a:lstStyle/>
          <a:p>
            <a:r>
              <a:rPr lang="en-US" altLang="ko-KR" dirty="0"/>
              <a:t>0</a:t>
            </a:r>
            <a:r>
              <a:rPr lang="en-US" altLang="ja-JP" dirty="0"/>
              <a:t>4</a:t>
            </a:r>
            <a:endParaRPr lang="ko-KR" altLang="en-US" dirty="0"/>
          </a:p>
        </p:txBody>
      </p:sp>
      <p:sp>
        <p:nvSpPr>
          <p:cNvPr id="4" name="텍스트 개체 틀 3"/>
          <p:cNvSpPr>
            <a:spLocks noGrp="1"/>
          </p:cNvSpPr>
          <p:nvPr>
            <p:ph type="body" sz="quarter" idx="12"/>
          </p:nvPr>
        </p:nvSpPr>
        <p:spPr>
          <a:xfrm>
            <a:off x="3212201" y="1620792"/>
            <a:ext cx="5113339" cy="533400"/>
          </a:xfrm>
        </p:spPr>
        <p:txBody>
          <a:bodyPr/>
          <a:lstStyle/>
          <a:p>
            <a:r>
              <a:rPr lang="ja-JP" altLang="en-US" sz="3200" dirty="0"/>
              <a:t>がん相談支援センター</a:t>
            </a:r>
            <a:endParaRPr lang="ko-KR" altLang="en-US" sz="3200" dirty="0"/>
          </a:p>
        </p:txBody>
      </p:sp>
      <p:grpSp>
        <p:nvGrpSpPr>
          <p:cNvPr id="7" name="グループ化 6">
            <a:extLst>
              <a:ext uri="{FF2B5EF4-FFF2-40B4-BE49-F238E27FC236}">
                <a16:creationId xmlns:a16="http://schemas.microsoft.com/office/drawing/2014/main" id="{AB1FBE20-D1E9-4803-943D-70BC3FA10911}"/>
              </a:ext>
            </a:extLst>
          </p:cNvPr>
          <p:cNvGrpSpPr/>
          <p:nvPr/>
        </p:nvGrpSpPr>
        <p:grpSpPr>
          <a:xfrm>
            <a:off x="1770533" y="376497"/>
            <a:ext cx="1489668" cy="2612812"/>
            <a:chOff x="0" y="0"/>
            <a:chExt cx="1489668" cy="2612812"/>
          </a:xfrm>
        </p:grpSpPr>
        <p:pic>
          <p:nvPicPr>
            <p:cNvPr id="9" name="図 8">
              <a:extLst>
                <a:ext uri="{FF2B5EF4-FFF2-40B4-BE49-F238E27FC236}">
                  <a16:creationId xmlns:a16="http://schemas.microsoft.com/office/drawing/2014/main" id="{7530A3CC-F9FE-44CB-AC9C-5D1743AD4A5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917" b="53646" l="10615" r="18741">
                          <a14:foregroundMark x1="11493" y1="26693" x2="14568" y2="22917"/>
                          <a14:foregroundMark x1="14568" y1="22917" x2="16911" y2="25651"/>
                          <a14:foregroundMark x1="14202" y1="39583" x2="14568" y2="46094"/>
                          <a14:foregroundMark x1="14568" y1="46094" x2="15081" y2="43880"/>
                          <a14:foregroundMark x1="14714" y1="39974" x2="14714" y2="40625"/>
                          <a14:foregroundMark x1="12958" y1="53125" x2="13616" y2="53516"/>
                          <a14:foregroundMark x1="15007" y1="53646" x2="16032" y2="53646"/>
                          <a14:foregroundMark x1="13543" y1="25521" x2="11567" y2="29036"/>
                          <a14:foregroundMark x1="10615" y1="33073" x2="10615" y2="33984"/>
                          <a14:foregroundMark x1="18594" y1="32813" x2="18521" y2="33984"/>
                        </a14:backgroundRemoval>
                      </a14:imgEffect>
                    </a14:imgLayer>
                  </a14:imgProps>
                </a:ext>
              </a:extLst>
            </a:blip>
            <a:srcRect l="9738" t="21616" r="80232" b="42962"/>
            <a:stretch/>
          </p:blipFill>
          <p:spPr>
            <a:xfrm>
              <a:off x="61339" y="0"/>
              <a:ext cx="1302044" cy="2612812"/>
            </a:xfrm>
            <a:prstGeom prst="rect">
              <a:avLst/>
            </a:prstGeom>
          </p:spPr>
        </p:pic>
        <p:pic>
          <p:nvPicPr>
            <p:cNvPr id="10" name="図 9">
              <a:extLst>
                <a:ext uri="{FF2B5EF4-FFF2-40B4-BE49-F238E27FC236}">
                  <a16:creationId xmlns:a16="http://schemas.microsoft.com/office/drawing/2014/main" id="{7E4DD666-7A3B-4B86-9F5B-A0B85A0B210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9297" b="61849" l="10615" r="22767">
                          <a14:foregroundMark x1="14348" y1="44661" x2="14348" y2="44661"/>
                          <a14:foregroundMark x1="14275" y1="44271" x2="14275" y2="44271"/>
                          <a14:backgroundMark x1="14934" y1="56250" x2="14934" y2="56250"/>
                          <a14:backgroundMark x1="15007" y1="55990" x2="15007" y2="58073"/>
                          <a14:backgroundMark x1="14861" y1="56120" x2="14861" y2="57031"/>
                          <a14:backgroundMark x1="15154" y1="56250" x2="15227" y2="58203"/>
                          <a14:backgroundMark x1="18521" y1="33203" x2="18521" y2="33203"/>
                          <a14:backgroundMark x1="18814" y1="34635" x2="18814" y2="35807"/>
                          <a14:backgroundMark x1="22621" y1="38932" x2="22621" y2="38932"/>
                          <a14:backgroundMark x1="22840" y1="38542" x2="22694" y2="37891"/>
                          <a14:backgroundMark x1="13177" y1="61979" x2="13177" y2="61979"/>
                          <a14:backgroundMark x1="16105" y1="61849" x2="16105" y2="61849"/>
                          <a14:backgroundMark x1="11347" y1="33594" x2="11347" y2="33594"/>
                          <a14:backgroundMark x1="14202" y1="29688" x2="14202" y2="29688"/>
                          <a14:backgroundMark x1="18375" y1="33073" x2="18887" y2="35026"/>
                          <a14:backgroundMark x1="18887" y1="59635" x2="18887" y2="59635"/>
                          <a14:backgroundMark x1="14568" y1="29557" x2="15886" y2="29818"/>
                          <a14:backgroundMark x1="14422" y1="29688" x2="14422" y2="29688"/>
                          <a14:backgroundMark x1="14934" y1="29036" x2="14934" y2="29036"/>
                          <a14:backgroundMark x1="14714" y1="29688" x2="14714" y2="29688"/>
                          <a14:backgroundMark x1="13909" y1="43880" x2="14457" y2="43850"/>
                          <a14:backgroundMark x1="13909" y1="44141" x2="11347" y2="38932"/>
                          <a14:backgroundMark x1="11347" y1="38932" x2="12445" y2="31771"/>
                          <a14:backgroundMark x1="12445" y1="31771" x2="16179" y2="30208"/>
                          <a14:backgroundMark x1="16179" y1="30208" x2="19180" y2="35286"/>
                          <a14:backgroundMark x1="19180" y1="35286" x2="18521" y2="41927"/>
                          <a14:backgroundMark x1="18521" y1="41927" x2="16471" y2="43490"/>
                          <a14:backgroundMark x1="11274" y1="34245" x2="11420" y2="33854"/>
                          <a14:backgroundMark x1="12811" y1="53516" x2="16837" y2="53906"/>
                          <a14:backgroundMark x1="16837" y1="53906" x2="16911" y2="53776"/>
                          <a14:backgroundMark x1="12884" y1="54036" x2="12811" y2="61328"/>
                          <a14:backgroundMark x1="12811" y1="61328" x2="16837" y2="61849"/>
                          <a14:backgroundMark x1="16837" y1="61849" x2="17496" y2="54948"/>
                          <a14:backgroundMark x1="17496" y1="54948" x2="17716" y2="55859"/>
                          <a14:backgroundMark x1="13982" y1="44141" x2="14331" y2="44141"/>
                          <a14:backgroundMark x1="14202" y1="43750" x2="16471" y2="43490"/>
                          <a14:backgroundMark x1="12884" y1="53906" x2="13031" y2="61849"/>
                          <a14:backgroundMark x1="13031" y1="61849" x2="17496" y2="60286"/>
                          <a14:backgroundMark x1="17496" y1="60286" x2="16984" y2="53906"/>
                          <a14:backgroundMark x1="14056" y1="60547" x2="13250" y2="59896"/>
                          <a14:backgroundMark x1="16398" y1="59896" x2="16179" y2="59245"/>
                          <a14:backgroundMark x1="12592" y1="54557" x2="16471" y2="58464"/>
                          <a14:backgroundMark x1="16471" y1="58464" x2="16545" y2="60938"/>
                          <a14:backgroundMark x1="16105" y1="54948" x2="16032" y2="57422"/>
                          <a14:backgroundMark x1="16471" y1="54036" x2="16911" y2="53646"/>
                        </a14:backgroundRemoval>
                      </a14:imgEffect>
                    </a14:imgLayer>
                  </a14:imgProps>
                </a:ext>
              </a:extLst>
            </a:blip>
            <a:srcRect l="9664" t="29040" r="78841" b="37492"/>
            <a:stretch/>
          </p:blipFill>
          <p:spPr>
            <a:xfrm>
              <a:off x="0" y="108101"/>
              <a:ext cx="1489668" cy="2467937"/>
            </a:xfrm>
            <a:prstGeom prst="rect">
              <a:avLst/>
            </a:prstGeom>
          </p:spPr>
        </p:pic>
      </p:grpSp>
    </p:spTree>
    <p:extLst>
      <p:ext uri="{BB962C8B-B14F-4D97-AF65-F5344CB8AC3E}">
        <p14:creationId xmlns:p14="http://schemas.microsoft.com/office/powerpoint/2010/main" val="24673552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869096D-B5D2-4B29-B10C-50E0D06922AA}"/>
              </a:ext>
            </a:extLst>
          </p:cNvPr>
          <p:cNvSpPr/>
          <p:nvPr/>
        </p:nvSpPr>
        <p:spPr>
          <a:xfrm>
            <a:off x="3707904" y="1280958"/>
            <a:ext cx="5259428" cy="367040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텍스트 개체 틀 2"/>
          <p:cNvSpPr>
            <a:spLocks noGrp="1"/>
          </p:cNvSpPr>
          <p:nvPr>
            <p:ph type="body" sz="quarter" idx="12"/>
          </p:nvPr>
        </p:nvSpPr>
        <p:spPr>
          <a:xfrm>
            <a:off x="245833" y="279778"/>
            <a:ext cx="8064896" cy="533400"/>
          </a:xfrm>
        </p:spPr>
        <p:txBody>
          <a:bodyPr/>
          <a:lstStyle/>
          <a:p>
            <a:r>
              <a:rPr lang="ja-JP" altLang="en-US" sz="3200" b="0" dirty="0"/>
              <a:t>がん相談支援センター</a:t>
            </a:r>
            <a:endParaRPr lang="en-US" altLang="ko-KR" sz="3200" b="0" dirty="0"/>
          </a:p>
        </p:txBody>
      </p:sp>
      <p:sp>
        <p:nvSpPr>
          <p:cNvPr id="6" name="テキスト ボックス 5">
            <a:extLst>
              <a:ext uri="{FF2B5EF4-FFF2-40B4-BE49-F238E27FC236}">
                <a16:creationId xmlns:a16="http://schemas.microsoft.com/office/drawing/2014/main" id="{873FF6AE-9648-4453-92E1-C8DEBC214D58}"/>
              </a:ext>
            </a:extLst>
          </p:cNvPr>
          <p:cNvSpPr txBox="1"/>
          <p:nvPr/>
        </p:nvSpPr>
        <p:spPr>
          <a:xfrm>
            <a:off x="415028" y="1216570"/>
            <a:ext cx="3102031" cy="3647152"/>
          </a:xfrm>
          <a:prstGeom prst="rect">
            <a:avLst/>
          </a:prstGeom>
          <a:noFill/>
        </p:spPr>
        <p:txBody>
          <a:bodyPr wrap="square">
            <a:spAutoFit/>
          </a:bodyPr>
          <a:lstStyle/>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今年度は、新型コロナ感染の影響を受け、患者会や相談会を予定通り開催することができず、開催しても規模を縮小するなど、直接支援のできる機会が限られてしまった。その中でもがん相談に当たった回数は、過去</a:t>
            </a:r>
            <a:r>
              <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rPr>
              <a:t>5</a:t>
            </a: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年間で</a:t>
            </a:r>
            <a:r>
              <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rPr>
              <a:t>1</a:t>
            </a: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番多い</a:t>
            </a:r>
            <a:r>
              <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rPr>
              <a:t>3,740</a:t>
            </a: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回になった（図１）。主にがん相談の対応にあたる医療福祉支援センターの職員増加に伴うところが大きいが、相談内容別件数でも上位に挙がっている退院支援について、複雑化してきているところも要因になった。一人暮らしでキーパーソンが不在な場合や、親族がいてもサポートが得られないケースなど、病気になることで問題が現れるケースが少なくない。コロナ感染の影響があり、入院、外来ともに利用者が減少している中、がん相談の件数は横ばいだが、相談に応じた回数が増加してきていることは、今後も注視していきたい。また、身寄りのない、サポートのない問題は、がんに限ったことではないため、院内のマニュアル作りを進めていきたい。</a:t>
            </a:r>
            <a:endPar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graphicFrame>
        <p:nvGraphicFramePr>
          <p:cNvPr id="8" name="グラフ 7">
            <a:extLst>
              <a:ext uri="{FF2B5EF4-FFF2-40B4-BE49-F238E27FC236}">
                <a16:creationId xmlns:a16="http://schemas.microsoft.com/office/drawing/2014/main" id="{314548E8-C8F0-4259-B0E1-A9A8060D7E6C}"/>
              </a:ext>
            </a:extLst>
          </p:cNvPr>
          <p:cNvGraphicFramePr/>
          <p:nvPr>
            <p:extLst>
              <p:ext uri="{D42A27DB-BD31-4B8C-83A1-F6EECF244321}">
                <p14:modId xmlns:p14="http://schemas.microsoft.com/office/powerpoint/2010/main" val="2499240028"/>
              </p:ext>
            </p:extLst>
          </p:nvPr>
        </p:nvGraphicFramePr>
        <p:xfrm>
          <a:off x="3707904" y="1469533"/>
          <a:ext cx="5205989" cy="3459730"/>
        </p:xfrm>
        <a:graphic>
          <a:graphicData uri="http://schemas.openxmlformats.org/drawingml/2006/chart">
            <c:chart xmlns:c="http://schemas.openxmlformats.org/drawingml/2006/chart" xmlns:r="http://schemas.openxmlformats.org/officeDocument/2006/relationships" r:id="rId2"/>
          </a:graphicData>
        </a:graphic>
      </p:graphicFrame>
      <p:sp>
        <p:nvSpPr>
          <p:cNvPr id="9" name="テキスト ボックス 8">
            <a:extLst>
              <a:ext uri="{FF2B5EF4-FFF2-40B4-BE49-F238E27FC236}">
                <a16:creationId xmlns:a16="http://schemas.microsoft.com/office/drawing/2014/main" id="{B30762E5-3A04-469C-AA8C-649207419594}"/>
              </a:ext>
            </a:extLst>
          </p:cNvPr>
          <p:cNvSpPr txBox="1"/>
          <p:nvPr/>
        </p:nvSpPr>
        <p:spPr>
          <a:xfrm>
            <a:off x="4008296" y="1036020"/>
            <a:ext cx="3349083" cy="261610"/>
          </a:xfrm>
          <a:prstGeom prst="rect">
            <a:avLst/>
          </a:prstGeom>
          <a:noFill/>
        </p:spPr>
        <p:txBody>
          <a:bodyPr wrap="square">
            <a:spAutoFit/>
          </a:bodyPr>
          <a:lstStyle/>
          <a:p>
            <a:r>
              <a:rPr lang="ja-JP" altLang="en-US" sz="1050" dirty="0">
                <a:latin typeface="ＭＳ ゴシック" panose="020B0609070205080204" pitchFamily="49" charset="-128"/>
                <a:ea typeface="ＭＳ ゴシック" panose="020B0609070205080204" pitchFamily="49" charset="-128"/>
              </a:rPr>
              <a:t>図</a:t>
            </a:r>
            <a:r>
              <a:rPr lang="en-US" altLang="ja-JP" sz="1050" dirty="0">
                <a:latin typeface="ＭＳ ゴシック" panose="020B0609070205080204" pitchFamily="49" charset="-128"/>
                <a:ea typeface="ＭＳ ゴシック" panose="020B0609070205080204" pitchFamily="49" charset="-128"/>
              </a:rPr>
              <a:t>1 </a:t>
            </a:r>
            <a:r>
              <a:rPr lang="ja-JP" altLang="en-US" sz="1050" dirty="0">
                <a:latin typeface="ＭＳ ゴシック" panose="020B0609070205080204" pitchFamily="49" charset="-128"/>
                <a:ea typeface="ＭＳ ゴシック" panose="020B0609070205080204" pitchFamily="49" charset="-128"/>
              </a:rPr>
              <a:t>相談回数　年次推移（回）</a:t>
            </a:r>
          </a:p>
        </p:txBody>
      </p:sp>
      <p:sp>
        <p:nvSpPr>
          <p:cNvPr id="10" name="テキスト ボックス 36">
            <a:extLst>
              <a:ext uri="{FF2B5EF4-FFF2-40B4-BE49-F238E27FC236}">
                <a16:creationId xmlns:a16="http://schemas.microsoft.com/office/drawing/2014/main" id="{495CEC6F-08A1-4436-896E-585FB9AD476E}"/>
              </a:ext>
            </a:extLst>
          </p:cNvPr>
          <p:cNvSpPr txBox="1"/>
          <p:nvPr/>
        </p:nvSpPr>
        <p:spPr>
          <a:xfrm>
            <a:off x="4303976" y="4545575"/>
            <a:ext cx="4818227" cy="59436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p>
            <a:pPr algn="just"/>
            <a:r>
              <a:rPr lang="en-US" sz="1100" b="1" kern="100" dirty="0">
                <a:solidFill>
                  <a:srgbClr val="000000"/>
                </a:solidFill>
                <a:effectLst/>
                <a:ea typeface="游明朝" panose="02020400000000000000" pitchFamily="18" charset="-128"/>
                <a:cs typeface="Times New Roman" panose="02020603050405020304" pitchFamily="18" charset="0"/>
              </a:rPr>
              <a:t>1,675</a:t>
            </a:r>
            <a:r>
              <a:rPr lang="ja-JP" sz="1100" b="1" kern="100" dirty="0">
                <a:solidFill>
                  <a:srgbClr val="000000"/>
                </a:solidFill>
                <a:effectLst/>
                <a:ea typeface="游明朝" panose="02020400000000000000" pitchFamily="18" charset="-128"/>
                <a:cs typeface="Times New Roman" panose="02020603050405020304" pitchFamily="18" charset="0"/>
              </a:rPr>
              <a:t>　　　</a:t>
            </a:r>
            <a:r>
              <a:rPr lang="en-US" sz="1100" b="1" kern="100" dirty="0">
                <a:solidFill>
                  <a:srgbClr val="000000"/>
                </a:solidFill>
                <a:effectLst/>
                <a:ea typeface="游明朝" panose="02020400000000000000" pitchFamily="18" charset="-128"/>
                <a:cs typeface="Times New Roman" panose="02020603050405020304" pitchFamily="18" charset="0"/>
              </a:rPr>
              <a:t>2,865</a:t>
            </a:r>
            <a:r>
              <a:rPr lang="ja-JP" sz="1100" b="1" kern="100" dirty="0">
                <a:solidFill>
                  <a:srgbClr val="000000"/>
                </a:solidFill>
                <a:effectLst/>
                <a:ea typeface="游明朝" panose="02020400000000000000" pitchFamily="18" charset="-128"/>
                <a:cs typeface="Times New Roman" panose="02020603050405020304" pitchFamily="18" charset="0"/>
              </a:rPr>
              <a:t>　　</a:t>
            </a:r>
            <a:r>
              <a:rPr lang="ja-JP" altLang="en-US" sz="1100" b="1" kern="100" dirty="0">
                <a:solidFill>
                  <a:srgbClr val="000000"/>
                </a:solidFill>
                <a:ea typeface="游明朝" panose="02020400000000000000" pitchFamily="18" charset="-128"/>
                <a:cs typeface="Times New Roman" panose="02020603050405020304" pitchFamily="18" charset="0"/>
              </a:rPr>
              <a:t> </a:t>
            </a:r>
            <a:r>
              <a:rPr lang="ja-JP" sz="1100" b="1" kern="100" dirty="0">
                <a:solidFill>
                  <a:srgbClr val="000000"/>
                </a:solidFill>
                <a:effectLst/>
                <a:ea typeface="游明朝" panose="02020400000000000000" pitchFamily="18" charset="-128"/>
                <a:cs typeface="Times New Roman" panose="02020603050405020304" pitchFamily="18" charset="0"/>
              </a:rPr>
              <a:t> </a:t>
            </a:r>
            <a:r>
              <a:rPr lang="en-US" sz="1100" b="1" kern="100" dirty="0">
                <a:solidFill>
                  <a:srgbClr val="000000"/>
                </a:solidFill>
                <a:effectLst/>
                <a:ea typeface="游明朝" panose="02020400000000000000" pitchFamily="18" charset="-128"/>
                <a:cs typeface="Times New Roman" panose="02020603050405020304" pitchFamily="18" charset="0"/>
              </a:rPr>
              <a:t>2,351</a:t>
            </a:r>
            <a:r>
              <a:rPr lang="ja-JP" sz="1100" b="1" kern="100" dirty="0">
                <a:solidFill>
                  <a:srgbClr val="000000"/>
                </a:solidFill>
                <a:effectLst/>
                <a:ea typeface="游明朝" panose="02020400000000000000" pitchFamily="18" charset="-128"/>
                <a:cs typeface="Times New Roman" panose="02020603050405020304" pitchFamily="18" charset="0"/>
              </a:rPr>
              <a:t>　　　</a:t>
            </a:r>
            <a:r>
              <a:rPr lang="en-US" sz="1100" b="1" kern="100" dirty="0">
                <a:solidFill>
                  <a:srgbClr val="000000"/>
                </a:solidFill>
                <a:effectLst/>
                <a:ea typeface="游明朝" panose="02020400000000000000" pitchFamily="18" charset="-128"/>
                <a:cs typeface="Times New Roman" panose="02020603050405020304" pitchFamily="18" charset="0"/>
              </a:rPr>
              <a:t>3,672         1,994</a:t>
            </a:r>
            <a:r>
              <a:rPr lang="ja-JP" sz="1100" b="1" kern="100" dirty="0">
                <a:solidFill>
                  <a:srgbClr val="000000"/>
                </a:solidFill>
                <a:effectLst/>
                <a:ea typeface="游明朝" panose="02020400000000000000" pitchFamily="18" charset="-128"/>
                <a:cs typeface="Times New Roman" panose="02020603050405020304" pitchFamily="18" charset="0"/>
              </a:rPr>
              <a:t>　　</a:t>
            </a:r>
            <a:r>
              <a:rPr lang="en-US" altLang="ja-JP" sz="1100" b="1" kern="100" dirty="0">
                <a:solidFill>
                  <a:srgbClr val="000000"/>
                </a:solidFill>
                <a:effectLst/>
                <a:ea typeface="游明朝" panose="02020400000000000000" pitchFamily="18" charset="-128"/>
                <a:cs typeface="Times New Roman" panose="02020603050405020304" pitchFamily="18" charset="0"/>
              </a:rPr>
              <a:t> </a:t>
            </a:r>
            <a:r>
              <a:rPr lang="en-US" altLang="ja-JP" sz="1100" b="1" kern="100" dirty="0">
                <a:solidFill>
                  <a:srgbClr val="000000"/>
                </a:solidFill>
                <a:ea typeface="游明朝" panose="02020400000000000000" pitchFamily="18" charset="-128"/>
                <a:cs typeface="Times New Roman" panose="02020603050405020304" pitchFamily="18" charset="0"/>
              </a:rPr>
              <a:t> </a:t>
            </a:r>
            <a:r>
              <a:rPr lang="en-US" sz="1100" b="1" kern="100" dirty="0">
                <a:solidFill>
                  <a:srgbClr val="000000"/>
                </a:solidFill>
                <a:effectLst/>
                <a:ea typeface="游明朝" panose="02020400000000000000" pitchFamily="18" charset="-128"/>
                <a:cs typeface="Times New Roman" panose="02020603050405020304" pitchFamily="18" charset="0"/>
              </a:rPr>
              <a:t>3,740</a:t>
            </a:r>
            <a:endParaRPr lang="ja-JP" sz="1050" kern="100" dirty="0">
              <a:effectLst/>
              <a:ea typeface="游明朝" panose="02020400000000000000" pitchFamily="18"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41A76ED1-F10C-4810-AC1D-37AFCC73FBEC}"/>
              </a:ext>
            </a:extLst>
          </p:cNvPr>
          <p:cNvSpPr txBox="1"/>
          <p:nvPr/>
        </p:nvSpPr>
        <p:spPr>
          <a:xfrm>
            <a:off x="230107" y="1227497"/>
            <a:ext cx="293719" cy="261610"/>
          </a:xfrm>
          <a:prstGeom prst="rect">
            <a:avLst/>
          </a:prstGeom>
          <a:noFill/>
        </p:spPr>
        <p:txBody>
          <a:bodyPr wrap="square" rtlCol="0">
            <a:spAutoFit/>
          </a:bodyPr>
          <a:lstStyle/>
          <a:p>
            <a:r>
              <a:rPr kumimoji="1" lang="ja-JP" altLang="en-US" sz="1100" dirty="0"/>
              <a:t>①</a:t>
            </a:r>
          </a:p>
        </p:txBody>
      </p:sp>
    </p:spTree>
    <p:extLst>
      <p:ext uri="{BB962C8B-B14F-4D97-AF65-F5344CB8AC3E}">
        <p14:creationId xmlns:p14="http://schemas.microsoft.com/office/powerpoint/2010/main" val="36394919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2"/>
          </p:nvPr>
        </p:nvSpPr>
        <p:spPr>
          <a:xfrm>
            <a:off x="245833" y="279778"/>
            <a:ext cx="8064896" cy="533400"/>
          </a:xfrm>
        </p:spPr>
        <p:txBody>
          <a:bodyPr/>
          <a:lstStyle/>
          <a:p>
            <a:r>
              <a:rPr lang="ja-JP" altLang="en-US" sz="3200" b="0" dirty="0"/>
              <a:t>がん相談支援センター</a:t>
            </a:r>
            <a:endParaRPr lang="en-US" altLang="ko-KR" sz="3200" b="0" dirty="0"/>
          </a:p>
        </p:txBody>
      </p:sp>
      <p:sp>
        <p:nvSpPr>
          <p:cNvPr id="6" name="テキスト ボックス 5">
            <a:extLst>
              <a:ext uri="{FF2B5EF4-FFF2-40B4-BE49-F238E27FC236}">
                <a16:creationId xmlns:a16="http://schemas.microsoft.com/office/drawing/2014/main" id="{873FF6AE-9648-4453-92E1-C8DEBC214D58}"/>
              </a:ext>
            </a:extLst>
          </p:cNvPr>
          <p:cNvSpPr txBox="1"/>
          <p:nvPr/>
        </p:nvSpPr>
        <p:spPr>
          <a:xfrm>
            <a:off x="395536" y="1117635"/>
            <a:ext cx="8352928" cy="769441"/>
          </a:xfrm>
          <a:prstGeom prst="rect">
            <a:avLst/>
          </a:prstGeom>
          <a:noFill/>
        </p:spPr>
        <p:txBody>
          <a:bodyPr wrap="square">
            <a:spAutoFit/>
          </a:bodyPr>
          <a:lstStyle/>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男女、年齢別相談件数では、</a:t>
            </a:r>
            <a:r>
              <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rPr>
              <a:t>60</a:t>
            </a: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代以上の男性についての相談が多くなっている</a:t>
            </a:r>
            <a:r>
              <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図２</a:t>
            </a:r>
            <a:r>
              <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。相談内容でも上位を占める、退院先の問題や、医療費についての対応など、仕事を退職される頃に、多くの問題を抱えることが分かる。体の事、お金の事等、支援をしていきたい（図３）。　　　　　　　　　　　　　　　　　　　　　　　　　　　　　　　　　　　　　　　　　　　　　　　</a:t>
            </a:r>
            <a:endPar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endPar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grpSp>
        <p:nvGrpSpPr>
          <p:cNvPr id="17" name="グループ化 16">
            <a:extLst>
              <a:ext uri="{FF2B5EF4-FFF2-40B4-BE49-F238E27FC236}">
                <a16:creationId xmlns:a16="http://schemas.microsoft.com/office/drawing/2014/main" id="{1D5A61FB-3BE3-4311-9CA3-F26B87C22FE2}"/>
              </a:ext>
            </a:extLst>
          </p:cNvPr>
          <p:cNvGrpSpPr/>
          <p:nvPr/>
        </p:nvGrpSpPr>
        <p:grpSpPr>
          <a:xfrm>
            <a:off x="341560" y="2011626"/>
            <a:ext cx="4304000" cy="2903894"/>
            <a:chOff x="17853" y="-60236"/>
            <a:chExt cx="9324974" cy="4836383"/>
          </a:xfrm>
          <a:noFill/>
        </p:grpSpPr>
        <p:grpSp>
          <p:nvGrpSpPr>
            <p:cNvPr id="18" name="グループ化 17">
              <a:extLst>
                <a:ext uri="{FF2B5EF4-FFF2-40B4-BE49-F238E27FC236}">
                  <a16:creationId xmlns:a16="http://schemas.microsoft.com/office/drawing/2014/main" id="{7F9E6675-49E4-4DCA-89FA-B09F963E97BE}"/>
                </a:ext>
              </a:extLst>
            </p:cNvPr>
            <p:cNvGrpSpPr/>
            <p:nvPr/>
          </p:nvGrpSpPr>
          <p:grpSpPr>
            <a:xfrm>
              <a:off x="17853" y="-60236"/>
              <a:ext cx="9324974" cy="4836383"/>
              <a:chOff x="13859" y="-57498"/>
              <a:chExt cx="7239000" cy="4616546"/>
            </a:xfrm>
            <a:grpFill/>
          </p:grpSpPr>
          <p:graphicFrame>
            <p:nvGraphicFramePr>
              <p:cNvPr id="21" name="グラフ 20">
                <a:extLst>
                  <a:ext uri="{FF2B5EF4-FFF2-40B4-BE49-F238E27FC236}">
                    <a16:creationId xmlns:a16="http://schemas.microsoft.com/office/drawing/2014/main" id="{8AB971D6-989D-46B4-96A2-57656BF97E10}"/>
                  </a:ext>
                </a:extLst>
              </p:cNvPr>
              <p:cNvGraphicFramePr/>
              <p:nvPr>
                <p:extLst>
                  <p:ext uri="{D42A27DB-BD31-4B8C-83A1-F6EECF244321}">
                    <p14:modId xmlns:p14="http://schemas.microsoft.com/office/powerpoint/2010/main" val="1269504248"/>
                  </p:ext>
                </p:extLst>
              </p:nvPr>
            </p:nvGraphicFramePr>
            <p:xfrm>
              <a:off x="13859" y="-57498"/>
              <a:ext cx="7239000" cy="4616546"/>
            </p:xfrm>
            <a:graphic>
              <a:graphicData uri="http://schemas.openxmlformats.org/drawingml/2006/chart">
                <c:chart xmlns:c="http://schemas.openxmlformats.org/drawingml/2006/chart" xmlns:r="http://schemas.openxmlformats.org/officeDocument/2006/relationships" r:id="rId2"/>
              </a:graphicData>
            </a:graphic>
          </p:graphicFrame>
          <p:sp>
            <p:nvSpPr>
              <p:cNvPr id="22" name="テキスト ボックス 15">
                <a:extLst>
                  <a:ext uri="{FF2B5EF4-FFF2-40B4-BE49-F238E27FC236}">
                    <a16:creationId xmlns:a16="http://schemas.microsoft.com/office/drawing/2014/main" id="{7FE45255-64D6-4859-8DCE-AD40E095490C}"/>
                  </a:ext>
                </a:extLst>
              </p:cNvPr>
              <p:cNvSpPr txBox="1"/>
              <p:nvPr/>
            </p:nvSpPr>
            <p:spPr>
              <a:xfrm>
                <a:off x="978140" y="2893557"/>
                <a:ext cx="1347144" cy="1121286"/>
              </a:xfrm>
              <a:prstGeom prst="rect">
                <a:avLst/>
              </a:prstGeom>
              <a:grp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100" b="0" i="0" u="none" strike="noStrike" kern="0" cap="none" spc="0" normalizeH="0" baseline="0" noProof="0" dirty="0">
                    <a:ln>
                      <a:noFill/>
                    </a:ln>
                    <a:solidFill>
                      <a:sysClr val="windowText" lastClr="000000"/>
                    </a:solidFill>
                    <a:effectLst/>
                    <a:uLnTx/>
                    <a:uFillTx/>
                    <a:latin typeface="Calibri" panose="020F0502020204030204"/>
                    <a:ea typeface="游ゴシック" panose="020B0400000000000000" pitchFamily="50" charset="-128"/>
                    <a:cs typeface="+mn-cs"/>
                  </a:rPr>
                  <a:t>男性</a:t>
                </a:r>
                <a:endParaRPr kumimoji="1" lang="en-US" altLang="ja-JP" sz="1100" b="0" i="0" u="none" strike="noStrike" kern="0" cap="none" spc="0" normalizeH="0" baseline="0" noProof="0" dirty="0">
                  <a:ln>
                    <a:noFill/>
                  </a:ln>
                  <a:solidFill>
                    <a:sysClr val="windowText" lastClr="000000"/>
                  </a:solidFill>
                  <a:effectLst/>
                  <a:uLnTx/>
                  <a:uFillTx/>
                  <a:latin typeface="Calibri" panose="020F0502020204030204"/>
                  <a:ea typeface="游ゴシック" panose="020B0400000000000000"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sysClr val="windowText" lastClr="000000"/>
                    </a:solidFill>
                    <a:effectLst/>
                    <a:uLnTx/>
                    <a:uFillTx/>
                    <a:latin typeface="Calibri" panose="020F0502020204030204"/>
                    <a:ea typeface="游ゴシック" panose="020B0400000000000000" pitchFamily="50" charset="-128"/>
                    <a:cs typeface="+mn-cs"/>
                  </a:rPr>
                  <a:t>　</a:t>
                </a:r>
                <a:endParaRPr kumimoji="1" lang="en-US" altLang="ja-JP" sz="1400" b="0" i="0" u="none" strike="noStrike" kern="0" cap="none" spc="0" normalizeH="0" baseline="0" noProof="0" dirty="0">
                  <a:ln>
                    <a:noFill/>
                  </a:ln>
                  <a:solidFill>
                    <a:sysClr val="windowText" lastClr="000000"/>
                  </a:solidFill>
                  <a:effectLst/>
                  <a:uLnTx/>
                  <a:uFillTx/>
                  <a:latin typeface="Calibri" panose="020F0502020204030204"/>
                  <a:ea typeface="游ゴシック" panose="020B0400000000000000"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100" b="0" i="0" u="none" strike="noStrike" kern="0" cap="none" spc="0" normalizeH="0" baseline="0" noProof="0" dirty="0">
                    <a:ln>
                      <a:noFill/>
                    </a:ln>
                    <a:solidFill>
                      <a:sysClr val="windowText" lastClr="000000"/>
                    </a:solidFill>
                    <a:effectLst/>
                    <a:uLnTx/>
                    <a:uFillTx/>
                    <a:latin typeface="Calibri" panose="020F0502020204030204"/>
                    <a:ea typeface="游ゴシック" panose="020B0400000000000000" pitchFamily="50" charset="-128"/>
                    <a:cs typeface="+mn-cs"/>
                  </a:rPr>
                  <a:t>女性</a:t>
                </a:r>
                <a:endParaRPr kumimoji="1" lang="en-US" altLang="ja-JP" sz="1100" b="0" i="0" u="none" strike="noStrike" kern="0" cap="none" spc="0" normalizeH="0" baseline="0" noProof="0" dirty="0">
                  <a:ln>
                    <a:noFill/>
                  </a:ln>
                  <a:solidFill>
                    <a:sysClr val="windowText" lastClr="000000"/>
                  </a:solidFill>
                  <a:effectLst/>
                  <a:uLnTx/>
                  <a:uFillTx/>
                  <a:latin typeface="Calibri" panose="020F0502020204030204"/>
                  <a:ea typeface="游ゴシック" panose="020B0400000000000000"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dirty="0">
                  <a:ln>
                    <a:noFill/>
                  </a:ln>
                  <a:solidFill>
                    <a:sysClr val="windowText" lastClr="000000"/>
                  </a:solidFill>
                  <a:effectLst/>
                  <a:uLnTx/>
                  <a:uFillTx/>
                  <a:latin typeface="Calibri" panose="020F0502020204030204"/>
                  <a:ea typeface="游ゴシック" panose="020B0400000000000000" pitchFamily="50" charset="-128"/>
                  <a:cs typeface="+mn-cs"/>
                </a:endParaRPr>
              </a:p>
            </p:txBody>
          </p:sp>
        </p:grpSp>
        <p:sp>
          <p:nvSpPr>
            <p:cNvPr id="20" name="正方形/長方形 19">
              <a:extLst>
                <a:ext uri="{FF2B5EF4-FFF2-40B4-BE49-F238E27FC236}">
                  <a16:creationId xmlns:a16="http://schemas.microsoft.com/office/drawing/2014/main" id="{6BBEE552-F7F6-41AE-A0A7-C02FE417470E}"/>
                </a:ext>
              </a:extLst>
            </p:cNvPr>
            <p:cNvSpPr/>
            <p:nvPr/>
          </p:nvSpPr>
          <p:spPr>
            <a:xfrm>
              <a:off x="914851" y="3750913"/>
              <a:ext cx="263710" cy="179849"/>
            </a:xfrm>
            <a:prstGeom prst="rect">
              <a:avLst/>
            </a:prstGeom>
            <a:solidFill>
              <a:srgbClr val="ED7D31"/>
            </a:solidFill>
            <a:ln w="12700" cap="flat" cmpd="sng" algn="ctr">
              <a:solidFill>
                <a:srgbClr val="BC8C00"/>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DA7652FD-637B-4B02-8371-B3D49DF0731D}"/>
                </a:ext>
              </a:extLst>
            </p:cNvPr>
            <p:cNvSpPr/>
            <p:nvPr/>
          </p:nvSpPr>
          <p:spPr>
            <a:xfrm>
              <a:off x="914853" y="3114594"/>
              <a:ext cx="263712" cy="179849"/>
            </a:xfrm>
            <a:prstGeom prst="rect">
              <a:avLst/>
            </a:prstGeom>
            <a:solidFill>
              <a:schemeClr val="accent1"/>
            </a:solidFill>
            <a:ln w="12700" cap="flat" cmpd="sng" algn="ctr">
              <a:solidFill>
                <a:schemeClr val="accent1"/>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游ゴシック" panose="020B0400000000000000" pitchFamily="50" charset="-128"/>
                <a:cs typeface="+mn-cs"/>
              </a:endParaRPr>
            </a:p>
          </p:txBody>
        </p:sp>
      </p:grpSp>
      <p:graphicFrame>
        <p:nvGraphicFramePr>
          <p:cNvPr id="5" name="表 4">
            <a:extLst>
              <a:ext uri="{FF2B5EF4-FFF2-40B4-BE49-F238E27FC236}">
                <a16:creationId xmlns:a16="http://schemas.microsoft.com/office/drawing/2014/main" id="{D2A4CE7F-0324-42DB-956B-099BB45B5290}"/>
              </a:ext>
            </a:extLst>
          </p:cNvPr>
          <p:cNvGraphicFramePr>
            <a:graphicFrameLocks noGrp="1"/>
          </p:cNvGraphicFramePr>
          <p:nvPr>
            <p:extLst>
              <p:ext uri="{D42A27DB-BD31-4B8C-83A1-F6EECF244321}">
                <p14:modId xmlns:p14="http://schemas.microsoft.com/office/powerpoint/2010/main" val="4269914518"/>
              </p:ext>
            </p:extLst>
          </p:nvPr>
        </p:nvGraphicFramePr>
        <p:xfrm>
          <a:off x="5029301" y="2080292"/>
          <a:ext cx="3791171" cy="2783430"/>
        </p:xfrm>
        <a:graphic>
          <a:graphicData uri="http://schemas.openxmlformats.org/drawingml/2006/table">
            <a:tbl>
              <a:tblPr>
                <a:tableStyleId>{5C22544A-7EE6-4342-B048-85BDC9FD1C3A}</a:tableStyleId>
              </a:tblPr>
              <a:tblGrid>
                <a:gridCol w="746266">
                  <a:extLst>
                    <a:ext uri="{9D8B030D-6E8A-4147-A177-3AD203B41FA5}">
                      <a16:colId xmlns:a16="http://schemas.microsoft.com/office/drawing/2014/main" val="1046646493"/>
                    </a:ext>
                  </a:extLst>
                </a:gridCol>
                <a:gridCol w="2506326">
                  <a:extLst>
                    <a:ext uri="{9D8B030D-6E8A-4147-A177-3AD203B41FA5}">
                      <a16:colId xmlns:a16="http://schemas.microsoft.com/office/drawing/2014/main" val="3941364479"/>
                    </a:ext>
                  </a:extLst>
                </a:gridCol>
                <a:gridCol w="538579">
                  <a:extLst>
                    <a:ext uri="{9D8B030D-6E8A-4147-A177-3AD203B41FA5}">
                      <a16:colId xmlns:a16="http://schemas.microsoft.com/office/drawing/2014/main" val="640696669"/>
                    </a:ext>
                  </a:extLst>
                </a:gridCol>
              </a:tblGrid>
              <a:tr h="289585">
                <a:tc>
                  <a:txBody>
                    <a:bodyPr/>
                    <a:lstStyle/>
                    <a:p>
                      <a:pPr algn="ctr" fontAlgn="ctr"/>
                      <a:r>
                        <a:rPr lang="en-US" altLang="ja-JP" sz="1100" b="1" u="none" strike="noStrike">
                          <a:effectLst/>
                        </a:rPr>
                        <a:t>1</a:t>
                      </a:r>
                      <a:endParaRPr lang="en-US" altLang="ja-JP" sz="1100" b="1"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ja-JP" altLang="en-US" sz="1100" b="1" u="none" strike="noStrike">
                          <a:effectLst/>
                        </a:rPr>
                        <a:t>転院</a:t>
                      </a:r>
                      <a:endParaRPr lang="ja-JP" altLang="en-US" sz="1100" b="1"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100" b="1" u="none" strike="noStrike">
                          <a:effectLst/>
                        </a:rPr>
                        <a:t>1099</a:t>
                      </a:r>
                      <a:endParaRPr lang="en-US" altLang="ja-JP" sz="1100" b="1"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1282504735"/>
                  </a:ext>
                </a:extLst>
              </a:tr>
              <a:tr h="289585">
                <a:tc>
                  <a:txBody>
                    <a:bodyPr/>
                    <a:lstStyle/>
                    <a:p>
                      <a:pPr algn="ctr" fontAlgn="ctr"/>
                      <a:r>
                        <a:rPr lang="en-US" altLang="ja-JP" sz="1100" b="1" u="none" strike="noStrike">
                          <a:effectLst/>
                        </a:rPr>
                        <a:t>2</a:t>
                      </a:r>
                      <a:endParaRPr lang="en-US" altLang="ja-JP" sz="1100" b="1"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ja-JP" altLang="en-US" sz="1100" b="1" u="none" strike="noStrike">
                          <a:effectLst/>
                        </a:rPr>
                        <a:t>在宅医療</a:t>
                      </a:r>
                      <a:endParaRPr lang="ja-JP" altLang="en-US" sz="1100" b="1"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100" b="1" u="none" strike="noStrike" dirty="0">
                          <a:effectLst/>
                        </a:rPr>
                        <a:t>1388</a:t>
                      </a:r>
                      <a:endParaRPr lang="en-US" altLang="ja-JP"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3760642324"/>
                  </a:ext>
                </a:extLst>
              </a:tr>
              <a:tr h="289585">
                <a:tc>
                  <a:txBody>
                    <a:bodyPr/>
                    <a:lstStyle/>
                    <a:p>
                      <a:pPr algn="ctr" fontAlgn="ctr"/>
                      <a:r>
                        <a:rPr lang="en-US" altLang="ja-JP" sz="1100" b="1" u="none" strike="noStrike">
                          <a:effectLst/>
                        </a:rPr>
                        <a:t>3</a:t>
                      </a:r>
                      <a:endParaRPr lang="en-US" altLang="ja-JP" sz="1100" b="1"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ja-JP" altLang="en-US" sz="1100" b="1" u="none" strike="noStrike">
                          <a:effectLst/>
                        </a:rPr>
                        <a:t>医療費・生活費・社会保障制度</a:t>
                      </a:r>
                      <a:endParaRPr lang="ja-JP" altLang="en-US" sz="1100" b="1"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100" b="1" u="none" strike="noStrike">
                          <a:effectLst/>
                        </a:rPr>
                        <a:t>382</a:t>
                      </a:r>
                      <a:endParaRPr lang="en-US" altLang="ja-JP" sz="1100" b="1"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898700425"/>
                  </a:ext>
                </a:extLst>
              </a:tr>
              <a:tr h="154891">
                <a:tc>
                  <a:txBody>
                    <a:bodyPr/>
                    <a:lstStyle/>
                    <a:p>
                      <a:pPr algn="ctr" fontAlgn="ctr"/>
                      <a:r>
                        <a:rPr lang="en-US" altLang="ja-JP" sz="1100" b="1" u="none" strike="noStrike">
                          <a:effectLst/>
                        </a:rPr>
                        <a:t>4</a:t>
                      </a:r>
                      <a:endParaRPr lang="en-US" altLang="ja-JP" sz="1100" b="1"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ja-JP" altLang="en-US" sz="1100" b="1" u="none" strike="noStrike">
                          <a:effectLst/>
                        </a:rPr>
                        <a:t>ホスピス・緩和ケア</a:t>
                      </a:r>
                      <a:endParaRPr lang="ja-JP" altLang="en-US" sz="1100" b="1"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100" b="1" u="none" strike="noStrike">
                          <a:effectLst/>
                        </a:rPr>
                        <a:t>196</a:t>
                      </a:r>
                      <a:endParaRPr lang="en-US" altLang="ja-JP" sz="1100" b="1"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1174072428"/>
                  </a:ext>
                </a:extLst>
              </a:tr>
              <a:tr h="289585">
                <a:tc>
                  <a:txBody>
                    <a:bodyPr/>
                    <a:lstStyle/>
                    <a:p>
                      <a:pPr algn="ctr" fontAlgn="ctr"/>
                      <a:r>
                        <a:rPr lang="en-US" altLang="ja-JP" sz="1100" b="1" u="none" strike="noStrike">
                          <a:effectLst/>
                        </a:rPr>
                        <a:t>5</a:t>
                      </a:r>
                      <a:endParaRPr lang="en-US" altLang="ja-JP" sz="1100" b="1"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ja-JP" altLang="en-US" sz="1100" b="1" u="none" strike="noStrike">
                          <a:effectLst/>
                        </a:rPr>
                        <a:t>療養</a:t>
                      </a:r>
                      <a:endParaRPr lang="ja-JP" altLang="en-US" sz="1100" b="1"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100" b="1" u="none" strike="noStrike" dirty="0">
                          <a:effectLst/>
                        </a:rPr>
                        <a:t>114</a:t>
                      </a:r>
                      <a:endParaRPr lang="en-US" altLang="ja-JP"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2427234201"/>
                  </a:ext>
                </a:extLst>
              </a:tr>
              <a:tr h="289585">
                <a:tc>
                  <a:txBody>
                    <a:bodyPr/>
                    <a:lstStyle/>
                    <a:p>
                      <a:pPr algn="ctr" fontAlgn="ctr"/>
                      <a:r>
                        <a:rPr lang="en-US" altLang="ja-JP" sz="1100" b="1" u="none" strike="noStrike">
                          <a:effectLst/>
                        </a:rPr>
                        <a:t>6</a:t>
                      </a:r>
                      <a:endParaRPr lang="en-US" altLang="ja-JP" sz="1100" b="1"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ja-JP" altLang="en-US" sz="1100" b="1" u="none" strike="noStrike">
                          <a:effectLst/>
                        </a:rPr>
                        <a:t>受診方法・入院</a:t>
                      </a:r>
                      <a:endParaRPr lang="ja-JP" altLang="en-US" sz="1100" b="1"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100" b="1" u="none" strike="noStrike">
                          <a:effectLst/>
                        </a:rPr>
                        <a:t>87</a:t>
                      </a:r>
                      <a:endParaRPr lang="en-US" altLang="ja-JP" sz="1100" b="1"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3590358593"/>
                  </a:ext>
                </a:extLst>
              </a:tr>
              <a:tr h="289585">
                <a:tc>
                  <a:txBody>
                    <a:bodyPr/>
                    <a:lstStyle/>
                    <a:p>
                      <a:pPr algn="ctr" fontAlgn="ctr"/>
                      <a:r>
                        <a:rPr lang="en-US" altLang="ja-JP" sz="1100" b="1" u="none" strike="noStrike">
                          <a:effectLst/>
                        </a:rPr>
                        <a:t>7</a:t>
                      </a:r>
                      <a:endParaRPr lang="en-US" altLang="ja-JP" sz="1100" b="1"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ja-JP" altLang="en-US" sz="1100" b="1" u="none" strike="noStrike">
                          <a:effectLst/>
                        </a:rPr>
                        <a:t>医療機関の紹介</a:t>
                      </a:r>
                      <a:endParaRPr lang="ja-JP" altLang="en-US" sz="1100" b="1"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100" b="1" u="none" strike="noStrike">
                          <a:effectLst/>
                        </a:rPr>
                        <a:t>76</a:t>
                      </a:r>
                      <a:endParaRPr lang="en-US" altLang="ja-JP" sz="1100" b="1"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3541048896"/>
                  </a:ext>
                </a:extLst>
              </a:tr>
              <a:tr h="289585">
                <a:tc>
                  <a:txBody>
                    <a:bodyPr/>
                    <a:lstStyle/>
                    <a:p>
                      <a:pPr algn="ctr" fontAlgn="ctr"/>
                      <a:r>
                        <a:rPr lang="en-US" altLang="ja-JP" sz="1100" b="1" u="none" strike="noStrike">
                          <a:effectLst/>
                        </a:rPr>
                        <a:t>8</a:t>
                      </a:r>
                      <a:endParaRPr lang="en-US" altLang="ja-JP" sz="1100" b="1"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ja-JP" altLang="en-US" sz="1100" b="1" u="none" strike="noStrike">
                          <a:effectLst/>
                        </a:rPr>
                        <a:t>看護</a:t>
                      </a:r>
                      <a:endParaRPr lang="ja-JP" altLang="en-US" sz="1100" b="1"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100" b="1" u="none" strike="noStrike">
                          <a:effectLst/>
                        </a:rPr>
                        <a:t>70</a:t>
                      </a:r>
                      <a:endParaRPr lang="en-US" altLang="ja-JP" sz="1100" b="1"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413080398"/>
                  </a:ext>
                </a:extLst>
              </a:tr>
              <a:tr h="289585">
                <a:tc>
                  <a:txBody>
                    <a:bodyPr/>
                    <a:lstStyle/>
                    <a:p>
                      <a:pPr algn="ctr" fontAlgn="ctr"/>
                      <a:r>
                        <a:rPr lang="en-US" altLang="ja-JP" sz="1100" b="1" u="none" strike="noStrike">
                          <a:effectLst/>
                        </a:rPr>
                        <a:t>9</a:t>
                      </a:r>
                      <a:endParaRPr lang="en-US" altLang="ja-JP" sz="1100" b="1"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ja-JP" altLang="en-US" sz="1100" b="1" u="none" strike="noStrike">
                          <a:effectLst/>
                        </a:rPr>
                        <a:t>介護</a:t>
                      </a:r>
                      <a:endParaRPr lang="ja-JP" altLang="en-US" sz="1100" b="1"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100" b="1" u="none" strike="noStrike">
                          <a:effectLst/>
                        </a:rPr>
                        <a:t>68</a:t>
                      </a:r>
                      <a:endParaRPr lang="en-US" altLang="ja-JP" sz="1100" b="1"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2984346177"/>
                  </a:ext>
                </a:extLst>
              </a:tr>
              <a:tr h="289585">
                <a:tc>
                  <a:txBody>
                    <a:bodyPr/>
                    <a:lstStyle/>
                    <a:p>
                      <a:pPr algn="ctr" fontAlgn="ctr"/>
                      <a:r>
                        <a:rPr lang="en-US" altLang="ja-JP" sz="1100" b="1" u="none" strike="noStrike">
                          <a:effectLst/>
                        </a:rPr>
                        <a:t>10</a:t>
                      </a:r>
                      <a:endParaRPr lang="en-US" altLang="ja-JP" sz="1100" b="1"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ja-JP" altLang="en-US" sz="1100" b="1" u="none" strike="noStrike">
                          <a:effectLst/>
                        </a:rPr>
                        <a:t>不安、精神的苦痛</a:t>
                      </a:r>
                      <a:endParaRPr lang="ja-JP" altLang="en-US" sz="1100" b="1"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r>
                        <a:rPr lang="en-US" altLang="ja-JP" sz="1100" b="1" u="none" strike="noStrike" dirty="0">
                          <a:effectLst/>
                        </a:rPr>
                        <a:t>29</a:t>
                      </a:r>
                      <a:endParaRPr lang="en-US" altLang="ja-JP"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367022111"/>
                  </a:ext>
                </a:extLst>
              </a:tr>
            </a:tbl>
          </a:graphicData>
        </a:graphic>
      </p:graphicFrame>
      <p:sp>
        <p:nvSpPr>
          <p:cNvPr id="25" name="テキスト ボックス 24">
            <a:extLst>
              <a:ext uri="{FF2B5EF4-FFF2-40B4-BE49-F238E27FC236}">
                <a16:creationId xmlns:a16="http://schemas.microsoft.com/office/drawing/2014/main" id="{DCAC2B40-35C5-4A1E-8E3A-7A5D838B4C4F}"/>
              </a:ext>
            </a:extLst>
          </p:cNvPr>
          <p:cNvSpPr txBox="1"/>
          <p:nvPr/>
        </p:nvSpPr>
        <p:spPr>
          <a:xfrm>
            <a:off x="387315" y="1822763"/>
            <a:ext cx="8352928" cy="261610"/>
          </a:xfrm>
          <a:prstGeom prst="rect">
            <a:avLst/>
          </a:prstGeom>
          <a:noFill/>
        </p:spPr>
        <p:txBody>
          <a:bodyPr wrap="square">
            <a:spAutoFit/>
          </a:bodyPr>
          <a:lstStyle/>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図２　男女・年齢別相談件数（件）　　　　　　　　　　　　　　　　　図３　 年間　相談内容　トップ</a:t>
            </a:r>
            <a:r>
              <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rPr>
              <a:t>10(</a:t>
            </a: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回）</a:t>
            </a:r>
            <a:endPar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2" name="テキスト ボックス 1">
            <a:extLst>
              <a:ext uri="{FF2B5EF4-FFF2-40B4-BE49-F238E27FC236}">
                <a16:creationId xmlns:a16="http://schemas.microsoft.com/office/drawing/2014/main" id="{A0FAD40C-306E-4F9B-AE09-35282F514DAD}"/>
              </a:ext>
            </a:extLst>
          </p:cNvPr>
          <p:cNvSpPr txBox="1"/>
          <p:nvPr/>
        </p:nvSpPr>
        <p:spPr>
          <a:xfrm>
            <a:off x="3969641" y="2276844"/>
            <a:ext cx="800954" cy="2431435"/>
          </a:xfrm>
          <a:prstGeom prst="rect">
            <a:avLst/>
          </a:prstGeom>
          <a:noFill/>
        </p:spPr>
        <p:txBody>
          <a:bodyPr wrap="square" rtlCol="0">
            <a:spAutoFit/>
          </a:bodyPr>
          <a:lstStyle/>
          <a:p>
            <a:r>
              <a:rPr kumimoji="1" lang="en-US" altLang="ja-JP" sz="800" dirty="0"/>
              <a:t>80</a:t>
            </a:r>
            <a:r>
              <a:rPr kumimoji="1" lang="ja-JP" altLang="en-US" sz="800" dirty="0"/>
              <a:t>代</a:t>
            </a:r>
            <a:endParaRPr kumimoji="1" lang="en-US" altLang="ja-JP" sz="800" dirty="0"/>
          </a:p>
          <a:p>
            <a:r>
              <a:rPr kumimoji="1" lang="ja-JP" altLang="en-US" sz="1000" dirty="0"/>
              <a:t>　</a:t>
            </a:r>
            <a:endParaRPr kumimoji="1" lang="en-US" altLang="ja-JP" sz="1000" dirty="0"/>
          </a:p>
          <a:p>
            <a:r>
              <a:rPr kumimoji="1" lang="en-US" altLang="ja-JP" sz="800" dirty="0"/>
              <a:t>70</a:t>
            </a:r>
            <a:r>
              <a:rPr kumimoji="1" lang="ja-JP" altLang="en-US" sz="800" dirty="0"/>
              <a:t>代</a:t>
            </a:r>
            <a:endParaRPr kumimoji="1" lang="en-US" altLang="ja-JP" sz="800" dirty="0"/>
          </a:p>
          <a:p>
            <a:r>
              <a:rPr kumimoji="1" lang="ja-JP" altLang="en-US" sz="1000" dirty="0"/>
              <a:t>　</a:t>
            </a:r>
            <a:endParaRPr kumimoji="1" lang="en-US" altLang="ja-JP" sz="1000" dirty="0"/>
          </a:p>
          <a:p>
            <a:r>
              <a:rPr kumimoji="1" lang="en-US" altLang="ja-JP" sz="800" dirty="0"/>
              <a:t>60</a:t>
            </a:r>
            <a:r>
              <a:rPr kumimoji="1" lang="ja-JP" altLang="en-US" sz="800" dirty="0"/>
              <a:t>代</a:t>
            </a:r>
            <a:endParaRPr kumimoji="1" lang="en-US" altLang="ja-JP" sz="800" dirty="0"/>
          </a:p>
          <a:p>
            <a:r>
              <a:rPr kumimoji="1" lang="ja-JP" altLang="en-US" sz="1000" dirty="0"/>
              <a:t>　</a:t>
            </a:r>
            <a:endParaRPr kumimoji="1" lang="en-US" altLang="ja-JP" sz="1000" dirty="0"/>
          </a:p>
          <a:p>
            <a:r>
              <a:rPr kumimoji="1" lang="en-US" altLang="ja-JP" sz="800" dirty="0"/>
              <a:t>50</a:t>
            </a:r>
            <a:r>
              <a:rPr kumimoji="1" lang="ja-JP" altLang="en-US" sz="800" dirty="0"/>
              <a:t>代</a:t>
            </a:r>
            <a:endParaRPr kumimoji="1" lang="en-US" altLang="ja-JP" sz="800" dirty="0"/>
          </a:p>
          <a:p>
            <a:r>
              <a:rPr kumimoji="1" lang="ja-JP" altLang="en-US" sz="1000" dirty="0"/>
              <a:t>　</a:t>
            </a:r>
            <a:endParaRPr kumimoji="1" lang="en-US" altLang="ja-JP" sz="1000" dirty="0"/>
          </a:p>
          <a:p>
            <a:r>
              <a:rPr kumimoji="1" lang="en-US" altLang="ja-JP" sz="800" dirty="0"/>
              <a:t>40</a:t>
            </a:r>
            <a:r>
              <a:rPr kumimoji="1" lang="ja-JP" altLang="en-US" sz="800" dirty="0"/>
              <a:t>代</a:t>
            </a:r>
            <a:endParaRPr kumimoji="1" lang="en-US" altLang="ja-JP" sz="800" dirty="0"/>
          </a:p>
          <a:p>
            <a:r>
              <a:rPr kumimoji="1" lang="ja-JP" altLang="en-US" sz="1000" dirty="0"/>
              <a:t>　</a:t>
            </a:r>
            <a:endParaRPr kumimoji="1" lang="en-US" altLang="ja-JP" sz="1000" dirty="0"/>
          </a:p>
          <a:p>
            <a:r>
              <a:rPr kumimoji="1" lang="en-US" altLang="ja-JP" sz="800" dirty="0"/>
              <a:t>30</a:t>
            </a:r>
            <a:r>
              <a:rPr kumimoji="1" lang="ja-JP" altLang="en-US" sz="800" dirty="0"/>
              <a:t>代</a:t>
            </a:r>
            <a:endParaRPr kumimoji="1" lang="en-US" altLang="ja-JP" sz="800" dirty="0"/>
          </a:p>
          <a:p>
            <a:r>
              <a:rPr kumimoji="1" lang="ja-JP" altLang="en-US" sz="1000" dirty="0"/>
              <a:t>　</a:t>
            </a:r>
            <a:endParaRPr kumimoji="1" lang="en-US" altLang="ja-JP" sz="1000" dirty="0"/>
          </a:p>
          <a:p>
            <a:r>
              <a:rPr kumimoji="1" lang="en-US" altLang="ja-JP" sz="800" dirty="0"/>
              <a:t>20</a:t>
            </a:r>
            <a:r>
              <a:rPr kumimoji="1" lang="ja-JP" altLang="en-US" sz="800" dirty="0"/>
              <a:t>代</a:t>
            </a:r>
            <a:endParaRPr kumimoji="1" lang="en-US" altLang="ja-JP" sz="800" dirty="0"/>
          </a:p>
          <a:p>
            <a:r>
              <a:rPr kumimoji="1" lang="ja-JP" altLang="en-US" sz="1000" dirty="0"/>
              <a:t>　</a:t>
            </a:r>
            <a:endParaRPr kumimoji="1" lang="en-US" altLang="ja-JP" sz="1000" dirty="0"/>
          </a:p>
          <a:p>
            <a:r>
              <a:rPr kumimoji="1" lang="en-US" altLang="ja-JP" sz="800" dirty="0"/>
              <a:t>20</a:t>
            </a:r>
            <a:r>
              <a:rPr kumimoji="1" lang="ja-JP" altLang="en-US" sz="800" dirty="0"/>
              <a:t>歳未満</a:t>
            </a:r>
            <a:endParaRPr kumimoji="1" lang="en-US" altLang="ja-JP" sz="800" dirty="0"/>
          </a:p>
          <a:p>
            <a:r>
              <a:rPr kumimoji="1" lang="ja-JP" altLang="en-US" sz="1000" dirty="0"/>
              <a:t>　</a:t>
            </a:r>
            <a:endParaRPr kumimoji="1" lang="en-US" altLang="ja-JP" sz="1000" dirty="0"/>
          </a:p>
          <a:p>
            <a:r>
              <a:rPr kumimoji="1" lang="ja-JP" altLang="en-US" sz="800" dirty="0"/>
              <a:t>不明</a:t>
            </a:r>
            <a:endParaRPr kumimoji="1" lang="en-US" altLang="ja-JP" sz="800" dirty="0"/>
          </a:p>
        </p:txBody>
      </p:sp>
    </p:spTree>
    <p:extLst>
      <p:ext uri="{BB962C8B-B14F-4D97-AF65-F5344CB8AC3E}">
        <p14:creationId xmlns:p14="http://schemas.microsoft.com/office/powerpoint/2010/main" val="32444192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2"/>
          </p:nvPr>
        </p:nvSpPr>
        <p:spPr>
          <a:xfrm>
            <a:off x="245833" y="279778"/>
            <a:ext cx="8064896" cy="533400"/>
          </a:xfrm>
        </p:spPr>
        <p:txBody>
          <a:bodyPr/>
          <a:lstStyle/>
          <a:p>
            <a:r>
              <a:rPr lang="ja-JP" altLang="en-US" sz="3200" b="0" dirty="0"/>
              <a:t>がん相談支援センター</a:t>
            </a:r>
            <a:endParaRPr lang="en-US" altLang="ko-KR" sz="3200" b="0" dirty="0"/>
          </a:p>
        </p:txBody>
      </p:sp>
      <p:sp>
        <p:nvSpPr>
          <p:cNvPr id="6" name="テキスト ボックス 5">
            <a:extLst>
              <a:ext uri="{FF2B5EF4-FFF2-40B4-BE49-F238E27FC236}">
                <a16:creationId xmlns:a16="http://schemas.microsoft.com/office/drawing/2014/main" id="{873FF6AE-9648-4453-92E1-C8DEBC214D58}"/>
              </a:ext>
            </a:extLst>
          </p:cNvPr>
          <p:cNvSpPr txBox="1"/>
          <p:nvPr/>
        </p:nvSpPr>
        <p:spPr>
          <a:xfrm>
            <a:off x="539552" y="1059582"/>
            <a:ext cx="8286607" cy="3647152"/>
          </a:xfrm>
          <a:prstGeom prst="rect">
            <a:avLst/>
          </a:prstGeom>
          <a:noFill/>
        </p:spPr>
        <p:txBody>
          <a:bodyPr wrap="square">
            <a:spAutoFit/>
          </a:bodyPr>
          <a:lstStyle/>
          <a:p>
            <a:pPr lvl="0" algn="just"/>
            <a:r>
              <a:rPr lang="ja-JP" altLang="en-US" sz="1100" b="1" kern="100" dirty="0">
                <a:latin typeface="ＭＳ ゴシック" panose="020B0609070205080204" pitchFamily="49" charset="-128"/>
                <a:ea typeface="ＭＳ ゴシック" panose="020B0609070205080204" pitchFamily="49" charset="-128"/>
                <a:cs typeface="Times New Roman" panose="02020603050405020304" pitchFamily="18" charset="0"/>
              </a:rPr>
              <a:t>〇乳がん患者会スノードロップ</a:t>
            </a: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新型コロナウイルス予防のため、</a:t>
            </a:r>
            <a:r>
              <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rPr>
              <a:t>4</a:t>
            </a: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月、</a:t>
            </a:r>
            <a:r>
              <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rPr>
              <a:t>1</a:t>
            </a: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月を中止とし、</a:t>
            </a:r>
            <a:r>
              <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rPr>
              <a:t>7</a:t>
            </a: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月、</a:t>
            </a:r>
            <a:r>
              <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rPr>
              <a:t>10</a:t>
            </a: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月のみの開催</a:t>
            </a: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・７月</a:t>
            </a:r>
            <a:r>
              <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rPr>
              <a:t>28</a:t>
            </a: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日　「みなさんの疑問なんでも聞いてください」　乳腺外科 小倉廣之医師</a:t>
            </a: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rPr>
              <a:t>10</a:t>
            </a: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月</a:t>
            </a:r>
            <a:r>
              <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rPr>
              <a:t>23</a:t>
            </a: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日　「おうち時間に肩のリハビリテーション」　　リハビリテーション部作業療法士　中村将人氏</a:t>
            </a:r>
          </a:p>
          <a:p>
            <a:pPr lvl="0" algn="just"/>
            <a:endPar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b="1" kern="100" dirty="0">
                <a:latin typeface="ＭＳ ゴシック" panose="020B0609070205080204" pitchFamily="49" charset="-128"/>
                <a:ea typeface="ＭＳ ゴシック" panose="020B0609070205080204" pitchFamily="49" charset="-128"/>
                <a:cs typeface="Times New Roman" panose="02020603050405020304" pitchFamily="18" charset="0"/>
              </a:rPr>
              <a:t>〇就労相談会</a:t>
            </a: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静岡県産業保健センターの、治療と仕事の両立支援についての専門家である両立支援専門員と協力し、無料の就労相談会を</a:t>
            </a:r>
            <a:endPar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開催した。新型コロナの影響もあり、</a:t>
            </a:r>
            <a:r>
              <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rPr>
              <a:t>2</a:t>
            </a: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回の開催となったが、計４名が参加した。がん治療が通院治療中心になってきてい</a:t>
            </a:r>
            <a:endPar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るため、完治してから職場復帰するというより、治療をしながら就労継続していけるよう支援している。有給の取り辛さや、</a:t>
            </a:r>
            <a:endPar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休みながら働くと職場の同僚の目が気になるといった相談があり、両立支援員がアドバイスをするなど支えになっている。</a:t>
            </a: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→・新型コロナ感染症の影響で２回中止</a:t>
            </a: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・２回開催、のべ４名参加</a:t>
            </a:r>
          </a:p>
          <a:p>
            <a:pPr lvl="0" algn="just"/>
            <a:endParaRPr lang="ja-JP" altLang="en-US" sz="1100" b="1"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b="1" kern="100" dirty="0">
                <a:latin typeface="ＭＳ ゴシック" panose="020B0609070205080204" pitchFamily="49" charset="-128"/>
                <a:ea typeface="ＭＳ ゴシック" panose="020B0609070205080204" pitchFamily="49" charset="-128"/>
                <a:cs typeface="Times New Roman" panose="02020603050405020304" pitchFamily="18" charset="0"/>
              </a:rPr>
              <a:t>〇ハローワーク出張相談会</a:t>
            </a: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長期療養者の新規就労先を探すため、ハローワークに配置されている</a:t>
            </a:r>
            <a:endPar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就労支援ナビゲーターが病院に来院し、実際の求人票を見ながら相談</a:t>
            </a:r>
            <a:endPar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にあたった。計８名の参加があった。治療を続けると医療費もかかる、</a:t>
            </a:r>
            <a:endPar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また就労していることが支えになることがある。新規就労はハードル</a:t>
            </a:r>
            <a:endPar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が高いが、ハローワークと協力し継続していきたい。</a:t>
            </a: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→・新型コロナ感染症の影響で２回中止</a:t>
            </a: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・２回開催、のベ１０名が参加</a:t>
            </a:r>
          </a:p>
        </p:txBody>
      </p:sp>
      <p:pic>
        <p:nvPicPr>
          <p:cNvPr id="2" name="図 1">
            <a:extLst>
              <a:ext uri="{FF2B5EF4-FFF2-40B4-BE49-F238E27FC236}">
                <a16:creationId xmlns:a16="http://schemas.microsoft.com/office/drawing/2014/main" id="{1EAC83BB-5263-4F62-A8A0-27C96A0C23CB}"/>
              </a:ext>
            </a:extLst>
          </p:cNvPr>
          <p:cNvPicPr>
            <a:picLocks noChangeAspect="1"/>
          </p:cNvPicPr>
          <p:nvPr/>
        </p:nvPicPr>
        <p:blipFill>
          <a:blip r:embed="rId2"/>
          <a:stretch>
            <a:fillRect/>
          </a:stretch>
        </p:blipFill>
        <p:spPr>
          <a:xfrm>
            <a:off x="6156176" y="3255020"/>
            <a:ext cx="2088407" cy="1369763"/>
          </a:xfrm>
          <a:prstGeom prst="rect">
            <a:avLst/>
          </a:prstGeom>
        </p:spPr>
      </p:pic>
    </p:spTree>
    <p:extLst>
      <p:ext uri="{BB962C8B-B14F-4D97-AF65-F5344CB8AC3E}">
        <p14:creationId xmlns:p14="http://schemas.microsoft.com/office/powerpoint/2010/main" val="38331399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2"/>
          </p:nvPr>
        </p:nvSpPr>
        <p:spPr>
          <a:xfrm>
            <a:off x="245833" y="279778"/>
            <a:ext cx="8064896" cy="533400"/>
          </a:xfrm>
        </p:spPr>
        <p:txBody>
          <a:bodyPr/>
          <a:lstStyle/>
          <a:p>
            <a:r>
              <a:rPr lang="ja-JP" altLang="en-US" sz="3200" b="0" dirty="0"/>
              <a:t>がん相談支援センター</a:t>
            </a:r>
            <a:endParaRPr lang="en-US" altLang="ko-KR" sz="3200" b="0" dirty="0"/>
          </a:p>
        </p:txBody>
      </p:sp>
      <p:sp>
        <p:nvSpPr>
          <p:cNvPr id="6" name="テキスト ボックス 5">
            <a:extLst>
              <a:ext uri="{FF2B5EF4-FFF2-40B4-BE49-F238E27FC236}">
                <a16:creationId xmlns:a16="http://schemas.microsoft.com/office/drawing/2014/main" id="{873FF6AE-9648-4453-92E1-C8DEBC214D58}"/>
              </a:ext>
            </a:extLst>
          </p:cNvPr>
          <p:cNvSpPr txBox="1"/>
          <p:nvPr/>
        </p:nvSpPr>
        <p:spPr>
          <a:xfrm>
            <a:off x="245833" y="1108643"/>
            <a:ext cx="4863384" cy="1785104"/>
          </a:xfrm>
          <a:prstGeom prst="rect">
            <a:avLst/>
          </a:prstGeom>
          <a:noFill/>
        </p:spPr>
        <p:txBody>
          <a:bodyPr wrap="square">
            <a:spAutoFit/>
          </a:bodyPr>
          <a:lstStyle/>
          <a:p>
            <a:pPr lvl="0" algn="just"/>
            <a:r>
              <a:rPr lang="ja-JP" altLang="en-US" sz="1100" b="1" kern="100" dirty="0">
                <a:latin typeface="ＭＳ ゴシック" panose="020B0609070205080204" pitchFamily="49" charset="-128"/>
                <a:ea typeface="ＭＳ ゴシック" panose="020B0609070205080204" pitchFamily="49" charset="-128"/>
                <a:cs typeface="Times New Roman" panose="02020603050405020304" pitchFamily="18" charset="0"/>
              </a:rPr>
              <a:t>〇浜松市がん診療連携拠点４病院実務者ミーティング</a:t>
            </a: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がん患者の就労促進、情報共有を目的に、基本的に毎月浜松市内</a:t>
            </a:r>
            <a:endPar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のがん診療連携拠点</a:t>
            </a:r>
            <a:r>
              <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rPr>
              <a:t>4</a:t>
            </a: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病院の相談実務者が集まり、ミーティングを</a:t>
            </a:r>
            <a:endPar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行っている。</a:t>
            </a:r>
            <a:r>
              <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rPr>
              <a:t>9</a:t>
            </a: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月に浜松・湖西地区がん患者就労支援ネットワーク</a:t>
            </a:r>
            <a:endPar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協議会（患者会、行政、企業、医療機関参加）を開催。</a:t>
            </a:r>
            <a:r>
              <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rPr>
              <a:t>10</a:t>
            </a: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月には、</a:t>
            </a:r>
            <a:endPar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静岡県労働局と協力し、オンラインにてがん患者の治療と就労の</a:t>
            </a:r>
            <a:endPar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両立支援セミナーを開催、市内企業を中心に８４名が参加した。</a:t>
            </a:r>
            <a:endPar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外来治療が中心となっていることもあり、今後も両立支援により</a:t>
            </a:r>
            <a:endPar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一層力を入れていく方針である。</a:t>
            </a:r>
            <a:endPar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endPar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p:txBody>
      </p:sp>
      <p:pic>
        <p:nvPicPr>
          <p:cNvPr id="4" name="図 3">
            <a:extLst>
              <a:ext uri="{FF2B5EF4-FFF2-40B4-BE49-F238E27FC236}">
                <a16:creationId xmlns:a16="http://schemas.microsoft.com/office/drawing/2014/main" id="{DE9D0E40-EA66-4890-ADCC-C4F46F1DF09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975"/>
          <a:stretch/>
        </p:blipFill>
        <p:spPr>
          <a:xfrm>
            <a:off x="719495" y="3092562"/>
            <a:ext cx="3447333" cy="1796910"/>
          </a:xfrm>
          <a:prstGeom prst="rect">
            <a:avLst/>
          </a:prstGeom>
        </p:spPr>
      </p:pic>
      <p:pic>
        <p:nvPicPr>
          <p:cNvPr id="7" name="図 6">
            <a:extLst>
              <a:ext uri="{FF2B5EF4-FFF2-40B4-BE49-F238E27FC236}">
                <a16:creationId xmlns:a16="http://schemas.microsoft.com/office/drawing/2014/main" id="{53BCE019-1681-48E0-8732-9627D85725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6731" b="13762"/>
          <a:stretch/>
        </p:blipFill>
        <p:spPr>
          <a:xfrm>
            <a:off x="4990051" y="1679198"/>
            <a:ext cx="3447333" cy="1785104"/>
          </a:xfrm>
          <a:prstGeom prst="rect">
            <a:avLst/>
          </a:prstGeom>
        </p:spPr>
      </p:pic>
      <p:sp>
        <p:nvSpPr>
          <p:cNvPr id="8" name="テキスト ボックス 7">
            <a:extLst>
              <a:ext uri="{FF2B5EF4-FFF2-40B4-BE49-F238E27FC236}">
                <a16:creationId xmlns:a16="http://schemas.microsoft.com/office/drawing/2014/main" id="{F59E24BA-6B54-44DA-B542-EB1156937DBC}"/>
              </a:ext>
            </a:extLst>
          </p:cNvPr>
          <p:cNvSpPr txBox="1"/>
          <p:nvPr/>
        </p:nvSpPr>
        <p:spPr>
          <a:xfrm>
            <a:off x="5358939" y="1277027"/>
            <a:ext cx="3246047" cy="261610"/>
          </a:xfrm>
          <a:prstGeom prst="rect">
            <a:avLst/>
          </a:prstGeom>
          <a:noFill/>
        </p:spPr>
        <p:txBody>
          <a:bodyPr wrap="square">
            <a:spAutoFit/>
          </a:bodyPr>
          <a:lstStyle/>
          <a:p>
            <a:pPr lvl="0" algn="just"/>
            <a:r>
              <a:rPr lang="ja-JP" altLang="en-US" sz="1050" kern="100" dirty="0">
                <a:latin typeface="ＭＳ ゴシック" panose="020B0609070205080204" pitchFamily="49" charset="-128"/>
                <a:ea typeface="ＭＳ ゴシック" panose="020B0609070205080204" pitchFamily="49" charset="-128"/>
                <a:cs typeface="Times New Roman" panose="02020603050405020304" pitchFamily="18" charset="0"/>
              </a:rPr>
              <a:t>オンラインで開催した両立支援セミナー　　</a:t>
            </a:r>
            <a:endParaRPr lang="en-US" altLang="ja-JP" sz="105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9" name="テキスト ボックス 8">
            <a:extLst>
              <a:ext uri="{FF2B5EF4-FFF2-40B4-BE49-F238E27FC236}">
                <a16:creationId xmlns:a16="http://schemas.microsoft.com/office/drawing/2014/main" id="{31174121-BFAC-431C-A77D-643EBA0D3432}"/>
              </a:ext>
            </a:extLst>
          </p:cNvPr>
          <p:cNvSpPr txBox="1"/>
          <p:nvPr/>
        </p:nvSpPr>
        <p:spPr>
          <a:xfrm>
            <a:off x="1162513" y="2816466"/>
            <a:ext cx="3030023" cy="261610"/>
          </a:xfrm>
          <a:prstGeom prst="rect">
            <a:avLst/>
          </a:prstGeom>
          <a:noFill/>
        </p:spPr>
        <p:txBody>
          <a:bodyPr wrap="square">
            <a:spAutoFit/>
          </a:bodyPr>
          <a:lstStyle/>
          <a:p>
            <a:pPr lvl="0" algn="just"/>
            <a:r>
              <a:rPr lang="ja-JP" altLang="en-US" sz="1050" kern="100" dirty="0">
                <a:latin typeface="ＭＳ ゴシック" panose="020B0609070205080204" pitchFamily="49" charset="-128"/>
                <a:ea typeface="ＭＳ ゴシック" panose="020B0609070205080204" pitchFamily="49" charset="-128"/>
                <a:cs typeface="Times New Roman" panose="02020603050405020304" pitchFamily="18" charset="0"/>
              </a:rPr>
              <a:t>オンラインで開催したアピアランス講習会</a:t>
            </a:r>
            <a:endParaRPr lang="en-US" altLang="ja-JP" sz="105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p:txBody>
      </p:sp>
      <p:pic>
        <p:nvPicPr>
          <p:cNvPr id="5" name="図 4">
            <a:extLst>
              <a:ext uri="{FF2B5EF4-FFF2-40B4-BE49-F238E27FC236}">
                <a16:creationId xmlns:a16="http://schemas.microsoft.com/office/drawing/2014/main" id="{26CF9F76-1D48-429E-96B8-E769D6C7A0C0}"/>
              </a:ext>
            </a:extLst>
          </p:cNvPr>
          <p:cNvPicPr>
            <a:picLocks noChangeAspect="1"/>
          </p:cNvPicPr>
          <p:nvPr/>
        </p:nvPicPr>
        <p:blipFill>
          <a:blip r:embed="rId4"/>
          <a:stretch>
            <a:fillRect/>
          </a:stretch>
        </p:blipFill>
        <p:spPr>
          <a:xfrm>
            <a:off x="4644008" y="3815719"/>
            <a:ext cx="4257675" cy="733425"/>
          </a:xfrm>
          <a:prstGeom prst="rect">
            <a:avLst/>
          </a:prstGeom>
        </p:spPr>
      </p:pic>
    </p:spTree>
    <p:extLst>
      <p:ext uri="{BB962C8B-B14F-4D97-AF65-F5344CB8AC3E}">
        <p14:creationId xmlns:p14="http://schemas.microsoft.com/office/powerpoint/2010/main" val="16218716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12">
            <a:extLst>
              <a:ext uri="{FF2B5EF4-FFF2-40B4-BE49-F238E27FC236}">
                <a16:creationId xmlns:a16="http://schemas.microsoft.com/office/drawing/2014/main" id="{39099BB9-4380-4AF7-9947-BEC57E665E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35" b="339"/>
          <a:stretch/>
        </p:blipFill>
        <p:spPr>
          <a:xfrm>
            <a:off x="20315" y="28144"/>
            <a:ext cx="9144000" cy="3239136"/>
          </a:xfrm>
          <a:prstGeom prst="rect">
            <a:avLst/>
          </a:prstGeom>
        </p:spPr>
      </p:pic>
      <p:sp>
        <p:nvSpPr>
          <p:cNvPr id="2" name="텍스트 개체 틀 1"/>
          <p:cNvSpPr>
            <a:spLocks noGrp="1"/>
          </p:cNvSpPr>
          <p:nvPr>
            <p:ph type="body" sz="quarter" idx="10"/>
          </p:nvPr>
        </p:nvSpPr>
        <p:spPr>
          <a:xfrm>
            <a:off x="1331640" y="804239"/>
            <a:ext cx="5113339" cy="843473"/>
          </a:xfrm>
        </p:spPr>
        <p:txBody>
          <a:bodyPr/>
          <a:lstStyle/>
          <a:p>
            <a:r>
              <a:rPr lang="en-US" altLang="ko-KR" dirty="0"/>
              <a:t>05</a:t>
            </a:r>
            <a:endParaRPr lang="ko-KR" altLang="en-US" dirty="0"/>
          </a:p>
        </p:txBody>
      </p:sp>
      <p:sp>
        <p:nvSpPr>
          <p:cNvPr id="4" name="텍스트 개체 틀 3"/>
          <p:cNvSpPr>
            <a:spLocks noGrp="1"/>
          </p:cNvSpPr>
          <p:nvPr>
            <p:ph type="body" sz="quarter" idx="12"/>
          </p:nvPr>
        </p:nvSpPr>
        <p:spPr>
          <a:xfrm>
            <a:off x="1283107" y="1750318"/>
            <a:ext cx="5113339" cy="533400"/>
          </a:xfrm>
        </p:spPr>
        <p:txBody>
          <a:bodyPr/>
          <a:lstStyle/>
          <a:p>
            <a:r>
              <a:rPr lang="ja-JP" altLang="en-US" sz="3200" dirty="0"/>
              <a:t>難病医療相談支援センター</a:t>
            </a:r>
            <a:endParaRPr lang="ko-KR" altLang="en-US" sz="3200" dirty="0"/>
          </a:p>
        </p:txBody>
      </p:sp>
      <p:pic>
        <p:nvPicPr>
          <p:cNvPr id="5" name="図 4">
            <a:extLst>
              <a:ext uri="{FF2B5EF4-FFF2-40B4-BE49-F238E27FC236}">
                <a16:creationId xmlns:a16="http://schemas.microsoft.com/office/drawing/2014/main" id="{4D31E119-2E1C-445B-AFD3-D53354F1F8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9313" y="411510"/>
            <a:ext cx="2160240" cy="2160240"/>
          </a:xfrm>
          <a:prstGeom prst="rect">
            <a:avLst/>
          </a:prstGeom>
        </p:spPr>
      </p:pic>
    </p:spTree>
    <p:extLst>
      <p:ext uri="{BB962C8B-B14F-4D97-AF65-F5344CB8AC3E}">
        <p14:creationId xmlns:p14="http://schemas.microsoft.com/office/powerpoint/2010/main" val="28213165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2"/>
          </p:nvPr>
        </p:nvSpPr>
        <p:spPr>
          <a:xfrm>
            <a:off x="245833" y="279778"/>
            <a:ext cx="8064896" cy="533400"/>
          </a:xfrm>
        </p:spPr>
        <p:txBody>
          <a:bodyPr/>
          <a:lstStyle/>
          <a:p>
            <a:r>
              <a:rPr lang="ja-JP" altLang="en-US" sz="3200" b="0" dirty="0"/>
              <a:t>難病医療相談支援センター</a:t>
            </a:r>
            <a:endParaRPr lang="en-US" altLang="ko-KR" sz="3200" b="0" dirty="0"/>
          </a:p>
        </p:txBody>
      </p:sp>
      <p:sp>
        <p:nvSpPr>
          <p:cNvPr id="8" name="タイトル 3">
            <a:extLst>
              <a:ext uri="{FF2B5EF4-FFF2-40B4-BE49-F238E27FC236}">
                <a16:creationId xmlns:a16="http://schemas.microsoft.com/office/drawing/2014/main" id="{656743C4-6DB8-4444-87B3-696F7B63442B}"/>
              </a:ext>
            </a:extLst>
          </p:cNvPr>
          <p:cNvSpPr txBox="1">
            <a:spLocks/>
          </p:cNvSpPr>
          <p:nvPr/>
        </p:nvSpPr>
        <p:spPr>
          <a:xfrm>
            <a:off x="572571" y="1059582"/>
            <a:ext cx="4171533" cy="3666529"/>
          </a:xfrm>
          <a:prstGeom prst="rect">
            <a:avLst/>
          </a:prstGeom>
        </p:spPr>
        <p:txBody>
          <a:bodyPr>
            <a:noAutofit/>
          </a:bodyPr>
          <a:lstStyle>
            <a:lvl1pPr algn="ctr" defTabSz="914443" rtl="0" eaLnBrk="1" latinLnBrk="1" hangingPunct="1">
              <a:spcBef>
                <a:spcPct val="0"/>
              </a:spcBef>
              <a:buNone/>
              <a:defRPr sz="4400" kern="1200">
                <a:solidFill>
                  <a:schemeClr val="tx1"/>
                </a:solidFill>
                <a:latin typeface="+mj-lt"/>
                <a:ea typeface="+mj-ea"/>
                <a:cs typeface="+mj-cs"/>
              </a:defRPr>
            </a:lvl1pPr>
          </a:lstStyle>
          <a:p>
            <a:pPr algn="l"/>
            <a:r>
              <a:rPr lang="ja-JP" altLang="en-US" sz="1200" b="1" dirty="0"/>
              <a:t>令和</a:t>
            </a:r>
            <a:r>
              <a:rPr lang="en-US" altLang="ja-JP" sz="1200" b="1" dirty="0"/>
              <a:t>2</a:t>
            </a:r>
            <a:r>
              <a:rPr lang="ja-JP" altLang="en-US" sz="1200" b="1" dirty="0"/>
              <a:t>年度　難病医療コーディネーター目標</a:t>
            </a:r>
            <a:br>
              <a:rPr lang="ja-JP" altLang="en-US" sz="1200" dirty="0"/>
            </a:br>
            <a:br>
              <a:rPr lang="ja-JP" altLang="en-US" sz="1200" dirty="0"/>
            </a:br>
            <a:r>
              <a:rPr lang="ja-JP" altLang="en-US" sz="1200" dirty="0"/>
              <a:t>１　医療従事者研修会を</a:t>
            </a:r>
            <a:r>
              <a:rPr lang="en-US" altLang="ja-JP" sz="1200" dirty="0"/>
              <a:t>2</a:t>
            </a:r>
            <a:r>
              <a:rPr lang="ja-JP" altLang="en-US" sz="1200" dirty="0"/>
              <a:t>回以上開催する</a:t>
            </a:r>
            <a:br>
              <a:rPr lang="ja-JP" altLang="en-US" sz="1200" dirty="0"/>
            </a:br>
            <a:r>
              <a:rPr lang="ja-JP" altLang="en-US" sz="1200" dirty="0"/>
              <a:t>２　在宅療養患者の継続的な支援を充実させるため</a:t>
            </a:r>
            <a:endParaRPr lang="en-US" altLang="ja-JP" sz="1200" dirty="0"/>
          </a:p>
          <a:p>
            <a:pPr algn="l"/>
            <a:r>
              <a:rPr lang="ja-JP" altLang="en-US" sz="1200" dirty="0"/>
              <a:t>　　外来での介入方法を検討する</a:t>
            </a:r>
            <a:br>
              <a:rPr lang="ja-JP" altLang="en-US" sz="1200" dirty="0"/>
            </a:br>
            <a:br>
              <a:rPr lang="ja-JP" altLang="en-US" sz="1200" dirty="0"/>
            </a:br>
            <a:r>
              <a:rPr lang="ja-JP" altLang="en-US" sz="1200" b="1" dirty="0"/>
              <a:t>評価・反省</a:t>
            </a:r>
            <a:endParaRPr lang="en-US" altLang="ja-JP" sz="1200" b="1" dirty="0"/>
          </a:p>
          <a:p>
            <a:pPr algn="l"/>
            <a:br>
              <a:rPr lang="ja-JP" altLang="en-US" sz="1200" dirty="0"/>
            </a:br>
            <a:r>
              <a:rPr lang="ja-JP" altLang="en-US" sz="1200" dirty="0">
                <a:latin typeface="ＭＳ ゴシック" panose="020B0609070205080204" pitchFamily="49" charset="-128"/>
                <a:ea typeface="ＭＳ ゴシック" panose="020B0609070205080204" pitchFamily="49" charset="-128"/>
              </a:rPr>
              <a:t>①本年度から看護職員が</a:t>
            </a:r>
            <a:r>
              <a:rPr lang="en-US" altLang="ja-JP" sz="1200" dirty="0">
                <a:latin typeface="ＭＳ ゴシック" panose="020B0609070205080204" pitchFamily="49" charset="-128"/>
                <a:ea typeface="ＭＳ ゴシック" panose="020B0609070205080204" pitchFamily="49" charset="-128"/>
              </a:rPr>
              <a:t>1</a:t>
            </a:r>
            <a:r>
              <a:rPr lang="ja-JP" altLang="en-US" sz="1200" dirty="0">
                <a:latin typeface="ＭＳ ゴシック" panose="020B0609070205080204" pitchFamily="49" charset="-128"/>
                <a:ea typeface="ＭＳ ゴシック" panose="020B0609070205080204" pitchFamily="49" charset="-128"/>
              </a:rPr>
              <a:t>名増員され、研修会の開催</a:t>
            </a:r>
            <a:endParaRPr lang="en-US" altLang="ja-JP" sz="1200" dirty="0">
              <a:latin typeface="ＭＳ ゴシック" panose="020B0609070205080204" pitchFamily="49" charset="-128"/>
              <a:ea typeface="ＭＳ ゴシック" panose="020B0609070205080204" pitchFamily="49" charset="-128"/>
            </a:endParaRPr>
          </a:p>
          <a:p>
            <a:pPr algn="l"/>
            <a:r>
              <a:rPr lang="ja-JP" altLang="en-US" sz="1200" dirty="0">
                <a:latin typeface="ＭＳ ゴシック" panose="020B0609070205080204" pitchFamily="49" charset="-128"/>
                <a:ea typeface="ＭＳ ゴシック" panose="020B0609070205080204" pitchFamily="49" charset="-128"/>
              </a:rPr>
              <a:t>　数を増やすよう県疾病対策課から要請があった。</a:t>
            </a:r>
            <a:endParaRPr lang="en-US" altLang="ja-JP" sz="1200" dirty="0">
              <a:latin typeface="ＭＳ ゴシック" panose="020B0609070205080204" pitchFamily="49" charset="-128"/>
              <a:ea typeface="ＭＳ ゴシック" panose="020B0609070205080204" pitchFamily="49" charset="-128"/>
            </a:endParaRPr>
          </a:p>
          <a:p>
            <a:pPr algn="l"/>
            <a:r>
              <a:rPr lang="ja-JP" altLang="en-US" sz="1200" dirty="0">
                <a:latin typeface="ＭＳ ゴシック" panose="020B0609070205080204" pitchFamily="49" charset="-128"/>
                <a:ea typeface="ＭＳ ゴシック" panose="020B0609070205080204" pitchFamily="49" charset="-128"/>
              </a:rPr>
              <a:t>　</a:t>
            </a:r>
            <a:r>
              <a:rPr lang="en-US" altLang="ja-JP" sz="1200" dirty="0">
                <a:latin typeface="ＭＳ ゴシック" panose="020B0609070205080204" pitchFamily="49" charset="-128"/>
                <a:ea typeface="ＭＳ ゴシック" panose="020B0609070205080204" pitchFamily="49" charset="-128"/>
              </a:rPr>
              <a:t>COVID-19 </a:t>
            </a:r>
            <a:r>
              <a:rPr lang="ja-JP" altLang="en-US" sz="1200" dirty="0">
                <a:latin typeface="ＭＳ ゴシック" panose="020B0609070205080204" pitchFamily="49" charset="-128"/>
                <a:ea typeface="ＭＳ ゴシック" panose="020B0609070205080204" pitchFamily="49" charset="-128"/>
              </a:rPr>
              <a:t>の影響で従来の対面形式の研修が困難と</a:t>
            </a:r>
            <a:endParaRPr lang="en-US" altLang="ja-JP" sz="1200" dirty="0">
              <a:latin typeface="ＭＳ ゴシック" panose="020B0609070205080204" pitchFamily="49" charset="-128"/>
              <a:ea typeface="ＭＳ ゴシック" panose="020B0609070205080204" pitchFamily="49" charset="-128"/>
            </a:endParaRPr>
          </a:p>
          <a:p>
            <a:pPr algn="l"/>
            <a:r>
              <a:rPr lang="ja-JP" altLang="en-US" sz="1200" dirty="0">
                <a:latin typeface="ＭＳ ゴシック" panose="020B0609070205080204" pitchFamily="49" charset="-128"/>
                <a:ea typeface="ＭＳ ゴシック" panose="020B0609070205080204" pitchFamily="49" charset="-128"/>
              </a:rPr>
              <a:t>　なり、試行錯誤しながらオンライン形式に切り替え</a:t>
            </a:r>
            <a:endParaRPr lang="en-US" altLang="ja-JP" sz="1200" dirty="0">
              <a:latin typeface="ＭＳ ゴシック" panose="020B0609070205080204" pitchFamily="49" charset="-128"/>
              <a:ea typeface="ＭＳ ゴシック" panose="020B0609070205080204" pitchFamily="49" charset="-128"/>
            </a:endParaRPr>
          </a:p>
          <a:p>
            <a:pPr algn="l"/>
            <a:r>
              <a:rPr lang="ja-JP" altLang="en-US" sz="1200" dirty="0">
                <a:latin typeface="ＭＳ ゴシック" panose="020B0609070205080204" pitchFamily="49" charset="-128"/>
                <a:ea typeface="ＭＳ ゴシック" panose="020B0609070205080204" pitchFamily="49" charset="-128"/>
              </a:rPr>
              <a:t>　実施した。オンラインでの開催にあたり、様々なア</a:t>
            </a:r>
            <a:endParaRPr lang="en-US" altLang="ja-JP" sz="1200" dirty="0">
              <a:latin typeface="ＭＳ ゴシック" panose="020B0609070205080204" pitchFamily="49" charset="-128"/>
              <a:ea typeface="ＭＳ ゴシック" panose="020B0609070205080204" pitchFamily="49" charset="-128"/>
            </a:endParaRPr>
          </a:p>
          <a:p>
            <a:pPr algn="l"/>
            <a:r>
              <a:rPr lang="ja-JP" altLang="en-US" sz="1200" dirty="0">
                <a:latin typeface="ＭＳ ゴシック" panose="020B0609070205080204" pitchFamily="49" charset="-128"/>
                <a:ea typeface="ＭＳ ゴシック" panose="020B0609070205080204" pitchFamily="49" charset="-128"/>
              </a:rPr>
              <a:t>　プリケーションの使用方法や、著作権への配慮など、</a:t>
            </a:r>
            <a:endParaRPr lang="en-US" altLang="ja-JP" sz="1200" dirty="0">
              <a:latin typeface="ＭＳ ゴシック" panose="020B0609070205080204" pitchFamily="49" charset="-128"/>
              <a:ea typeface="ＭＳ ゴシック" panose="020B0609070205080204" pitchFamily="49" charset="-128"/>
            </a:endParaRPr>
          </a:p>
          <a:p>
            <a:pPr algn="l"/>
            <a:r>
              <a:rPr lang="ja-JP" altLang="en-US" sz="1200" dirty="0">
                <a:latin typeface="ＭＳ ゴシック" panose="020B0609070205080204" pitchFamily="49" charset="-128"/>
                <a:ea typeface="ＭＳ ゴシック" panose="020B0609070205080204" pitchFamily="49" charset="-128"/>
              </a:rPr>
              <a:t>　未経験の作業が続いたが、なんとか</a:t>
            </a:r>
            <a:r>
              <a:rPr lang="en-US" altLang="ja-JP" sz="1200" dirty="0">
                <a:latin typeface="ＭＳ ゴシック" panose="020B0609070205080204" pitchFamily="49" charset="-128"/>
                <a:ea typeface="ＭＳ ゴシック" panose="020B0609070205080204" pitchFamily="49" charset="-128"/>
              </a:rPr>
              <a:t>2</a:t>
            </a:r>
            <a:r>
              <a:rPr lang="ja-JP" altLang="en-US" sz="1200" dirty="0">
                <a:latin typeface="ＭＳ ゴシック" panose="020B0609070205080204" pitchFamily="49" charset="-128"/>
                <a:ea typeface="ＭＳ ゴシック" panose="020B0609070205080204" pitchFamily="49" charset="-128"/>
              </a:rPr>
              <a:t>回開催すること</a:t>
            </a:r>
            <a:endParaRPr lang="en-US" altLang="ja-JP" sz="1200" dirty="0">
              <a:latin typeface="ＭＳ ゴシック" panose="020B0609070205080204" pitchFamily="49" charset="-128"/>
              <a:ea typeface="ＭＳ ゴシック" panose="020B0609070205080204" pitchFamily="49" charset="-128"/>
            </a:endParaRPr>
          </a:p>
          <a:p>
            <a:pPr algn="l"/>
            <a:r>
              <a:rPr lang="ja-JP" altLang="en-US" sz="1200" dirty="0">
                <a:latin typeface="ＭＳ ゴシック" panose="020B0609070205080204" pitchFamily="49" charset="-128"/>
                <a:ea typeface="ＭＳ ゴシック" panose="020B0609070205080204" pitchFamily="49" charset="-128"/>
              </a:rPr>
              <a:t>　ができた。研修参加人数は</a:t>
            </a:r>
            <a:r>
              <a:rPr lang="en-US" altLang="ja-JP" sz="1200" dirty="0">
                <a:latin typeface="ＭＳ ゴシック" panose="020B0609070205080204" pitchFamily="49" charset="-128"/>
                <a:ea typeface="ＭＳ ゴシック" panose="020B0609070205080204" pitchFamily="49" charset="-128"/>
              </a:rPr>
              <a:t>300</a:t>
            </a:r>
            <a:r>
              <a:rPr lang="ja-JP" altLang="en-US" sz="1200" dirty="0">
                <a:latin typeface="ＭＳ ゴシック" panose="020B0609070205080204" pitchFamily="49" charset="-128"/>
                <a:ea typeface="ＭＳ ゴシック" panose="020B0609070205080204" pitchFamily="49" charset="-128"/>
              </a:rPr>
              <a:t>人を超え、終了後のア</a:t>
            </a:r>
            <a:endParaRPr lang="en-US" altLang="ja-JP" sz="1200" dirty="0">
              <a:latin typeface="ＭＳ ゴシック" panose="020B0609070205080204" pitchFamily="49" charset="-128"/>
              <a:ea typeface="ＭＳ ゴシック" panose="020B0609070205080204" pitchFamily="49" charset="-128"/>
            </a:endParaRPr>
          </a:p>
          <a:p>
            <a:pPr algn="l"/>
            <a:r>
              <a:rPr lang="ja-JP" altLang="en-US" sz="1200" dirty="0">
                <a:latin typeface="ＭＳ ゴシック" panose="020B0609070205080204" pitchFamily="49" charset="-128"/>
                <a:ea typeface="ＭＳ ゴシック" panose="020B0609070205080204" pitchFamily="49" charset="-128"/>
              </a:rPr>
              <a:t>　ンケートでは、オンライン研修を今後も希望する声</a:t>
            </a:r>
            <a:endParaRPr lang="en-US" altLang="ja-JP" sz="1200" dirty="0">
              <a:latin typeface="ＭＳ ゴシック" panose="020B0609070205080204" pitchFamily="49" charset="-128"/>
              <a:ea typeface="ＭＳ ゴシック" panose="020B0609070205080204" pitchFamily="49" charset="-128"/>
            </a:endParaRPr>
          </a:p>
          <a:p>
            <a:pPr algn="l"/>
            <a:r>
              <a:rPr lang="ja-JP" altLang="en-US" sz="1200" dirty="0">
                <a:latin typeface="ＭＳ ゴシック" panose="020B0609070205080204" pitchFamily="49" charset="-128"/>
                <a:ea typeface="ＭＳ ゴシック" panose="020B0609070205080204" pitchFamily="49" charset="-128"/>
              </a:rPr>
              <a:t>　が多数あがった。会場に移動する必要のないオンラ</a:t>
            </a:r>
            <a:endParaRPr lang="en-US" altLang="ja-JP" sz="1200" dirty="0">
              <a:latin typeface="ＭＳ ゴシック" panose="020B0609070205080204" pitchFamily="49" charset="-128"/>
              <a:ea typeface="ＭＳ ゴシック" panose="020B0609070205080204" pitchFamily="49" charset="-128"/>
            </a:endParaRPr>
          </a:p>
          <a:p>
            <a:pPr algn="l"/>
            <a:r>
              <a:rPr lang="ja-JP" altLang="en-US" sz="1200" dirty="0">
                <a:latin typeface="ＭＳ ゴシック" panose="020B0609070205080204" pitchFamily="49" charset="-128"/>
                <a:ea typeface="ＭＳ ゴシック" panose="020B0609070205080204" pitchFamily="49" charset="-128"/>
              </a:rPr>
              <a:t>　イン研修の利点を改めて感じた。</a:t>
            </a:r>
          </a:p>
        </p:txBody>
      </p:sp>
      <p:sp>
        <p:nvSpPr>
          <p:cNvPr id="4" name="タイトル 3">
            <a:extLst>
              <a:ext uri="{FF2B5EF4-FFF2-40B4-BE49-F238E27FC236}">
                <a16:creationId xmlns:a16="http://schemas.microsoft.com/office/drawing/2014/main" id="{4CB3961A-12C1-4224-9057-CDB7C6760CC3}"/>
              </a:ext>
            </a:extLst>
          </p:cNvPr>
          <p:cNvSpPr txBox="1">
            <a:spLocks/>
          </p:cNvSpPr>
          <p:nvPr/>
        </p:nvSpPr>
        <p:spPr>
          <a:xfrm>
            <a:off x="4694266" y="1563638"/>
            <a:ext cx="4062392" cy="3162473"/>
          </a:xfrm>
          <a:prstGeom prst="rect">
            <a:avLst/>
          </a:prstGeom>
        </p:spPr>
        <p:txBody>
          <a:bodyPr>
            <a:noAutofit/>
          </a:bodyPr>
          <a:lstStyle>
            <a:lvl1pPr algn="ctr" defTabSz="914443" rtl="0" eaLnBrk="1" latinLnBrk="1" hangingPunct="1">
              <a:spcBef>
                <a:spcPct val="0"/>
              </a:spcBef>
              <a:buNone/>
              <a:defRPr sz="4400" kern="1200">
                <a:solidFill>
                  <a:schemeClr val="tx1"/>
                </a:solidFill>
                <a:latin typeface="+mj-lt"/>
                <a:ea typeface="+mj-ea"/>
                <a:cs typeface="+mj-cs"/>
              </a:defRPr>
            </a:lvl1pPr>
          </a:lstStyle>
          <a:p>
            <a:pPr algn="l"/>
            <a:r>
              <a:rPr lang="ja-JP" altLang="en-US" sz="1200" dirty="0">
                <a:latin typeface="ＭＳ ゴシック" panose="020B0609070205080204" pitchFamily="49" charset="-128"/>
                <a:ea typeface="ＭＳ ゴシック" panose="020B0609070205080204" pitchFamily="49" charset="-128"/>
              </a:rPr>
              <a:t>　また、オンライン研修会の開催を機に、これまで</a:t>
            </a:r>
            <a:endParaRPr lang="en-US" altLang="ja-JP" sz="1200" dirty="0">
              <a:latin typeface="ＭＳ ゴシック" panose="020B0609070205080204" pitchFamily="49" charset="-128"/>
              <a:ea typeface="ＭＳ ゴシック" panose="020B0609070205080204" pitchFamily="49" charset="-128"/>
            </a:endParaRPr>
          </a:p>
          <a:p>
            <a:pPr algn="l"/>
            <a:r>
              <a:rPr lang="ja-JP" altLang="en-US" sz="1200" dirty="0">
                <a:latin typeface="ＭＳ ゴシック" panose="020B0609070205080204" pitchFamily="49" charset="-128"/>
                <a:ea typeface="ＭＳ ゴシック" panose="020B0609070205080204" pitchFamily="49" charset="-128"/>
              </a:rPr>
              <a:t>　紙ベースだったアンケートをデジタル化したこと</a:t>
            </a:r>
            <a:endParaRPr lang="en-US" altLang="ja-JP" sz="1200" dirty="0">
              <a:latin typeface="ＭＳ ゴシック" panose="020B0609070205080204" pitchFamily="49" charset="-128"/>
              <a:ea typeface="ＭＳ ゴシック" panose="020B0609070205080204" pitchFamily="49" charset="-128"/>
            </a:endParaRPr>
          </a:p>
          <a:p>
            <a:pPr algn="l"/>
            <a:r>
              <a:rPr lang="ja-JP" altLang="en-US" sz="1200" dirty="0">
                <a:latin typeface="ＭＳ ゴシック" panose="020B0609070205080204" pitchFamily="49" charset="-128"/>
                <a:ea typeface="ＭＳ ゴシック" panose="020B0609070205080204" pitchFamily="49" charset="-128"/>
              </a:rPr>
              <a:t>　で、簡単に集計できるようになった。</a:t>
            </a:r>
            <a:r>
              <a:rPr lang="en-US" altLang="ja-JP" sz="1200" dirty="0">
                <a:latin typeface="ＭＳ ゴシック" panose="020B0609070205080204" pitchFamily="49" charset="-128"/>
                <a:ea typeface="ＭＳ ゴシック" panose="020B0609070205080204" pitchFamily="49" charset="-128"/>
              </a:rPr>
              <a:t>COVID-19 </a:t>
            </a:r>
            <a:r>
              <a:rPr lang="ja-JP" altLang="en-US" sz="1200" dirty="0">
                <a:latin typeface="ＭＳ ゴシック" panose="020B0609070205080204" pitchFamily="49" charset="-128"/>
                <a:ea typeface="ＭＳ ゴシック" panose="020B0609070205080204" pitchFamily="49" charset="-128"/>
              </a:rPr>
              <a:t>の</a:t>
            </a:r>
            <a:endParaRPr lang="en-US" altLang="ja-JP" sz="1200" dirty="0">
              <a:latin typeface="ＭＳ ゴシック" panose="020B0609070205080204" pitchFamily="49" charset="-128"/>
              <a:ea typeface="ＭＳ ゴシック" panose="020B0609070205080204" pitchFamily="49" charset="-128"/>
            </a:endParaRPr>
          </a:p>
          <a:p>
            <a:pPr algn="l"/>
            <a:r>
              <a:rPr lang="ja-JP" altLang="en-US" sz="1200" dirty="0">
                <a:latin typeface="ＭＳ ゴシック" panose="020B0609070205080204" pitchFamily="49" charset="-128"/>
                <a:ea typeface="ＭＳ ゴシック" panose="020B0609070205080204" pitchFamily="49" charset="-128"/>
              </a:rPr>
              <a:t>　状況が今後どうなっていくかはまだ分からないが、</a:t>
            </a:r>
            <a:endParaRPr lang="en-US" altLang="ja-JP" sz="1200" dirty="0">
              <a:latin typeface="ＭＳ ゴシック" panose="020B0609070205080204" pitchFamily="49" charset="-128"/>
              <a:ea typeface="ＭＳ ゴシック" panose="020B0609070205080204" pitchFamily="49" charset="-128"/>
            </a:endParaRPr>
          </a:p>
          <a:p>
            <a:pPr algn="l"/>
            <a:r>
              <a:rPr lang="ja-JP" altLang="en-US" sz="1200" dirty="0">
                <a:latin typeface="ＭＳ ゴシック" panose="020B0609070205080204" pitchFamily="49" charset="-128"/>
                <a:ea typeface="ＭＳ ゴシック" panose="020B0609070205080204" pitchFamily="49" charset="-128"/>
              </a:rPr>
              <a:t>　すでに来年度に向けた研修のテーマがいくつか決ま</a:t>
            </a:r>
            <a:endParaRPr lang="en-US" altLang="ja-JP" sz="1200" dirty="0">
              <a:latin typeface="ＭＳ ゴシック" panose="020B0609070205080204" pitchFamily="49" charset="-128"/>
              <a:ea typeface="ＭＳ ゴシック" panose="020B0609070205080204" pitchFamily="49" charset="-128"/>
            </a:endParaRPr>
          </a:p>
          <a:p>
            <a:pPr algn="l"/>
            <a:r>
              <a:rPr lang="ja-JP" altLang="en-US" sz="1200" dirty="0">
                <a:latin typeface="ＭＳ ゴシック" panose="020B0609070205080204" pitchFamily="49" charset="-128"/>
                <a:ea typeface="ＭＳ ゴシック" panose="020B0609070205080204" pitchFamily="49" charset="-128"/>
              </a:rPr>
              <a:t>　っているため、充実した研修会の開催を今後も継続</a:t>
            </a:r>
            <a:endParaRPr lang="en-US" altLang="ja-JP" sz="1200" dirty="0">
              <a:latin typeface="ＭＳ ゴシック" panose="020B0609070205080204" pitchFamily="49" charset="-128"/>
              <a:ea typeface="ＭＳ ゴシック" panose="020B0609070205080204" pitchFamily="49" charset="-128"/>
            </a:endParaRPr>
          </a:p>
          <a:p>
            <a:pPr algn="l"/>
            <a:r>
              <a:rPr lang="ja-JP" altLang="en-US" sz="1200" dirty="0">
                <a:latin typeface="ＭＳ ゴシック" panose="020B0609070205080204" pitchFamily="49" charset="-128"/>
                <a:ea typeface="ＭＳ ゴシック" panose="020B0609070205080204" pitchFamily="49" charset="-128"/>
              </a:rPr>
              <a:t>　していきたい。</a:t>
            </a:r>
            <a:br>
              <a:rPr lang="ja-JP" altLang="en-US" sz="1200" dirty="0">
                <a:latin typeface="ＭＳ ゴシック" panose="020B0609070205080204" pitchFamily="49" charset="-128"/>
                <a:ea typeface="ＭＳ ゴシック" panose="020B0609070205080204" pitchFamily="49" charset="-128"/>
              </a:rPr>
            </a:br>
            <a:br>
              <a:rPr lang="ja-JP" altLang="en-US" sz="1200" dirty="0">
                <a:latin typeface="ＭＳ ゴシック" panose="020B0609070205080204" pitchFamily="49" charset="-128"/>
                <a:ea typeface="ＭＳ ゴシック" panose="020B0609070205080204" pitchFamily="49" charset="-128"/>
              </a:rPr>
            </a:br>
            <a:r>
              <a:rPr lang="ja-JP" altLang="en-US" sz="1200" dirty="0">
                <a:latin typeface="ＭＳ ゴシック" panose="020B0609070205080204" pitchFamily="49" charset="-128"/>
                <a:ea typeface="ＭＳ ゴシック" panose="020B0609070205080204" pitchFamily="49" charset="-128"/>
              </a:rPr>
              <a:t>②入院中に関わった神経難病患者は、その後の在宅サ</a:t>
            </a:r>
            <a:endParaRPr lang="en-US" altLang="ja-JP" sz="1200" dirty="0">
              <a:latin typeface="ＭＳ ゴシック" panose="020B0609070205080204" pitchFamily="49" charset="-128"/>
              <a:ea typeface="ＭＳ ゴシック" panose="020B0609070205080204" pitchFamily="49" charset="-128"/>
            </a:endParaRPr>
          </a:p>
          <a:p>
            <a:pPr algn="l"/>
            <a:r>
              <a:rPr lang="ja-JP" altLang="en-US" sz="1200" dirty="0">
                <a:latin typeface="ＭＳ ゴシック" panose="020B0609070205080204" pitchFamily="49" charset="-128"/>
                <a:ea typeface="ＭＳ ゴシック" panose="020B0609070205080204" pitchFamily="49" charset="-128"/>
              </a:rPr>
              <a:t>　ービス調整を継続できるように、外来受診日、症状</a:t>
            </a:r>
            <a:endParaRPr lang="en-US" altLang="ja-JP" sz="1200" dirty="0">
              <a:latin typeface="ＭＳ ゴシック" panose="020B0609070205080204" pitchFamily="49" charset="-128"/>
              <a:ea typeface="ＭＳ ゴシック" panose="020B0609070205080204" pitchFamily="49" charset="-128"/>
            </a:endParaRPr>
          </a:p>
          <a:p>
            <a:pPr algn="l"/>
            <a:r>
              <a:rPr lang="ja-JP" altLang="en-US" sz="1200" dirty="0">
                <a:latin typeface="ＭＳ ゴシック" panose="020B0609070205080204" pitchFamily="49" charset="-128"/>
                <a:ea typeface="ＭＳ ゴシック" panose="020B0609070205080204" pitchFamily="49" charset="-128"/>
              </a:rPr>
              <a:t>　の進行具合、制度の申請の有無、サービス利用の詳</a:t>
            </a:r>
            <a:endParaRPr lang="en-US" altLang="ja-JP" sz="1200" dirty="0">
              <a:latin typeface="ＭＳ ゴシック" panose="020B0609070205080204" pitchFamily="49" charset="-128"/>
              <a:ea typeface="ＭＳ ゴシック" panose="020B0609070205080204" pitchFamily="49" charset="-128"/>
            </a:endParaRPr>
          </a:p>
          <a:p>
            <a:pPr algn="l"/>
            <a:r>
              <a:rPr lang="ja-JP" altLang="en-US" sz="1200" dirty="0">
                <a:latin typeface="ＭＳ ゴシック" panose="020B0609070205080204" pitchFamily="49" charset="-128"/>
                <a:ea typeface="ＭＳ ゴシック" panose="020B0609070205080204" pitchFamily="49" charset="-128"/>
              </a:rPr>
              <a:t>　細について、一覧表を作成して、外来受診のたびに</a:t>
            </a:r>
            <a:endParaRPr lang="en-US" altLang="ja-JP" sz="1200" dirty="0">
              <a:latin typeface="ＭＳ ゴシック" panose="020B0609070205080204" pitchFamily="49" charset="-128"/>
              <a:ea typeface="ＭＳ ゴシック" panose="020B0609070205080204" pitchFamily="49" charset="-128"/>
            </a:endParaRPr>
          </a:p>
          <a:p>
            <a:pPr algn="l"/>
            <a:r>
              <a:rPr lang="ja-JP" altLang="en-US" sz="1200" dirty="0">
                <a:latin typeface="ＭＳ ゴシック" panose="020B0609070205080204" pitchFamily="49" charset="-128"/>
                <a:ea typeface="ＭＳ ゴシック" panose="020B0609070205080204" pitchFamily="49" charset="-128"/>
              </a:rPr>
              <a:t>　更新するようにした。そのため、以前より見落とし</a:t>
            </a:r>
            <a:endParaRPr lang="en-US" altLang="ja-JP" sz="1200" dirty="0">
              <a:latin typeface="ＭＳ ゴシック" panose="020B0609070205080204" pitchFamily="49" charset="-128"/>
              <a:ea typeface="ＭＳ ゴシック" panose="020B0609070205080204" pitchFamily="49" charset="-128"/>
            </a:endParaRPr>
          </a:p>
          <a:p>
            <a:pPr algn="l"/>
            <a:r>
              <a:rPr lang="ja-JP" altLang="en-US" sz="1200" dirty="0">
                <a:latin typeface="ＭＳ ゴシック" panose="020B0609070205080204" pitchFamily="49" charset="-128"/>
                <a:ea typeface="ＭＳ ゴシック" panose="020B0609070205080204" pitchFamily="49" charset="-128"/>
              </a:rPr>
              <a:t>　がなくなり、本人や家族と話をする際にも情報を聞</a:t>
            </a:r>
            <a:endParaRPr lang="en-US" altLang="ja-JP" sz="1200" dirty="0">
              <a:latin typeface="ＭＳ ゴシック" panose="020B0609070205080204" pitchFamily="49" charset="-128"/>
              <a:ea typeface="ＭＳ ゴシック" panose="020B0609070205080204" pitchFamily="49" charset="-128"/>
            </a:endParaRPr>
          </a:p>
          <a:p>
            <a:pPr algn="l"/>
            <a:r>
              <a:rPr lang="ja-JP" altLang="en-US" sz="1200" dirty="0">
                <a:latin typeface="ＭＳ ゴシック" panose="020B0609070205080204" pitchFamily="49" charset="-128"/>
                <a:ea typeface="ＭＳ ゴシック" panose="020B0609070205080204" pitchFamily="49" charset="-128"/>
              </a:rPr>
              <a:t>　き取りやすくなった。</a:t>
            </a:r>
            <a:endParaRPr lang="en-US" altLang="ja-JP" sz="1200" dirty="0">
              <a:latin typeface="ＭＳ ゴシック" panose="020B0609070205080204" pitchFamily="49" charset="-128"/>
              <a:ea typeface="ＭＳ ゴシック" panose="020B0609070205080204" pitchFamily="49" charset="-128"/>
            </a:endParaRPr>
          </a:p>
          <a:p>
            <a:pPr algn="l"/>
            <a:r>
              <a:rPr lang="ja-JP" altLang="en-US" sz="1200" dirty="0">
                <a:latin typeface="ＭＳ ゴシック" panose="020B0609070205080204" pitchFamily="49" charset="-128"/>
                <a:ea typeface="ＭＳ ゴシック" panose="020B0609070205080204" pitchFamily="49" charset="-128"/>
              </a:rPr>
              <a:t>　今後も継続して支援をしていきたい。</a:t>
            </a:r>
            <a:br>
              <a:rPr lang="ja-JP" altLang="en-US" sz="1200" dirty="0">
                <a:latin typeface="ＭＳ ゴシック" panose="020B0609070205080204" pitchFamily="49" charset="-128"/>
                <a:ea typeface="ＭＳ ゴシック" panose="020B0609070205080204" pitchFamily="49" charset="-128"/>
              </a:rPr>
            </a:br>
            <a:endParaRPr lang="ja-JP" altLang="en-US" sz="1200"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539432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2"/>
          </p:nvPr>
        </p:nvSpPr>
        <p:spPr>
          <a:xfrm>
            <a:off x="245833" y="279778"/>
            <a:ext cx="8064896" cy="533400"/>
          </a:xfrm>
        </p:spPr>
        <p:txBody>
          <a:bodyPr/>
          <a:lstStyle/>
          <a:p>
            <a:r>
              <a:rPr lang="ja-JP" altLang="en-US" sz="3200" b="0" dirty="0"/>
              <a:t>難病医療相談支援センター</a:t>
            </a:r>
            <a:endParaRPr lang="en-US" altLang="ko-KR" sz="3200" b="0" dirty="0"/>
          </a:p>
        </p:txBody>
      </p:sp>
      <p:sp>
        <p:nvSpPr>
          <p:cNvPr id="8" name="タイトル 3">
            <a:extLst>
              <a:ext uri="{FF2B5EF4-FFF2-40B4-BE49-F238E27FC236}">
                <a16:creationId xmlns:a16="http://schemas.microsoft.com/office/drawing/2014/main" id="{656743C4-6DB8-4444-87B3-696F7B63442B}"/>
              </a:ext>
            </a:extLst>
          </p:cNvPr>
          <p:cNvSpPr txBox="1">
            <a:spLocks/>
          </p:cNvSpPr>
          <p:nvPr/>
        </p:nvSpPr>
        <p:spPr>
          <a:xfrm>
            <a:off x="611560" y="1347614"/>
            <a:ext cx="3497328" cy="3018457"/>
          </a:xfrm>
          <a:prstGeom prst="rect">
            <a:avLst/>
          </a:prstGeom>
        </p:spPr>
        <p:txBody>
          <a:bodyPr>
            <a:noAutofit/>
          </a:bodyPr>
          <a:lstStyle>
            <a:lvl1pPr algn="ctr" defTabSz="914443" rtl="0" eaLnBrk="1" latinLnBrk="1" hangingPunct="1">
              <a:spcBef>
                <a:spcPct val="0"/>
              </a:spcBef>
              <a:buNone/>
              <a:defRPr sz="4400" kern="1200">
                <a:solidFill>
                  <a:schemeClr val="tx1"/>
                </a:solidFill>
                <a:latin typeface="+mj-lt"/>
                <a:ea typeface="+mj-ea"/>
                <a:cs typeface="+mj-cs"/>
              </a:defRPr>
            </a:lvl1pPr>
          </a:lstStyle>
          <a:p>
            <a:pPr algn="l"/>
            <a:r>
              <a:rPr lang="ja-JP" altLang="en-US" sz="1200" dirty="0"/>
              <a:t>事例検討会出席　</a:t>
            </a:r>
            <a:r>
              <a:rPr lang="en-US" altLang="ja-JP" sz="1200" dirty="0"/>
              <a:t>5</a:t>
            </a:r>
            <a:br>
              <a:rPr lang="en-US" altLang="ja-JP" sz="1200" dirty="0"/>
            </a:br>
            <a:r>
              <a:rPr lang="ja-JP" altLang="en-US" sz="1200" dirty="0"/>
              <a:t>研修会主催　</a:t>
            </a:r>
            <a:r>
              <a:rPr lang="en-US" altLang="ja-JP" sz="1200" dirty="0"/>
              <a:t>2</a:t>
            </a:r>
            <a:r>
              <a:rPr lang="ja-JP" altLang="en-US" sz="1200" dirty="0"/>
              <a:t> オンライン：難病医療従事者研修会</a:t>
            </a:r>
            <a:br>
              <a:rPr lang="ja-JP" altLang="en-US" sz="1200" dirty="0"/>
            </a:br>
            <a:r>
              <a:rPr lang="ja-JP" altLang="en-US" sz="1200" dirty="0"/>
              <a:t>研修会参加　</a:t>
            </a:r>
            <a:r>
              <a:rPr lang="en-US" altLang="ja-JP" sz="1200" dirty="0"/>
              <a:t>4</a:t>
            </a:r>
            <a:r>
              <a:rPr lang="ja-JP" altLang="en-US" sz="1200" dirty="0"/>
              <a:t> オフライン：感染予防　</a:t>
            </a:r>
            <a:endParaRPr lang="en-US" altLang="ja-JP" sz="1200" dirty="0"/>
          </a:p>
          <a:p>
            <a:pPr algn="l"/>
            <a:r>
              <a:rPr lang="ja-JP" altLang="en-US" sz="1200" dirty="0"/>
              <a:t>　　　　　　　　　　オンライン：慢性疲労症候群</a:t>
            </a:r>
            <a:endParaRPr lang="en-US" altLang="ja-JP" sz="1200" dirty="0"/>
          </a:p>
          <a:p>
            <a:pPr algn="l"/>
            <a:r>
              <a:rPr lang="en-US" altLang="ja-JP" sz="1200" dirty="0"/>
              <a:t>                                 </a:t>
            </a:r>
            <a:r>
              <a:rPr lang="ja-JP" altLang="en-US" sz="1200" dirty="0"/>
              <a:t>コロナ禍の在宅医療</a:t>
            </a:r>
            <a:endParaRPr lang="en-US" altLang="ja-JP" sz="1200" dirty="0"/>
          </a:p>
          <a:p>
            <a:pPr algn="l"/>
            <a:r>
              <a:rPr lang="ja-JP" altLang="en-US" sz="1200" dirty="0"/>
              <a:t>　　　　　　　　　　　　　　　　　 </a:t>
            </a:r>
            <a:r>
              <a:rPr lang="en-US" altLang="ja-JP" sz="1200" dirty="0"/>
              <a:t>ALS</a:t>
            </a:r>
            <a:r>
              <a:rPr lang="ja-JP" altLang="en-US" sz="1200" dirty="0"/>
              <a:t>カフェ</a:t>
            </a:r>
            <a:br>
              <a:rPr lang="ja-JP" altLang="en-US" sz="1200" dirty="0"/>
            </a:br>
            <a:r>
              <a:rPr lang="ja-JP" altLang="en-US" sz="1200" dirty="0"/>
              <a:t>難病看護・難病医療ネットワーク学会参加　</a:t>
            </a:r>
            <a:r>
              <a:rPr lang="en-US" altLang="ja-JP" sz="1200" dirty="0"/>
              <a:t>1</a:t>
            </a:r>
            <a:br>
              <a:rPr lang="en-US" altLang="ja-JP" sz="1200" dirty="0"/>
            </a:br>
            <a:r>
              <a:rPr lang="ja-JP" altLang="en-US" sz="1200" dirty="0"/>
              <a:t>難病診療連携懇談会参加　</a:t>
            </a:r>
            <a:r>
              <a:rPr lang="en-US" altLang="ja-JP" sz="1200" dirty="0"/>
              <a:t>1</a:t>
            </a:r>
            <a:br>
              <a:rPr lang="en-US" altLang="ja-JP" sz="1200" dirty="0"/>
            </a:br>
            <a:r>
              <a:rPr lang="ja-JP" altLang="en-US" sz="1200" dirty="0"/>
              <a:t>難病災害対策協議会共催　</a:t>
            </a:r>
            <a:r>
              <a:rPr lang="en-US" altLang="ja-JP" sz="1200" dirty="0"/>
              <a:t>1</a:t>
            </a:r>
            <a:br>
              <a:rPr lang="en-US" altLang="ja-JP" sz="1200" dirty="0"/>
            </a:br>
            <a:r>
              <a:rPr lang="ja-JP" altLang="en-US" sz="1200" dirty="0"/>
              <a:t>難病ニューズレター発行　</a:t>
            </a:r>
            <a:r>
              <a:rPr lang="en-US" altLang="ja-JP" sz="1200" dirty="0"/>
              <a:t>3</a:t>
            </a:r>
            <a:r>
              <a:rPr lang="ja-JP" altLang="en-US" sz="1200" dirty="0"/>
              <a:t>（第</a:t>
            </a:r>
            <a:r>
              <a:rPr lang="en-US" altLang="ja-JP" sz="1200" dirty="0"/>
              <a:t>20</a:t>
            </a:r>
            <a:r>
              <a:rPr lang="ja-JP" altLang="en-US" sz="1200" dirty="0"/>
              <a:t>・</a:t>
            </a:r>
            <a:r>
              <a:rPr lang="en-US" altLang="ja-JP" sz="1200" dirty="0"/>
              <a:t>21</a:t>
            </a:r>
            <a:r>
              <a:rPr lang="ja-JP" altLang="en-US" sz="1200" dirty="0"/>
              <a:t>・</a:t>
            </a:r>
            <a:r>
              <a:rPr lang="en-US" altLang="ja-JP" sz="1200" dirty="0"/>
              <a:t>22</a:t>
            </a:r>
            <a:r>
              <a:rPr lang="ja-JP" altLang="en-US" sz="1200" dirty="0"/>
              <a:t>号）</a:t>
            </a:r>
            <a:br>
              <a:rPr lang="ja-JP" altLang="en-US" sz="1200" dirty="0"/>
            </a:br>
            <a:r>
              <a:rPr lang="ja-JP" altLang="en-US" sz="1200" dirty="0"/>
              <a:t>就労相談会実施　</a:t>
            </a:r>
            <a:r>
              <a:rPr lang="en-US" altLang="ja-JP" sz="1200" dirty="0"/>
              <a:t>3</a:t>
            </a:r>
            <a:br>
              <a:rPr lang="en-US" altLang="ja-JP" sz="1200" dirty="0"/>
            </a:br>
            <a:br>
              <a:rPr lang="en-US" altLang="ja-JP" sz="1200" dirty="0"/>
            </a:br>
            <a:endParaRPr lang="ja-JP" altLang="en-US" sz="1200" dirty="0">
              <a:latin typeface="ＭＳ ゴシック" panose="020B0609070205080204" pitchFamily="49" charset="-128"/>
              <a:ea typeface="ＭＳ ゴシック" panose="020B0609070205080204" pitchFamily="49" charset="-128"/>
            </a:endParaRPr>
          </a:p>
        </p:txBody>
      </p:sp>
      <p:sp>
        <p:nvSpPr>
          <p:cNvPr id="4" name="タイトル 3">
            <a:extLst>
              <a:ext uri="{FF2B5EF4-FFF2-40B4-BE49-F238E27FC236}">
                <a16:creationId xmlns:a16="http://schemas.microsoft.com/office/drawing/2014/main" id="{B1C1BBE2-411C-4AF7-9A8A-CB7879BA23CA}"/>
              </a:ext>
            </a:extLst>
          </p:cNvPr>
          <p:cNvSpPr txBox="1">
            <a:spLocks/>
          </p:cNvSpPr>
          <p:nvPr/>
        </p:nvSpPr>
        <p:spPr>
          <a:xfrm>
            <a:off x="4499992" y="1175501"/>
            <a:ext cx="4176464" cy="3688221"/>
          </a:xfrm>
          <a:prstGeom prst="rect">
            <a:avLst/>
          </a:prstGeom>
        </p:spPr>
        <p:txBody>
          <a:bodyPr>
            <a:noAutofit/>
          </a:bodyPr>
          <a:lstStyle>
            <a:lvl1pPr algn="ctr" defTabSz="914443" rtl="0" eaLnBrk="1" latinLnBrk="1" hangingPunct="1">
              <a:spcBef>
                <a:spcPct val="0"/>
              </a:spcBef>
              <a:buNone/>
              <a:defRPr sz="4400" kern="1200">
                <a:solidFill>
                  <a:schemeClr val="tx1"/>
                </a:solidFill>
                <a:latin typeface="+mj-lt"/>
                <a:ea typeface="+mj-ea"/>
                <a:cs typeface="+mj-cs"/>
              </a:defRPr>
            </a:lvl1pPr>
          </a:lstStyle>
          <a:p>
            <a:pPr algn="l"/>
            <a:br>
              <a:rPr lang="en-US" altLang="ja-JP" sz="1200" dirty="0"/>
            </a:br>
            <a:r>
              <a:rPr lang="ja-JP" altLang="en-US" sz="1200" b="1" dirty="0"/>
              <a:t>令和</a:t>
            </a:r>
            <a:r>
              <a:rPr lang="en-US" altLang="ja-JP" sz="1200" b="1" dirty="0"/>
              <a:t>3</a:t>
            </a:r>
            <a:r>
              <a:rPr lang="ja-JP" altLang="en-US" sz="1200" b="1" dirty="0"/>
              <a:t>年度　難病医療相談支援室目標</a:t>
            </a:r>
            <a:br>
              <a:rPr lang="ja-JP" altLang="en-US" sz="1200" dirty="0"/>
            </a:br>
            <a:br>
              <a:rPr lang="ja-JP" altLang="en-US" sz="1200" dirty="0"/>
            </a:br>
            <a:r>
              <a:rPr lang="ja-JP" altLang="en-US" sz="1200" dirty="0"/>
              <a:t>　</a:t>
            </a:r>
            <a:r>
              <a:rPr lang="en-US" altLang="ja-JP" sz="1200" dirty="0"/>
              <a:t>1</a:t>
            </a:r>
            <a:r>
              <a:rPr lang="ja-JP" altLang="en-US" sz="1200" dirty="0"/>
              <a:t>　難病医療相談支援室の業務を明確化し整理する</a:t>
            </a:r>
            <a:br>
              <a:rPr lang="ja-JP" altLang="en-US" sz="1200" dirty="0"/>
            </a:br>
            <a:r>
              <a:rPr lang="ja-JP" altLang="en-US" sz="1200" dirty="0"/>
              <a:t>　</a:t>
            </a:r>
            <a:r>
              <a:rPr lang="en-US" altLang="ja-JP" sz="1200" dirty="0"/>
              <a:t>2</a:t>
            </a:r>
            <a:r>
              <a:rPr lang="ja-JP" altLang="en-US" sz="1200" dirty="0"/>
              <a:t>　新しい生活様式に対応し研修会を継続、充実させる</a:t>
            </a:r>
            <a:br>
              <a:rPr lang="ja-JP" altLang="en-US" sz="1200" dirty="0"/>
            </a:br>
            <a:br>
              <a:rPr lang="ja-JP" altLang="en-US" sz="1200" dirty="0"/>
            </a:br>
            <a:r>
              <a:rPr lang="ja-JP" altLang="en-US" sz="1200" b="1" dirty="0"/>
              <a:t>目標設定の背景</a:t>
            </a:r>
            <a:br>
              <a:rPr lang="ja-JP" altLang="en-US" sz="1200" dirty="0"/>
            </a:br>
            <a:r>
              <a:rPr lang="ja-JP" altLang="en-US" sz="1200" dirty="0"/>
              <a:t>　</a:t>
            </a:r>
            <a:r>
              <a:rPr lang="en-US" altLang="ja-JP" sz="1200" dirty="0"/>
              <a:t>1</a:t>
            </a:r>
            <a:r>
              <a:rPr lang="ja-JP" altLang="en-US" sz="1200" dirty="0"/>
              <a:t>　本年度から当院に「神経・難病センター」が開設される。</a:t>
            </a:r>
            <a:endParaRPr lang="en-US" altLang="ja-JP" sz="1200" dirty="0"/>
          </a:p>
          <a:p>
            <a:pPr algn="l"/>
            <a:r>
              <a:rPr lang="ja-JP" altLang="en-US" sz="1200" dirty="0"/>
              <a:t>　　　それに伴い今までの「難病医療相談支援センター」から</a:t>
            </a:r>
            <a:endParaRPr lang="en-US" altLang="ja-JP" sz="1200" dirty="0"/>
          </a:p>
          <a:p>
            <a:pPr algn="l"/>
            <a:r>
              <a:rPr lang="ja-JP" altLang="en-US" sz="1200" dirty="0"/>
              <a:t>　　　「難病医療相談支援室」に部署の名称が変更された。</a:t>
            </a:r>
            <a:endParaRPr lang="en-US" altLang="ja-JP" sz="1200" dirty="0"/>
          </a:p>
          <a:p>
            <a:pPr algn="l"/>
            <a:r>
              <a:rPr lang="ja-JP" altLang="en-US" sz="1200" dirty="0"/>
              <a:t>　　　今後、神経・難病センターとどのような関りを持っていく</a:t>
            </a:r>
            <a:endParaRPr lang="en-US" altLang="ja-JP" sz="1200" dirty="0"/>
          </a:p>
          <a:p>
            <a:pPr algn="l"/>
            <a:r>
              <a:rPr lang="ja-JP" altLang="en-US" sz="1200" dirty="0"/>
              <a:t>　　　のか確認をしながら業務内容を検討していくことになる</a:t>
            </a:r>
            <a:endParaRPr lang="en-US" altLang="ja-JP" sz="1200" dirty="0"/>
          </a:p>
          <a:p>
            <a:pPr algn="l"/>
            <a:r>
              <a:rPr lang="ja-JP" altLang="en-US" sz="1200" dirty="0"/>
              <a:t>　　　だろう。</a:t>
            </a:r>
            <a:br>
              <a:rPr lang="ja-JP" altLang="en-US" sz="1200" dirty="0"/>
            </a:br>
            <a:r>
              <a:rPr lang="ja-JP" altLang="en-US" sz="1200" dirty="0"/>
              <a:t>　</a:t>
            </a:r>
            <a:r>
              <a:rPr lang="en-US" altLang="ja-JP" sz="1200" dirty="0"/>
              <a:t>2</a:t>
            </a:r>
            <a:r>
              <a:rPr lang="ja-JP" altLang="en-US" sz="1200" dirty="0"/>
              <a:t>　</a:t>
            </a:r>
            <a:r>
              <a:rPr lang="en-US" altLang="ja-JP" sz="1200" dirty="0"/>
              <a:t>COVID-19 </a:t>
            </a:r>
            <a:r>
              <a:rPr lang="ja-JP" altLang="en-US" sz="1200" dirty="0"/>
              <a:t>の影響で今後もオンラインでの研修会開催</a:t>
            </a:r>
            <a:endParaRPr lang="en-US" altLang="ja-JP" sz="1200" dirty="0"/>
          </a:p>
          <a:p>
            <a:pPr algn="l"/>
            <a:r>
              <a:rPr lang="ja-JP" altLang="en-US" sz="1200" dirty="0"/>
              <a:t>　　　を余儀なくされると予想できる。</a:t>
            </a:r>
            <a:br>
              <a:rPr lang="ja-JP" altLang="en-US" sz="1200" dirty="0"/>
            </a:br>
            <a:r>
              <a:rPr lang="ja-JP" altLang="en-US" sz="1200" dirty="0"/>
              <a:t>　　　オンライン研修は参加しやすい利点があるが、参加者</a:t>
            </a:r>
            <a:endParaRPr lang="en-US" altLang="ja-JP" sz="1200" dirty="0"/>
          </a:p>
          <a:p>
            <a:pPr algn="l"/>
            <a:r>
              <a:rPr lang="ja-JP" altLang="en-US" sz="1200" dirty="0"/>
              <a:t>　　　同士の意見交換がしにくいという欠点がある。研修会を</a:t>
            </a:r>
            <a:endParaRPr lang="en-US" altLang="ja-JP" sz="1200" dirty="0"/>
          </a:p>
          <a:p>
            <a:pPr algn="l"/>
            <a:r>
              <a:rPr lang="ja-JP" altLang="en-US" sz="1200" dirty="0"/>
              <a:t>　　　より充実させるには昨年度より一歩進んだ動画配信の</a:t>
            </a:r>
            <a:endParaRPr lang="en-US" altLang="ja-JP" sz="1200" dirty="0"/>
          </a:p>
          <a:p>
            <a:pPr algn="l"/>
            <a:r>
              <a:rPr lang="ja-JP" altLang="en-US" sz="1200" dirty="0"/>
              <a:t>　　　手技の習得や開催方法の工夫が必要だと考える。</a:t>
            </a:r>
            <a:br>
              <a:rPr lang="ja-JP" altLang="en-US" sz="1200" dirty="0"/>
            </a:br>
            <a:endParaRPr lang="ja-JP" altLang="en-US" sz="1200"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22411580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2"/>
          </p:nvPr>
        </p:nvSpPr>
        <p:spPr>
          <a:xfrm>
            <a:off x="245833" y="279778"/>
            <a:ext cx="8064896" cy="533400"/>
          </a:xfrm>
        </p:spPr>
        <p:txBody>
          <a:bodyPr/>
          <a:lstStyle/>
          <a:p>
            <a:r>
              <a:rPr lang="ja-JP" altLang="en-US" sz="3200" b="0" dirty="0"/>
              <a:t>難病医療相談支援センター</a:t>
            </a:r>
            <a:endParaRPr lang="en-US" altLang="ko-KR" sz="3200" b="0" dirty="0"/>
          </a:p>
        </p:txBody>
      </p:sp>
      <p:graphicFrame>
        <p:nvGraphicFramePr>
          <p:cNvPr id="4" name="グラフ 3">
            <a:extLst>
              <a:ext uri="{FF2B5EF4-FFF2-40B4-BE49-F238E27FC236}">
                <a16:creationId xmlns:a16="http://schemas.microsoft.com/office/drawing/2014/main" id="{233313FC-39C4-4834-B245-85DD91AB6ECC}"/>
              </a:ext>
            </a:extLst>
          </p:cNvPr>
          <p:cNvGraphicFramePr>
            <a:graphicFrameLocks/>
          </p:cNvGraphicFramePr>
          <p:nvPr/>
        </p:nvGraphicFramePr>
        <p:xfrm>
          <a:off x="92758" y="1409640"/>
          <a:ext cx="4345299" cy="3358343"/>
        </p:xfrm>
        <a:graphic>
          <a:graphicData uri="http://schemas.openxmlformats.org/drawingml/2006/chart">
            <c:chart xmlns:c="http://schemas.openxmlformats.org/drawingml/2006/chart" xmlns:r="http://schemas.openxmlformats.org/officeDocument/2006/relationships" r:id="rId2"/>
          </a:graphicData>
        </a:graphic>
      </p:graphicFrame>
      <p:sp>
        <p:nvSpPr>
          <p:cNvPr id="2" name="テキスト ボックス 1">
            <a:extLst>
              <a:ext uri="{FF2B5EF4-FFF2-40B4-BE49-F238E27FC236}">
                <a16:creationId xmlns:a16="http://schemas.microsoft.com/office/drawing/2014/main" id="{B058AA3B-FA9F-4909-B818-8DB0335F543A}"/>
              </a:ext>
            </a:extLst>
          </p:cNvPr>
          <p:cNvSpPr txBox="1"/>
          <p:nvPr/>
        </p:nvSpPr>
        <p:spPr>
          <a:xfrm>
            <a:off x="139288" y="1063692"/>
            <a:ext cx="7385040" cy="261610"/>
          </a:xfrm>
          <a:prstGeom prst="rect">
            <a:avLst/>
          </a:prstGeom>
          <a:noFill/>
        </p:spPr>
        <p:txBody>
          <a:bodyPr wrap="square" rtlCol="0">
            <a:spAutoFit/>
          </a:bodyPr>
          <a:lstStyle/>
          <a:p>
            <a:r>
              <a:rPr kumimoji="1" lang="ja-JP" altLang="en-US" sz="1100" dirty="0">
                <a:latin typeface="ＭＳ ゴシック" panose="020B0609070205080204" pitchFamily="49" charset="-128"/>
                <a:ea typeface="ＭＳ ゴシック" panose="020B0609070205080204" pitchFamily="49" charset="-128"/>
              </a:rPr>
              <a:t>新規相談・再来相談　</a:t>
            </a:r>
            <a:r>
              <a:rPr kumimoji="1" lang="en-US" altLang="ja-JP" sz="1100" dirty="0">
                <a:latin typeface="ＭＳ ゴシック" panose="020B0609070205080204" pitchFamily="49" charset="-128"/>
                <a:ea typeface="ＭＳ ゴシック" panose="020B0609070205080204" pitchFamily="49" charset="-128"/>
              </a:rPr>
              <a:t>R1,R2</a:t>
            </a:r>
            <a:r>
              <a:rPr kumimoji="1" lang="ja-JP" altLang="en-US" sz="1100" dirty="0">
                <a:latin typeface="ＭＳ ゴシック" panose="020B0609070205080204" pitchFamily="49" charset="-128"/>
                <a:ea typeface="ＭＳ ゴシック" panose="020B0609070205080204" pitchFamily="49" charset="-128"/>
              </a:rPr>
              <a:t>年度比（件）　　　　　　　　　　　　受診状況　</a:t>
            </a:r>
            <a:r>
              <a:rPr kumimoji="1" lang="en-US" altLang="ja-JP" sz="1100" dirty="0">
                <a:latin typeface="ＭＳ ゴシック" panose="020B0609070205080204" pitchFamily="49" charset="-128"/>
                <a:ea typeface="ＭＳ ゴシック" panose="020B0609070205080204" pitchFamily="49" charset="-128"/>
              </a:rPr>
              <a:t>R1,R2</a:t>
            </a:r>
            <a:r>
              <a:rPr kumimoji="1" lang="ja-JP" altLang="en-US" sz="1100" dirty="0">
                <a:latin typeface="ＭＳ ゴシック" panose="020B0609070205080204" pitchFamily="49" charset="-128"/>
                <a:ea typeface="ＭＳ ゴシック" panose="020B0609070205080204" pitchFamily="49" charset="-128"/>
              </a:rPr>
              <a:t>年度比</a:t>
            </a:r>
            <a:r>
              <a:rPr kumimoji="1" lang="en-US" altLang="ja-JP" sz="1100" dirty="0">
                <a:latin typeface="ＭＳ ゴシック" panose="020B0609070205080204" pitchFamily="49" charset="-128"/>
                <a:ea typeface="ＭＳ ゴシック" panose="020B0609070205080204" pitchFamily="49" charset="-128"/>
              </a:rPr>
              <a:t>(</a:t>
            </a:r>
            <a:r>
              <a:rPr kumimoji="1" lang="ja-JP" altLang="en-US" sz="1100" dirty="0">
                <a:latin typeface="ＭＳ ゴシック" panose="020B0609070205080204" pitchFamily="49" charset="-128"/>
                <a:ea typeface="ＭＳ ゴシック" panose="020B0609070205080204" pitchFamily="49" charset="-128"/>
              </a:rPr>
              <a:t>件）</a:t>
            </a:r>
          </a:p>
        </p:txBody>
      </p:sp>
      <p:graphicFrame>
        <p:nvGraphicFramePr>
          <p:cNvPr id="5" name="グラフ 4">
            <a:extLst>
              <a:ext uri="{FF2B5EF4-FFF2-40B4-BE49-F238E27FC236}">
                <a16:creationId xmlns:a16="http://schemas.microsoft.com/office/drawing/2014/main" id="{00000000-0008-0000-0100-000002000000}"/>
              </a:ext>
            </a:extLst>
          </p:cNvPr>
          <p:cNvGraphicFramePr>
            <a:graphicFrameLocks/>
          </p:cNvGraphicFramePr>
          <p:nvPr/>
        </p:nvGraphicFramePr>
        <p:xfrm>
          <a:off x="4572000" y="1409639"/>
          <a:ext cx="4345299" cy="33583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09347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그림 12">
            <a:extLst>
              <a:ext uri="{FF2B5EF4-FFF2-40B4-BE49-F238E27FC236}">
                <a16:creationId xmlns:a16="http://schemas.microsoft.com/office/drawing/2014/main" id="{E28A81BC-D447-41E2-A272-2B83B8CB3C1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35" b="339"/>
          <a:stretch/>
        </p:blipFill>
        <p:spPr>
          <a:xfrm>
            <a:off x="2843808" y="5222"/>
            <a:ext cx="6300192" cy="5138277"/>
          </a:xfrm>
          <a:prstGeom prst="rect">
            <a:avLst/>
          </a:prstGeom>
        </p:spPr>
      </p:pic>
      <p:sp>
        <p:nvSpPr>
          <p:cNvPr id="2" name="텍스트 개체 틀 1"/>
          <p:cNvSpPr>
            <a:spLocks noGrp="1"/>
          </p:cNvSpPr>
          <p:nvPr>
            <p:ph type="body" sz="quarter" idx="10"/>
          </p:nvPr>
        </p:nvSpPr>
        <p:spPr>
          <a:xfrm>
            <a:off x="3329950" y="552888"/>
            <a:ext cx="4626428" cy="504056"/>
          </a:xfrm>
        </p:spPr>
        <p:txBody>
          <a:bodyPr/>
          <a:lstStyle/>
          <a:p>
            <a:r>
              <a:rPr lang="en-US" altLang="ko-KR" dirty="0"/>
              <a:t>Index </a:t>
            </a:r>
            <a:endParaRPr lang="ko-KR" altLang="en-US" dirty="0"/>
          </a:p>
        </p:txBody>
      </p:sp>
      <p:sp>
        <p:nvSpPr>
          <p:cNvPr id="3" name="텍스트 개체 틀 2"/>
          <p:cNvSpPr>
            <a:spLocks noGrp="1"/>
          </p:cNvSpPr>
          <p:nvPr>
            <p:ph type="body" sz="quarter" idx="11"/>
          </p:nvPr>
        </p:nvSpPr>
        <p:spPr>
          <a:xfrm>
            <a:off x="3329950" y="1326356"/>
            <a:ext cx="4626428" cy="385578"/>
          </a:xfrm>
        </p:spPr>
        <p:txBody>
          <a:bodyPr/>
          <a:lstStyle/>
          <a:p>
            <a:r>
              <a:rPr lang="en-US" altLang="ko-KR" b="1" dirty="0"/>
              <a:t>01</a:t>
            </a:r>
            <a:r>
              <a:rPr lang="en-US" altLang="ko-KR" dirty="0"/>
              <a:t>. </a:t>
            </a:r>
            <a:r>
              <a:rPr lang="ja-JP" altLang="en-US" dirty="0"/>
              <a:t>はじめに</a:t>
            </a:r>
            <a:endParaRPr lang="ko-KR" altLang="en-US" dirty="0"/>
          </a:p>
        </p:txBody>
      </p:sp>
      <p:sp>
        <p:nvSpPr>
          <p:cNvPr id="4" name="텍스트 개체 틀 3"/>
          <p:cNvSpPr>
            <a:spLocks noGrp="1"/>
          </p:cNvSpPr>
          <p:nvPr>
            <p:ph type="body" sz="quarter" idx="12"/>
          </p:nvPr>
        </p:nvSpPr>
        <p:spPr>
          <a:xfrm>
            <a:off x="3329950" y="1670788"/>
            <a:ext cx="4626428" cy="385578"/>
          </a:xfrm>
        </p:spPr>
        <p:txBody>
          <a:bodyPr/>
          <a:lstStyle/>
          <a:p>
            <a:r>
              <a:rPr lang="en-US" altLang="ko-KR" b="1" dirty="0"/>
              <a:t>02</a:t>
            </a:r>
            <a:r>
              <a:rPr lang="en-US" altLang="ko-KR" dirty="0"/>
              <a:t>. </a:t>
            </a:r>
            <a:r>
              <a:rPr lang="ja-JP" altLang="en-US" dirty="0"/>
              <a:t>地域連携室</a:t>
            </a:r>
            <a:endParaRPr lang="ko-KR" altLang="en-US" dirty="0"/>
          </a:p>
        </p:txBody>
      </p:sp>
      <p:sp>
        <p:nvSpPr>
          <p:cNvPr id="5" name="텍스트 개체 틀 4"/>
          <p:cNvSpPr>
            <a:spLocks noGrp="1"/>
          </p:cNvSpPr>
          <p:nvPr>
            <p:ph type="body" sz="quarter" idx="13"/>
          </p:nvPr>
        </p:nvSpPr>
        <p:spPr>
          <a:xfrm>
            <a:off x="3329950" y="2011289"/>
            <a:ext cx="4626428" cy="1049419"/>
          </a:xfrm>
        </p:spPr>
        <p:txBody>
          <a:bodyPr/>
          <a:lstStyle/>
          <a:p>
            <a:r>
              <a:rPr lang="en-US" altLang="ko-KR" b="1" dirty="0"/>
              <a:t>03</a:t>
            </a:r>
            <a:r>
              <a:rPr lang="en-US" altLang="ko-KR" dirty="0"/>
              <a:t>. </a:t>
            </a:r>
            <a:r>
              <a:rPr lang="ja-JP" altLang="en-US" dirty="0"/>
              <a:t>医療･福祉相談部門</a:t>
            </a:r>
            <a:endParaRPr lang="en-US" altLang="ja-JP" dirty="0"/>
          </a:p>
          <a:p>
            <a:r>
              <a:rPr lang="ja-JP" altLang="en-US" dirty="0"/>
              <a:t>　　</a:t>
            </a:r>
            <a:r>
              <a:rPr lang="en-US" altLang="ja-JP" dirty="0"/>
              <a:t>¹ </a:t>
            </a:r>
            <a:r>
              <a:rPr lang="ja-JP" altLang="en-US" sz="1600" b="1" dirty="0"/>
              <a:t>医療福祉の相談</a:t>
            </a:r>
            <a:endParaRPr lang="en-US" altLang="ja-JP" sz="1600" b="1" dirty="0"/>
          </a:p>
          <a:p>
            <a:r>
              <a:rPr lang="ja-JP" altLang="en-US" sz="1600" b="1" dirty="0"/>
              <a:t>　</a:t>
            </a:r>
            <a:r>
              <a:rPr lang="ja-JP" altLang="en-US" sz="1400" b="1" dirty="0"/>
              <a:t>　</a:t>
            </a:r>
            <a:r>
              <a:rPr lang="ja-JP" altLang="en-US" sz="1600" b="1" dirty="0"/>
              <a:t>  </a:t>
            </a:r>
            <a:r>
              <a:rPr lang="en-US" altLang="ja-JP" sz="1600" b="1" dirty="0"/>
              <a:t>²</a:t>
            </a:r>
            <a:r>
              <a:rPr lang="ja-JP" altLang="en-US" sz="1600" b="1" dirty="0"/>
              <a:t>入退院支援</a:t>
            </a:r>
            <a:endParaRPr lang="en-US" altLang="ja-JP" sz="1600" b="1" dirty="0"/>
          </a:p>
          <a:p>
            <a:endParaRPr lang="en-US" altLang="ja-JP" dirty="0"/>
          </a:p>
          <a:p>
            <a:endParaRPr lang="ko-KR" altLang="en-US" dirty="0"/>
          </a:p>
        </p:txBody>
      </p:sp>
      <p:sp>
        <p:nvSpPr>
          <p:cNvPr id="6" name="텍스트 개체 틀 5"/>
          <p:cNvSpPr>
            <a:spLocks noGrp="1"/>
          </p:cNvSpPr>
          <p:nvPr>
            <p:ph type="body" sz="quarter" idx="14"/>
          </p:nvPr>
        </p:nvSpPr>
        <p:spPr>
          <a:xfrm>
            <a:off x="3329950" y="2892323"/>
            <a:ext cx="4626428" cy="385578"/>
          </a:xfrm>
        </p:spPr>
        <p:txBody>
          <a:bodyPr/>
          <a:lstStyle/>
          <a:p>
            <a:r>
              <a:rPr lang="en-US" altLang="ko-KR" b="1" dirty="0"/>
              <a:t>04</a:t>
            </a:r>
            <a:r>
              <a:rPr lang="en-US" altLang="ko-KR" dirty="0"/>
              <a:t>. </a:t>
            </a:r>
            <a:r>
              <a:rPr lang="ja-JP" altLang="en-US" dirty="0"/>
              <a:t>がん相談支援センター</a:t>
            </a:r>
            <a:endParaRPr lang="ko-KR" altLang="en-US" dirty="0"/>
          </a:p>
        </p:txBody>
      </p:sp>
      <p:sp>
        <p:nvSpPr>
          <p:cNvPr id="7" name="텍스트 개체 틀 6"/>
          <p:cNvSpPr>
            <a:spLocks noGrp="1"/>
          </p:cNvSpPr>
          <p:nvPr>
            <p:ph type="body" sz="quarter" idx="15"/>
          </p:nvPr>
        </p:nvSpPr>
        <p:spPr>
          <a:xfrm>
            <a:off x="3329950" y="3238778"/>
            <a:ext cx="4914458" cy="385578"/>
          </a:xfrm>
        </p:spPr>
        <p:txBody>
          <a:bodyPr/>
          <a:lstStyle/>
          <a:p>
            <a:r>
              <a:rPr lang="en-US" altLang="ko-KR" b="1" dirty="0"/>
              <a:t>05</a:t>
            </a:r>
            <a:r>
              <a:rPr lang="en-US" altLang="ko-KR" dirty="0"/>
              <a:t>. </a:t>
            </a:r>
            <a:r>
              <a:rPr lang="ja-JP" altLang="en-US" dirty="0"/>
              <a:t>難病医療相談支援センター</a:t>
            </a:r>
            <a:endParaRPr lang="en-US" altLang="ja-JP" dirty="0"/>
          </a:p>
          <a:p>
            <a:r>
              <a:rPr lang="en-US" altLang="ja-JP" b="1" dirty="0"/>
              <a:t>06</a:t>
            </a:r>
            <a:r>
              <a:rPr lang="en-US" altLang="ja-JP" dirty="0"/>
              <a:t>. </a:t>
            </a:r>
            <a:r>
              <a:rPr lang="ja-JP" altLang="en-US" dirty="0"/>
              <a:t>肝疾患連携相談室</a:t>
            </a:r>
            <a:endParaRPr lang="en-US" altLang="ja-JP" dirty="0"/>
          </a:p>
          <a:p>
            <a:r>
              <a:rPr lang="en-US" altLang="ja-JP" b="1" dirty="0"/>
              <a:t>07</a:t>
            </a:r>
            <a:r>
              <a:rPr lang="en-US" altLang="ja-JP" dirty="0"/>
              <a:t>.</a:t>
            </a:r>
            <a:r>
              <a:rPr lang="ja-JP" altLang="en-US" dirty="0"/>
              <a:t>研修並びに会議等の実績</a:t>
            </a:r>
            <a:endParaRPr lang="en-US" altLang="ja-JP" dirty="0"/>
          </a:p>
          <a:p>
            <a:r>
              <a:rPr lang="en-US" altLang="ja-JP" b="1" dirty="0"/>
              <a:t>08</a:t>
            </a:r>
            <a:r>
              <a:rPr lang="en-US" altLang="ja-JP" dirty="0"/>
              <a:t>.</a:t>
            </a:r>
            <a:r>
              <a:rPr lang="ja-JP" altLang="en-US" dirty="0"/>
              <a:t>各部門ならびに業務別の令和</a:t>
            </a:r>
            <a:r>
              <a:rPr lang="en-US" altLang="ja-JP" dirty="0"/>
              <a:t>3</a:t>
            </a:r>
            <a:r>
              <a:rPr lang="ja-JP" altLang="en-US" dirty="0"/>
              <a:t>年度目標</a:t>
            </a:r>
            <a:endParaRPr lang="en-US" altLang="ko-KR" dirty="0"/>
          </a:p>
        </p:txBody>
      </p:sp>
      <p:sp>
        <p:nvSpPr>
          <p:cNvPr id="11" name="Rectangle 3"/>
          <p:cNvSpPr txBox="1">
            <a:spLocks noChangeArrowheads="1"/>
          </p:cNvSpPr>
          <p:nvPr/>
        </p:nvSpPr>
        <p:spPr bwMode="auto">
          <a:xfrm>
            <a:off x="4572000" y="989486"/>
            <a:ext cx="3910656" cy="138499"/>
          </a:xfrm>
          <a:prstGeom prst="rect">
            <a:avLst/>
          </a:prstGeom>
          <a:noFill/>
        </p:spPr>
        <p:txBody>
          <a:bodyPr wrap="square" lIns="0" tIns="0" rIns="0" bIns="0">
            <a:spAutoFit/>
            <a:scene3d>
              <a:camera prst="orthographicFront"/>
              <a:lightRig rig="threePt" dir="t"/>
            </a:scene3d>
            <a:sp3d>
              <a:bevelT w="0" h="0"/>
            </a:sp3d>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itchFamily="34" charset="0"/>
                <a:ea typeface="Tahoma" pitchFamily="34" charset="0"/>
                <a:cs typeface="Tahoma" pitchFamily="34" charset="0"/>
              </a:defRPr>
            </a:lvl1pPr>
          </a:lstStyle>
          <a:p>
            <a:pPr algn="l">
              <a:defRPr/>
            </a:pPr>
            <a:r>
              <a:rPr lang="ja-JP" altLang="en-US" sz="900" b="0" dirty="0">
                <a:solidFill>
                  <a:schemeClr val="tx1"/>
                </a:solidFill>
                <a:effectLst/>
                <a:latin typeface="Calibri" panose="020F0502020204030204" pitchFamily="34" charset="0"/>
              </a:rPr>
              <a:t>目次</a:t>
            </a:r>
            <a:endParaRPr lang="en-US" altLang="ko-KR" sz="900" b="0" dirty="0">
              <a:solidFill>
                <a:schemeClr val="tx1"/>
              </a:solidFill>
              <a:effectLst/>
              <a:latin typeface="Calibri" panose="020F0502020204030204" pitchFamily="34" charset="0"/>
            </a:endParaRPr>
          </a:p>
        </p:txBody>
      </p:sp>
      <p:pic>
        <p:nvPicPr>
          <p:cNvPr id="13" name="図 12">
            <a:extLst>
              <a:ext uri="{FF2B5EF4-FFF2-40B4-BE49-F238E27FC236}">
                <a16:creationId xmlns:a16="http://schemas.microsoft.com/office/drawing/2014/main" id="{E9B9AAC2-446E-4A1F-9609-F1D747E00A9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9297" b="61849" l="10615" r="22767">
                        <a14:foregroundMark x1="11347" y1="33724" x2="14788" y2="29427"/>
                        <a14:foregroundMark x1="15671" y1="30376" x2="18302" y2="33203"/>
                        <a14:foregroundMark x1="12958" y1="53906" x2="13104" y2="61979"/>
                        <a14:foregroundMark x1="13104" y1="61979" x2="14173" y2="58328"/>
                        <a14:foregroundMark x1="15404" y1="58182" x2="16105" y2="61849"/>
                        <a14:foregroundMark x1="16464" y1="57910" x2="16911" y2="52995"/>
                        <a14:foregroundMark x1="16105" y1="61849" x2="16450" y2="58058"/>
                        <a14:foregroundMark x1="12592" y1="31380" x2="11859" y2="33203"/>
                        <a14:backgroundMark x1="14934" y1="56250" x2="14934" y2="56250"/>
                        <a14:backgroundMark x1="15007" y1="55990" x2="15007" y2="58073"/>
                        <a14:backgroundMark x1="14861" y1="56120" x2="14861" y2="57031"/>
                        <a14:backgroundMark x1="15154" y1="56250" x2="15227" y2="58203"/>
                        <a14:backgroundMark x1="18521" y1="33203" x2="18521" y2="33203"/>
                        <a14:backgroundMark x1="18814" y1="34635" x2="18814" y2="35807"/>
                        <a14:backgroundMark x1="22621" y1="38932" x2="22621" y2="38932"/>
                        <a14:backgroundMark x1="22840" y1="38542" x2="22694" y2="37891"/>
                        <a14:backgroundMark x1="13177" y1="61979" x2="13177" y2="61979"/>
                        <a14:backgroundMark x1="16105" y1="61849" x2="16105" y2="61849"/>
                        <a14:backgroundMark x1="11347" y1="33594" x2="11347" y2="33594"/>
                        <a14:backgroundMark x1="14202" y1="29688" x2="14202" y2="29688"/>
                        <a14:backgroundMark x1="18375" y1="33073" x2="18887" y2="35026"/>
                        <a14:backgroundMark x1="18887" y1="59635" x2="18887" y2="59635"/>
                        <a14:backgroundMark x1="14568" y1="29557" x2="15886" y2="29818"/>
                        <a14:backgroundMark x1="14422" y1="29688" x2="14422" y2="29688"/>
                        <a14:backgroundMark x1="14934" y1="29036" x2="14934" y2="29036"/>
                        <a14:backgroundMark x1="14714" y1="29688" x2="14714" y2="29688"/>
                      </a14:backgroundRemoval>
                    </a14:imgEffect>
                  </a14:imgLayer>
                </a14:imgProps>
              </a:ext>
            </a:extLst>
          </a:blip>
          <a:srcRect l="9664" t="29040" r="78841" b="37492"/>
          <a:stretch/>
        </p:blipFill>
        <p:spPr>
          <a:xfrm>
            <a:off x="6791625" y="992056"/>
            <a:ext cx="1691031" cy="2768122"/>
          </a:xfrm>
          <a:prstGeom prst="rect">
            <a:avLst/>
          </a:prstGeom>
        </p:spPr>
      </p:pic>
    </p:spTree>
    <p:extLst>
      <p:ext uri="{BB962C8B-B14F-4D97-AF65-F5344CB8AC3E}">
        <p14:creationId xmlns:p14="http://schemas.microsoft.com/office/powerpoint/2010/main" val="5524438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2"/>
          </p:nvPr>
        </p:nvSpPr>
        <p:spPr>
          <a:xfrm>
            <a:off x="245833" y="279778"/>
            <a:ext cx="8064896" cy="533400"/>
          </a:xfrm>
        </p:spPr>
        <p:txBody>
          <a:bodyPr/>
          <a:lstStyle/>
          <a:p>
            <a:r>
              <a:rPr lang="ja-JP" altLang="en-US" sz="3200" b="0" dirty="0"/>
              <a:t>難病医療相談支援センター</a:t>
            </a:r>
            <a:endParaRPr lang="en-US" altLang="ko-KR" sz="3200" b="0" dirty="0"/>
          </a:p>
        </p:txBody>
      </p:sp>
      <p:graphicFrame>
        <p:nvGraphicFramePr>
          <p:cNvPr id="7" name="グラフ 6">
            <a:extLst>
              <a:ext uri="{FF2B5EF4-FFF2-40B4-BE49-F238E27FC236}">
                <a16:creationId xmlns:a16="http://schemas.microsoft.com/office/drawing/2014/main" id="{3D397019-8653-43F0-B43D-420BE6B2CDAF}"/>
              </a:ext>
            </a:extLst>
          </p:cNvPr>
          <p:cNvGraphicFramePr>
            <a:graphicFrameLocks/>
          </p:cNvGraphicFramePr>
          <p:nvPr/>
        </p:nvGraphicFramePr>
        <p:xfrm>
          <a:off x="245833" y="1409640"/>
          <a:ext cx="4320374" cy="3358343"/>
        </p:xfrm>
        <a:graphic>
          <a:graphicData uri="http://schemas.openxmlformats.org/drawingml/2006/chart">
            <c:chart xmlns:c="http://schemas.openxmlformats.org/drawingml/2006/chart" xmlns:r="http://schemas.openxmlformats.org/officeDocument/2006/relationships" r:id="rId2"/>
          </a:graphicData>
        </a:graphic>
      </p:graphicFrame>
      <p:sp>
        <p:nvSpPr>
          <p:cNvPr id="8" name="テキスト ボックス 7">
            <a:extLst>
              <a:ext uri="{FF2B5EF4-FFF2-40B4-BE49-F238E27FC236}">
                <a16:creationId xmlns:a16="http://schemas.microsoft.com/office/drawing/2014/main" id="{15862778-7621-4F3E-ABAA-4DB42D795F81}"/>
              </a:ext>
            </a:extLst>
          </p:cNvPr>
          <p:cNvSpPr txBox="1"/>
          <p:nvPr/>
        </p:nvSpPr>
        <p:spPr>
          <a:xfrm>
            <a:off x="395536" y="1059582"/>
            <a:ext cx="7385040" cy="261610"/>
          </a:xfrm>
          <a:prstGeom prst="rect">
            <a:avLst/>
          </a:prstGeom>
          <a:noFill/>
        </p:spPr>
        <p:txBody>
          <a:bodyPr wrap="square" rtlCol="0">
            <a:spAutoFit/>
          </a:bodyPr>
          <a:lstStyle/>
          <a:p>
            <a:r>
              <a:rPr kumimoji="1" lang="ja-JP" altLang="en-US" sz="1100" dirty="0">
                <a:latin typeface="ＭＳ ゴシック" panose="020B0609070205080204" pitchFamily="49" charset="-128"/>
                <a:ea typeface="ＭＳ ゴシック" panose="020B0609070205080204" pitchFamily="49" charset="-128"/>
              </a:rPr>
              <a:t>相談内容（件）　　　　　　　　　　　　　　　　　　　　　　　　　　男女・年齢別相談件数（人）　　　　　　　　　　　　　　　　　　　　　　　　　　</a:t>
            </a:r>
          </a:p>
        </p:txBody>
      </p:sp>
      <p:pic>
        <p:nvPicPr>
          <p:cNvPr id="2" name="図 1">
            <a:extLst>
              <a:ext uri="{FF2B5EF4-FFF2-40B4-BE49-F238E27FC236}">
                <a16:creationId xmlns:a16="http://schemas.microsoft.com/office/drawing/2014/main" id="{30649E31-C022-4EBA-95EF-C7773D8364E5}"/>
              </a:ext>
            </a:extLst>
          </p:cNvPr>
          <p:cNvPicPr>
            <a:picLocks noChangeAspect="1"/>
          </p:cNvPicPr>
          <p:nvPr/>
        </p:nvPicPr>
        <p:blipFill rotWithShape="1">
          <a:blip r:embed="rId3"/>
          <a:srcRect r="6832"/>
          <a:stretch/>
        </p:blipFill>
        <p:spPr>
          <a:xfrm>
            <a:off x="4833341" y="1407563"/>
            <a:ext cx="4032448" cy="3360420"/>
          </a:xfrm>
          <a:prstGeom prst="rect">
            <a:avLst/>
          </a:prstGeom>
        </p:spPr>
      </p:pic>
    </p:spTree>
    <p:extLst>
      <p:ext uri="{BB962C8B-B14F-4D97-AF65-F5344CB8AC3E}">
        <p14:creationId xmlns:p14="http://schemas.microsoft.com/office/powerpoint/2010/main" val="3988026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2"/>
          </p:nvPr>
        </p:nvSpPr>
        <p:spPr>
          <a:xfrm>
            <a:off x="245833" y="279778"/>
            <a:ext cx="8064896" cy="533400"/>
          </a:xfrm>
        </p:spPr>
        <p:txBody>
          <a:bodyPr/>
          <a:lstStyle/>
          <a:p>
            <a:r>
              <a:rPr lang="ja-JP" altLang="en-US" sz="3200" b="0" dirty="0"/>
              <a:t>難病医療相談支援センター</a:t>
            </a:r>
            <a:endParaRPr lang="en-US" altLang="ko-KR" sz="3200" b="0" dirty="0"/>
          </a:p>
        </p:txBody>
      </p:sp>
      <p:sp>
        <p:nvSpPr>
          <p:cNvPr id="12" name="テキスト ボックス 11">
            <a:extLst>
              <a:ext uri="{FF2B5EF4-FFF2-40B4-BE49-F238E27FC236}">
                <a16:creationId xmlns:a16="http://schemas.microsoft.com/office/drawing/2014/main" id="{8A68A449-A8C5-4F8C-A2E8-61B7B0D6D9D0}"/>
              </a:ext>
            </a:extLst>
          </p:cNvPr>
          <p:cNvSpPr txBox="1"/>
          <p:nvPr/>
        </p:nvSpPr>
        <p:spPr>
          <a:xfrm>
            <a:off x="245774" y="1131590"/>
            <a:ext cx="1517855" cy="261610"/>
          </a:xfrm>
          <a:prstGeom prst="rect">
            <a:avLst/>
          </a:prstGeom>
          <a:noFill/>
        </p:spPr>
        <p:txBody>
          <a:bodyPr wrap="square" rtlCol="0">
            <a:spAutoFit/>
          </a:bodyPr>
          <a:lstStyle/>
          <a:p>
            <a:r>
              <a:rPr kumimoji="1" lang="ja-JP" altLang="en-US" sz="1100" dirty="0">
                <a:latin typeface="ＭＳ ゴシック" panose="020B0609070205080204" pitchFamily="49" charset="-128"/>
                <a:ea typeface="ＭＳ ゴシック" panose="020B0609070205080204" pitchFamily="49" charset="-128"/>
              </a:rPr>
              <a:t>相談疾患（件）　　　　　　　　　　　　　</a:t>
            </a:r>
          </a:p>
        </p:txBody>
      </p:sp>
      <p:graphicFrame>
        <p:nvGraphicFramePr>
          <p:cNvPr id="7" name="グラフ 6">
            <a:extLst>
              <a:ext uri="{FF2B5EF4-FFF2-40B4-BE49-F238E27FC236}">
                <a16:creationId xmlns:a16="http://schemas.microsoft.com/office/drawing/2014/main" id="{00000000-0008-0000-0300-000002000000}"/>
              </a:ext>
            </a:extLst>
          </p:cNvPr>
          <p:cNvGraphicFramePr>
            <a:graphicFrameLocks/>
          </p:cNvGraphicFramePr>
          <p:nvPr/>
        </p:nvGraphicFramePr>
        <p:xfrm>
          <a:off x="1619672" y="1055380"/>
          <a:ext cx="6264696" cy="3892634"/>
        </p:xfrm>
        <a:graphic>
          <a:graphicData uri="http://schemas.openxmlformats.org/drawingml/2006/chart">
            <c:chart xmlns:c="http://schemas.openxmlformats.org/drawingml/2006/chart" xmlns:r="http://schemas.openxmlformats.org/officeDocument/2006/relationships" r:id="rId2"/>
          </a:graphicData>
        </a:graphic>
      </p:graphicFrame>
      <p:sp>
        <p:nvSpPr>
          <p:cNvPr id="2" name="テキスト ボックス 1">
            <a:extLst>
              <a:ext uri="{FF2B5EF4-FFF2-40B4-BE49-F238E27FC236}">
                <a16:creationId xmlns:a16="http://schemas.microsoft.com/office/drawing/2014/main" id="{CA914A30-C682-4BDA-8A2C-F9C5021C6397}"/>
              </a:ext>
            </a:extLst>
          </p:cNvPr>
          <p:cNvSpPr txBox="1"/>
          <p:nvPr/>
        </p:nvSpPr>
        <p:spPr>
          <a:xfrm>
            <a:off x="4055740" y="3939902"/>
            <a:ext cx="3816424" cy="507831"/>
          </a:xfrm>
          <a:prstGeom prst="rect">
            <a:avLst/>
          </a:prstGeom>
          <a:noFill/>
        </p:spPr>
        <p:txBody>
          <a:bodyPr wrap="square" rtlCol="0">
            <a:spAutoFit/>
          </a:bodyPr>
          <a:lstStyle/>
          <a:p>
            <a:r>
              <a:rPr kumimoji="1" lang="en-US" altLang="ja-JP" sz="900" dirty="0"/>
              <a:t>※</a:t>
            </a:r>
            <a:r>
              <a:rPr kumimoji="1" lang="ja-JP" altLang="en-US" sz="900" dirty="0"/>
              <a:t>筋委縮性側索硬化症（</a:t>
            </a:r>
            <a:r>
              <a:rPr kumimoji="1" lang="en-US" altLang="ja-JP" sz="900" dirty="0"/>
              <a:t>ALS</a:t>
            </a:r>
            <a:r>
              <a:rPr kumimoji="1" lang="ja-JP" altLang="en-US" sz="900" dirty="0"/>
              <a:t>）、プリオン病には疑いも含む。</a:t>
            </a:r>
            <a:endParaRPr kumimoji="1" lang="en-US" altLang="ja-JP" sz="900" dirty="0"/>
          </a:p>
          <a:p>
            <a:r>
              <a:rPr kumimoji="1" lang="en-US" altLang="ja-JP" sz="900" dirty="0"/>
              <a:t>※</a:t>
            </a:r>
            <a:r>
              <a:rPr kumimoji="1" lang="ja-JP" altLang="en-US" sz="900" dirty="0"/>
              <a:t>プリオン病には、クロイツフェルトヤコブ病・ゲルストマン・ストライスラー・</a:t>
            </a:r>
            <a:endParaRPr kumimoji="1" lang="en-US" altLang="ja-JP" sz="900" dirty="0"/>
          </a:p>
          <a:p>
            <a:r>
              <a:rPr kumimoji="1" lang="ja-JP" altLang="en-US" sz="900" dirty="0"/>
              <a:t>　シャインカー病も含む。</a:t>
            </a:r>
          </a:p>
        </p:txBody>
      </p:sp>
    </p:spTree>
    <p:extLst>
      <p:ext uri="{BB962C8B-B14F-4D97-AF65-F5344CB8AC3E}">
        <p14:creationId xmlns:p14="http://schemas.microsoft.com/office/powerpoint/2010/main" val="1219517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2"/>
          </p:nvPr>
        </p:nvSpPr>
        <p:spPr>
          <a:xfrm>
            <a:off x="245833" y="279778"/>
            <a:ext cx="8064896" cy="533400"/>
          </a:xfrm>
        </p:spPr>
        <p:txBody>
          <a:bodyPr/>
          <a:lstStyle/>
          <a:p>
            <a:r>
              <a:rPr lang="ja-JP" altLang="en-US" sz="3200" b="0" dirty="0"/>
              <a:t>難病医療相談支援センター</a:t>
            </a:r>
            <a:endParaRPr lang="en-US" altLang="ko-KR" sz="3200" b="0" dirty="0"/>
          </a:p>
        </p:txBody>
      </p:sp>
      <p:sp>
        <p:nvSpPr>
          <p:cNvPr id="12" name="テキスト ボックス 11">
            <a:extLst>
              <a:ext uri="{FF2B5EF4-FFF2-40B4-BE49-F238E27FC236}">
                <a16:creationId xmlns:a16="http://schemas.microsoft.com/office/drawing/2014/main" id="{8A68A449-A8C5-4F8C-A2E8-61B7B0D6D9D0}"/>
              </a:ext>
            </a:extLst>
          </p:cNvPr>
          <p:cNvSpPr txBox="1"/>
          <p:nvPr/>
        </p:nvSpPr>
        <p:spPr>
          <a:xfrm>
            <a:off x="5076056" y="1149604"/>
            <a:ext cx="3856648" cy="3908762"/>
          </a:xfrm>
          <a:prstGeom prst="rect">
            <a:avLst/>
          </a:prstGeom>
          <a:noFill/>
        </p:spPr>
        <p:txBody>
          <a:bodyPr wrap="square" rtlCol="0">
            <a:spAutoFit/>
          </a:bodyPr>
          <a:lstStyle/>
          <a:p>
            <a:r>
              <a:rPr lang="ja-JP" altLang="en-US" sz="1100" b="1" dirty="0">
                <a:latin typeface="+mj-ea"/>
              </a:rPr>
              <a:t>●難病医療従事者研修会</a:t>
            </a:r>
            <a:endParaRPr lang="en-US" altLang="ja-JP" sz="1100" b="1" dirty="0">
              <a:latin typeface="+mj-ea"/>
            </a:endParaRPr>
          </a:p>
          <a:p>
            <a:r>
              <a:rPr lang="ja-JP" altLang="en-US" sz="1100" dirty="0">
                <a:latin typeface="+mj-ea"/>
              </a:rPr>
              <a:t>コロナウィルス感染予防の為、</a:t>
            </a:r>
            <a:r>
              <a:rPr lang="en-US" altLang="ja-JP" sz="1100" dirty="0">
                <a:latin typeface="+mj-ea"/>
              </a:rPr>
              <a:t>WEB</a:t>
            </a:r>
            <a:r>
              <a:rPr lang="ja-JP" altLang="en-US" sz="1100" dirty="0">
                <a:latin typeface="+mj-ea"/>
              </a:rPr>
              <a:t>開催</a:t>
            </a:r>
            <a:endParaRPr lang="en-US" altLang="ja-JP" sz="1100" dirty="0">
              <a:latin typeface="+mj-ea"/>
            </a:endParaRPr>
          </a:p>
          <a:p>
            <a:r>
              <a:rPr lang="ja-JP" altLang="en-US" sz="1100" dirty="0">
                <a:latin typeface="+mj-ea"/>
              </a:rPr>
              <a:t>（静岡県疾病対策課</a:t>
            </a:r>
            <a:r>
              <a:rPr lang="en-US" altLang="ja-JP" sz="1100" dirty="0">
                <a:latin typeface="+mj-ea"/>
              </a:rPr>
              <a:t>YouTube</a:t>
            </a:r>
            <a:r>
              <a:rPr lang="ja-JP" altLang="en-US" sz="1100" dirty="0">
                <a:latin typeface="+mj-ea"/>
              </a:rPr>
              <a:t>チャンネルにて限定配信）</a:t>
            </a:r>
            <a:endParaRPr lang="en-US" altLang="ja-JP" sz="1100" dirty="0">
              <a:latin typeface="+mj-ea"/>
            </a:endParaRPr>
          </a:p>
          <a:p>
            <a:endParaRPr lang="en-US" altLang="ja-JP" sz="1100" dirty="0">
              <a:latin typeface="+mj-ea"/>
            </a:endParaRPr>
          </a:p>
          <a:p>
            <a:r>
              <a:rPr lang="ja-JP" altLang="en-US" sz="1100" dirty="0">
                <a:latin typeface="+mj-ea"/>
              </a:rPr>
              <a:t>・第１回　在宅患者の感染対策について</a:t>
            </a:r>
          </a:p>
          <a:p>
            <a:r>
              <a:rPr lang="ja-JP" altLang="en-US" sz="1100" dirty="0">
                <a:latin typeface="+mj-ea"/>
              </a:rPr>
              <a:t>　　　　　講師　浜松医科大学医学部附属病院</a:t>
            </a:r>
            <a:endParaRPr lang="en-US" altLang="ja-JP" sz="1100" dirty="0">
              <a:latin typeface="+mj-ea"/>
            </a:endParaRPr>
          </a:p>
          <a:p>
            <a:r>
              <a:rPr lang="ja-JP" altLang="en-US" sz="1100" dirty="0">
                <a:latin typeface="+mj-ea"/>
              </a:rPr>
              <a:t>　　　　　　　　感染管理認定看護師　澤木ゆかり先生</a:t>
            </a:r>
            <a:endParaRPr lang="en-US" altLang="ja-JP" sz="1100" dirty="0">
              <a:latin typeface="+mj-ea"/>
            </a:endParaRPr>
          </a:p>
          <a:p>
            <a:r>
              <a:rPr lang="ja-JP" altLang="en-US" sz="1100" dirty="0">
                <a:latin typeface="+mj-ea"/>
              </a:rPr>
              <a:t>・第２回　意思決定支援ができる私になるために</a:t>
            </a:r>
            <a:endParaRPr lang="en-US" altLang="ja-JP" sz="1100" dirty="0">
              <a:latin typeface="+mj-ea"/>
            </a:endParaRPr>
          </a:p>
          <a:p>
            <a:r>
              <a:rPr lang="ja-JP" altLang="en-US" sz="1100" dirty="0">
                <a:latin typeface="+mj-ea"/>
              </a:rPr>
              <a:t>　　　　　講師　浜松医科大学医学部看護学科基礎看護学</a:t>
            </a:r>
            <a:endParaRPr lang="en-US" altLang="ja-JP" sz="1100" dirty="0">
              <a:latin typeface="+mj-ea"/>
            </a:endParaRPr>
          </a:p>
          <a:p>
            <a:r>
              <a:rPr lang="ja-JP" altLang="en-US" sz="1100" dirty="0">
                <a:latin typeface="+mj-ea"/>
              </a:rPr>
              <a:t>　　　　　　　　教授　片山はるみ先生</a:t>
            </a:r>
            <a:endParaRPr lang="en-US" altLang="ja-JP" sz="1100" dirty="0">
              <a:latin typeface="+mj-ea"/>
            </a:endParaRPr>
          </a:p>
          <a:p>
            <a:endParaRPr kumimoji="1" lang="en-US" altLang="ja-JP" sz="1100" dirty="0">
              <a:latin typeface="+mj-ea"/>
              <a:ea typeface="ＭＳ ゴシック" panose="020B0609070205080204" pitchFamily="49" charset="-128"/>
            </a:endParaRPr>
          </a:p>
          <a:p>
            <a:r>
              <a:rPr kumimoji="1" lang="ja-JP" altLang="en-US" sz="1100" dirty="0">
                <a:latin typeface="+mj-ea"/>
                <a:ea typeface="ＭＳ ゴシック" panose="020B0609070205080204" pitchFamily="49" charset="-128"/>
              </a:rPr>
              <a:t>●</a:t>
            </a:r>
            <a:r>
              <a:rPr kumimoji="1" lang="zh-TW" altLang="en-US" sz="1100" b="1" dirty="0">
                <a:latin typeface="+mj-ea"/>
                <a:ea typeface="ＭＳ ゴシック" panose="020B0609070205080204" pitchFamily="49" charset="-128"/>
              </a:rPr>
              <a:t>難病患者災害連絡協議会</a:t>
            </a:r>
          </a:p>
          <a:p>
            <a:r>
              <a:rPr lang="en-US" altLang="ja-JP" sz="1100" dirty="0">
                <a:latin typeface="+mj-ea"/>
                <a:ea typeface="+mj-ea"/>
              </a:rPr>
              <a:t>Zoom</a:t>
            </a:r>
            <a:r>
              <a:rPr lang="ja-JP" altLang="en-US" sz="1100" dirty="0">
                <a:latin typeface="+mj-ea"/>
                <a:ea typeface="+mj-ea"/>
              </a:rPr>
              <a:t>による</a:t>
            </a:r>
            <a:r>
              <a:rPr lang="en-US" altLang="ja-JP" sz="1100" dirty="0">
                <a:latin typeface="+mj-ea"/>
                <a:ea typeface="+mj-ea"/>
              </a:rPr>
              <a:t>WEB</a:t>
            </a:r>
            <a:r>
              <a:rPr lang="ja-JP" altLang="en-US" sz="1100" dirty="0">
                <a:latin typeface="+mj-ea"/>
                <a:ea typeface="+mj-ea"/>
              </a:rPr>
              <a:t>会議</a:t>
            </a:r>
            <a:endParaRPr lang="en-US" altLang="ja-JP" sz="1100" dirty="0">
              <a:latin typeface="+mj-ea"/>
              <a:ea typeface="+mj-ea"/>
            </a:endParaRPr>
          </a:p>
          <a:p>
            <a:r>
              <a:rPr lang="ja-JP" altLang="en-US" sz="600" dirty="0">
                <a:latin typeface="+mj-ea"/>
                <a:ea typeface="+mj-ea"/>
              </a:rPr>
              <a:t>　</a:t>
            </a:r>
            <a:endParaRPr lang="en-US" altLang="ja-JP" sz="600" dirty="0">
              <a:latin typeface="+mj-ea"/>
              <a:ea typeface="+mj-ea"/>
            </a:endParaRPr>
          </a:p>
          <a:p>
            <a:r>
              <a:rPr lang="ja-JP" altLang="en-US" sz="1100" dirty="0">
                <a:latin typeface="+mj-ea"/>
                <a:ea typeface="+mj-ea"/>
              </a:rPr>
              <a:t>①台風事前避難入院に関する沖縄での取り組み</a:t>
            </a:r>
          </a:p>
          <a:p>
            <a:r>
              <a:rPr lang="ja-JP" altLang="en-US" sz="1100" dirty="0">
                <a:latin typeface="+mj-ea"/>
                <a:ea typeface="+mj-ea"/>
              </a:rPr>
              <a:t>　　講師　独立行政法人国立病院機構沖縄病院</a:t>
            </a:r>
            <a:endParaRPr lang="en-US" altLang="ja-JP" sz="1100" dirty="0">
              <a:latin typeface="+mj-ea"/>
              <a:ea typeface="+mj-ea"/>
            </a:endParaRPr>
          </a:p>
          <a:p>
            <a:r>
              <a:rPr lang="ja-JP" altLang="en-US" sz="1100" dirty="0">
                <a:latin typeface="+mj-ea"/>
                <a:ea typeface="+mj-ea"/>
              </a:rPr>
              <a:t>　　　　　　脳・神経・筋疾患研究センター長</a:t>
            </a:r>
          </a:p>
          <a:p>
            <a:r>
              <a:rPr lang="ja-JP" altLang="en-US" sz="1100" dirty="0">
                <a:latin typeface="+mj-ea"/>
                <a:ea typeface="+mj-ea"/>
              </a:rPr>
              <a:t>　　　　　　リハビリテーション科部長  　諏訪園 秀吾 先生</a:t>
            </a:r>
          </a:p>
          <a:p>
            <a:r>
              <a:rPr lang="ja-JP" altLang="en-US" sz="1100" dirty="0">
                <a:latin typeface="+mj-ea"/>
                <a:ea typeface="+mj-ea"/>
              </a:rPr>
              <a:t>②パーキンソン患者のマイ・タイムライン作成の取り組み</a:t>
            </a:r>
          </a:p>
          <a:p>
            <a:r>
              <a:rPr lang="ja-JP" altLang="en-US" sz="1100" dirty="0">
                <a:latin typeface="+mj-ea"/>
                <a:ea typeface="+mj-ea"/>
              </a:rPr>
              <a:t>　　講師　神奈川県茅ヶ崎市保健所保健予防課</a:t>
            </a:r>
          </a:p>
          <a:p>
            <a:r>
              <a:rPr lang="ja-JP" altLang="en-US" sz="1100" dirty="0">
                <a:latin typeface="+mj-ea"/>
                <a:ea typeface="+mj-ea"/>
              </a:rPr>
              <a:t>　　　　　　保健師 　神保 友里 先生</a:t>
            </a:r>
          </a:p>
          <a:p>
            <a:endParaRPr kumimoji="1" lang="en-US" altLang="ja-JP" sz="1100" dirty="0">
              <a:latin typeface="ＭＳ ゴシック" panose="020B0609070205080204" pitchFamily="49" charset="-128"/>
              <a:ea typeface="ＭＳ ゴシック" panose="020B0609070205080204" pitchFamily="49" charset="-128"/>
            </a:endParaRPr>
          </a:p>
          <a:p>
            <a:r>
              <a:rPr kumimoji="1" lang="ja-JP" altLang="en-US" sz="1100" dirty="0">
                <a:latin typeface="ＭＳ ゴシック" panose="020B0609070205080204" pitchFamily="49" charset="-128"/>
                <a:ea typeface="ＭＳ ゴシック" panose="020B0609070205080204" pitchFamily="49" charset="-128"/>
              </a:rPr>
              <a:t>　　　　　　　　　　　　　　　　　</a:t>
            </a:r>
          </a:p>
        </p:txBody>
      </p:sp>
      <p:sp>
        <p:nvSpPr>
          <p:cNvPr id="14" name="タイトル 1">
            <a:extLst>
              <a:ext uri="{FF2B5EF4-FFF2-40B4-BE49-F238E27FC236}">
                <a16:creationId xmlns:a16="http://schemas.microsoft.com/office/drawing/2014/main" id="{1553B760-8109-494C-9EE9-12F85A0517E9}"/>
              </a:ext>
            </a:extLst>
          </p:cNvPr>
          <p:cNvSpPr txBox="1">
            <a:spLocks/>
          </p:cNvSpPr>
          <p:nvPr/>
        </p:nvSpPr>
        <p:spPr>
          <a:xfrm>
            <a:off x="755576" y="1851670"/>
            <a:ext cx="5069285" cy="19665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endParaRPr lang="ja-JP" altLang="en-US" sz="1200" dirty="0">
              <a:latin typeface="+mj-ea"/>
            </a:endParaRPr>
          </a:p>
        </p:txBody>
      </p:sp>
      <p:graphicFrame>
        <p:nvGraphicFramePr>
          <p:cNvPr id="11" name="オブジェクト 10">
            <a:extLst>
              <a:ext uri="{FF2B5EF4-FFF2-40B4-BE49-F238E27FC236}">
                <a16:creationId xmlns:a16="http://schemas.microsoft.com/office/drawing/2014/main" id="{1C9FC19A-6327-4F79-9F66-1C0DE8FE844D}"/>
              </a:ext>
            </a:extLst>
          </p:cNvPr>
          <p:cNvGraphicFramePr>
            <a:graphicFrameLocks noChangeAspect="1"/>
          </p:cNvGraphicFramePr>
          <p:nvPr/>
        </p:nvGraphicFramePr>
        <p:xfrm>
          <a:off x="459930" y="1411214"/>
          <a:ext cx="4247739" cy="3540935"/>
        </p:xfrm>
        <a:graphic>
          <a:graphicData uri="http://schemas.openxmlformats.org/presentationml/2006/ole">
            <mc:AlternateContent xmlns:mc="http://schemas.openxmlformats.org/markup-compatibility/2006">
              <mc:Choice xmlns:v="urn:schemas-microsoft-com:vml" Requires="v">
                <p:oleObj name="Worksheet" r:id="rId2" imgW="6581599" imgH="5486400" progId="Excel.Sheet.12">
                  <p:embed/>
                </p:oleObj>
              </mc:Choice>
              <mc:Fallback>
                <p:oleObj name="Worksheet" r:id="rId2" imgW="6581599" imgH="5486400" progId="Excel.Sheet.12">
                  <p:embed/>
                  <p:pic>
                    <p:nvPicPr>
                      <p:cNvPr id="11" name="オブジェクト 10">
                        <a:extLst>
                          <a:ext uri="{FF2B5EF4-FFF2-40B4-BE49-F238E27FC236}">
                            <a16:creationId xmlns:a16="http://schemas.microsoft.com/office/drawing/2014/main" id="{1C9FC19A-6327-4F79-9F66-1C0DE8FE844D}"/>
                          </a:ext>
                        </a:extLst>
                      </p:cNvPr>
                      <p:cNvPicPr/>
                      <p:nvPr/>
                    </p:nvPicPr>
                    <p:blipFill>
                      <a:blip r:embed="rId3"/>
                      <a:stretch>
                        <a:fillRect/>
                      </a:stretch>
                    </p:blipFill>
                    <p:spPr>
                      <a:xfrm>
                        <a:off x="459930" y="1411214"/>
                        <a:ext cx="4247739" cy="3540935"/>
                      </a:xfrm>
                      <a:prstGeom prst="rect">
                        <a:avLst/>
                      </a:prstGeom>
                    </p:spPr>
                  </p:pic>
                </p:oleObj>
              </mc:Fallback>
            </mc:AlternateContent>
          </a:graphicData>
        </a:graphic>
      </p:graphicFrame>
      <p:sp>
        <p:nvSpPr>
          <p:cNvPr id="15" name="テキスト ボックス 14">
            <a:extLst>
              <a:ext uri="{FF2B5EF4-FFF2-40B4-BE49-F238E27FC236}">
                <a16:creationId xmlns:a16="http://schemas.microsoft.com/office/drawing/2014/main" id="{81B01EBF-3CF9-49F9-89D9-810A480A989A}"/>
              </a:ext>
            </a:extLst>
          </p:cNvPr>
          <p:cNvSpPr txBox="1"/>
          <p:nvPr/>
        </p:nvSpPr>
        <p:spPr>
          <a:xfrm>
            <a:off x="467544" y="1149604"/>
            <a:ext cx="1517855" cy="261610"/>
          </a:xfrm>
          <a:prstGeom prst="rect">
            <a:avLst/>
          </a:prstGeom>
          <a:noFill/>
        </p:spPr>
        <p:txBody>
          <a:bodyPr wrap="square" rtlCol="0">
            <a:spAutoFit/>
          </a:bodyPr>
          <a:lstStyle/>
          <a:p>
            <a:r>
              <a:rPr kumimoji="1" lang="ja-JP" altLang="en-US" sz="1100" dirty="0">
                <a:latin typeface="ＭＳ ゴシック" panose="020B0609070205080204" pitchFamily="49" charset="-128"/>
                <a:ea typeface="ＭＳ ゴシック" panose="020B0609070205080204" pitchFamily="49" charset="-128"/>
              </a:rPr>
              <a:t>少数相談疾患　　　　　　　　　　　　　</a:t>
            </a:r>
          </a:p>
        </p:txBody>
      </p:sp>
    </p:spTree>
    <p:extLst>
      <p:ext uri="{BB962C8B-B14F-4D97-AF65-F5344CB8AC3E}">
        <p14:creationId xmlns:p14="http://schemas.microsoft.com/office/powerpoint/2010/main" val="32953216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2"/>
          </p:nvPr>
        </p:nvSpPr>
        <p:spPr>
          <a:xfrm>
            <a:off x="245833" y="279778"/>
            <a:ext cx="8064896" cy="533400"/>
          </a:xfrm>
        </p:spPr>
        <p:txBody>
          <a:bodyPr/>
          <a:lstStyle/>
          <a:p>
            <a:r>
              <a:rPr lang="ja-JP" altLang="en-US" sz="3200" b="0" dirty="0"/>
              <a:t>難病医療相談支援センター</a:t>
            </a:r>
            <a:endParaRPr lang="en-US" altLang="ko-KR" sz="3200" b="0" dirty="0"/>
          </a:p>
        </p:txBody>
      </p:sp>
      <p:sp>
        <p:nvSpPr>
          <p:cNvPr id="12" name="テキスト ボックス 11">
            <a:extLst>
              <a:ext uri="{FF2B5EF4-FFF2-40B4-BE49-F238E27FC236}">
                <a16:creationId xmlns:a16="http://schemas.microsoft.com/office/drawing/2014/main" id="{8A68A449-A8C5-4F8C-A2E8-61B7B0D6D9D0}"/>
              </a:ext>
            </a:extLst>
          </p:cNvPr>
          <p:cNvSpPr txBox="1"/>
          <p:nvPr/>
        </p:nvSpPr>
        <p:spPr>
          <a:xfrm>
            <a:off x="139288" y="1063692"/>
            <a:ext cx="7385040" cy="430887"/>
          </a:xfrm>
          <a:prstGeom prst="rect">
            <a:avLst/>
          </a:prstGeom>
          <a:noFill/>
        </p:spPr>
        <p:txBody>
          <a:bodyPr wrap="square" rtlCol="0">
            <a:spAutoFit/>
          </a:bodyPr>
          <a:lstStyle/>
          <a:p>
            <a:r>
              <a:rPr lang="ja-JP" altLang="en-US" sz="1100" b="1" dirty="0">
                <a:latin typeface="+mj-ea"/>
              </a:rPr>
              <a:t>●就労相談会</a:t>
            </a:r>
            <a:endParaRPr lang="en-US" altLang="ja-JP" sz="1100" b="1" dirty="0">
              <a:latin typeface="+mj-ea"/>
            </a:endParaRPr>
          </a:p>
          <a:p>
            <a:r>
              <a:rPr kumimoji="1" lang="ja-JP" altLang="en-US" sz="1100" b="1" dirty="0">
                <a:latin typeface="+mj-ea"/>
                <a:ea typeface="ＭＳ ゴシック" panose="020B0609070205080204" pitchFamily="49" charset="-128"/>
              </a:rPr>
              <a:t>　　　　　　　　　　　　　　　　　　　　　　</a:t>
            </a:r>
            <a:r>
              <a:rPr kumimoji="1" lang="ja-JP" altLang="en-US" sz="1100" dirty="0">
                <a:latin typeface="+mj-ea"/>
                <a:ea typeface="ＭＳ ゴシック" panose="020B0609070205080204" pitchFamily="49" charset="-128"/>
              </a:rPr>
              <a:t>男女比（％）　　　　　　　　　　　</a:t>
            </a:r>
            <a:endParaRPr kumimoji="1" lang="ja-JP" altLang="en-US" sz="1100" dirty="0">
              <a:latin typeface="ＭＳ ゴシック" panose="020B0609070205080204" pitchFamily="49" charset="-128"/>
              <a:ea typeface="ＭＳ ゴシック" panose="020B0609070205080204" pitchFamily="49" charset="-128"/>
            </a:endParaRPr>
          </a:p>
        </p:txBody>
      </p:sp>
      <p:sp>
        <p:nvSpPr>
          <p:cNvPr id="14" name="タイトル 1">
            <a:extLst>
              <a:ext uri="{FF2B5EF4-FFF2-40B4-BE49-F238E27FC236}">
                <a16:creationId xmlns:a16="http://schemas.microsoft.com/office/drawing/2014/main" id="{1553B760-8109-494C-9EE9-12F85A0517E9}"/>
              </a:ext>
            </a:extLst>
          </p:cNvPr>
          <p:cNvSpPr txBox="1">
            <a:spLocks/>
          </p:cNvSpPr>
          <p:nvPr/>
        </p:nvSpPr>
        <p:spPr>
          <a:xfrm>
            <a:off x="755576" y="1851670"/>
            <a:ext cx="5069285" cy="19665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endParaRPr lang="ja-JP" altLang="en-US" sz="1200" dirty="0">
              <a:latin typeface="+mj-ea"/>
            </a:endParaRPr>
          </a:p>
        </p:txBody>
      </p:sp>
      <p:pic>
        <p:nvPicPr>
          <p:cNvPr id="6" name="図 5">
            <a:extLst>
              <a:ext uri="{FF2B5EF4-FFF2-40B4-BE49-F238E27FC236}">
                <a16:creationId xmlns:a16="http://schemas.microsoft.com/office/drawing/2014/main" id="{7D5F9E42-3EEE-4628-86BE-8B325E2F92AA}"/>
              </a:ext>
            </a:extLst>
          </p:cNvPr>
          <p:cNvPicPr>
            <a:picLocks noChangeAspect="1"/>
          </p:cNvPicPr>
          <p:nvPr/>
        </p:nvPicPr>
        <p:blipFill>
          <a:blip r:embed="rId2"/>
          <a:stretch>
            <a:fillRect/>
          </a:stretch>
        </p:blipFill>
        <p:spPr>
          <a:xfrm>
            <a:off x="467544" y="1491630"/>
            <a:ext cx="2647950" cy="1447800"/>
          </a:xfrm>
          <a:prstGeom prst="rect">
            <a:avLst/>
          </a:prstGeom>
        </p:spPr>
      </p:pic>
      <p:sp>
        <p:nvSpPr>
          <p:cNvPr id="7" name="テキスト ボックス 6">
            <a:extLst>
              <a:ext uri="{FF2B5EF4-FFF2-40B4-BE49-F238E27FC236}">
                <a16:creationId xmlns:a16="http://schemas.microsoft.com/office/drawing/2014/main" id="{160C94B5-024C-4D70-BA58-009E0C79FCE7}"/>
              </a:ext>
            </a:extLst>
          </p:cNvPr>
          <p:cNvSpPr txBox="1"/>
          <p:nvPr/>
        </p:nvSpPr>
        <p:spPr>
          <a:xfrm>
            <a:off x="395536" y="3114989"/>
            <a:ext cx="2451915" cy="1277273"/>
          </a:xfrm>
          <a:prstGeom prst="rect">
            <a:avLst/>
          </a:prstGeom>
          <a:noFill/>
        </p:spPr>
        <p:txBody>
          <a:bodyPr wrap="square">
            <a:spAutoFit/>
          </a:bodyPr>
          <a:lstStyle/>
          <a:p>
            <a:r>
              <a:rPr lang="ja-JP" altLang="en-US" sz="1100" dirty="0">
                <a:latin typeface="+mj-ea"/>
                <a:ea typeface="+mj-ea"/>
              </a:rPr>
              <a:t>相談疾患</a:t>
            </a:r>
            <a:endParaRPr lang="en-US" altLang="ja-JP" sz="1100" dirty="0">
              <a:latin typeface="+mj-ea"/>
              <a:ea typeface="+mj-ea"/>
            </a:endParaRPr>
          </a:p>
          <a:p>
            <a:r>
              <a:rPr lang="ja-JP" altLang="en-US" sz="1100" dirty="0">
                <a:latin typeface="+mj-ea"/>
                <a:ea typeface="+mj-ea"/>
              </a:rPr>
              <a:t>・クローン病</a:t>
            </a:r>
            <a:endParaRPr lang="en-US" altLang="ja-JP" sz="1100" dirty="0">
              <a:latin typeface="+mj-ea"/>
              <a:ea typeface="+mj-ea"/>
            </a:endParaRPr>
          </a:p>
          <a:p>
            <a:r>
              <a:rPr lang="ja-JP" altLang="en-US" sz="1100" dirty="0">
                <a:latin typeface="+mj-ea"/>
                <a:ea typeface="+mj-ea"/>
              </a:rPr>
              <a:t>・混合性結合組織病</a:t>
            </a:r>
            <a:endParaRPr lang="en-US" altLang="ja-JP" sz="1100" dirty="0">
              <a:latin typeface="+mj-ea"/>
              <a:ea typeface="+mj-ea"/>
            </a:endParaRPr>
          </a:p>
          <a:p>
            <a:r>
              <a:rPr lang="ja-JP" altLang="en-US" sz="1100" dirty="0">
                <a:latin typeface="+mj-ea"/>
                <a:ea typeface="+mj-ea"/>
              </a:rPr>
              <a:t>・色素性乾皮症</a:t>
            </a:r>
            <a:endParaRPr lang="en-US" altLang="ja-JP" sz="1100" dirty="0">
              <a:latin typeface="+mj-ea"/>
              <a:ea typeface="+mj-ea"/>
            </a:endParaRPr>
          </a:p>
          <a:p>
            <a:r>
              <a:rPr lang="ja-JP" altLang="en-US" sz="1100" dirty="0">
                <a:latin typeface="+mj-ea"/>
                <a:ea typeface="+mj-ea"/>
              </a:rPr>
              <a:t>・多発性硬化症</a:t>
            </a:r>
            <a:r>
              <a:rPr lang="en-US" altLang="ja-JP" sz="1100" dirty="0">
                <a:latin typeface="+mj-ea"/>
                <a:ea typeface="+mj-ea"/>
              </a:rPr>
              <a:t>/</a:t>
            </a:r>
            <a:r>
              <a:rPr lang="ja-JP" altLang="en-US" sz="1100" dirty="0">
                <a:latin typeface="+mj-ea"/>
                <a:ea typeface="+mj-ea"/>
              </a:rPr>
              <a:t>視神経脊髄炎</a:t>
            </a:r>
            <a:endParaRPr lang="en-US" altLang="ja-JP" sz="1100" dirty="0">
              <a:latin typeface="+mj-ea"/>
              <a:ea typeface="+mj-ea"/>
            </a:endParaRPr>
          </a:p>
          <a:p>
            <a:r>
              <a:rPr lang="ja-JP" altLang="en-US" sz="1100" dirty="0">
                <a:latin typeface="+mj-ea"/>
                <a:ea typeface="+mj-ea"/>
              </a:rPr>
              <a:t>・特発性ジストニア</a:t>
            </a:r>
            <a:endParaRPr lang="en-US" altLang="ja-JP" sz="1100" dirty="0">
              <a:latin typeface="+mj-ea"/>
              <a:ea typeface="+mj-ea"/>
            </a:endParaRPr>
          </a:p>
          <a:p>
            <a:r>
              <a:rPr lang="ja-JP" altLang="en-US" sz="1100" dirty="0">
                <a:latin typeface="+mj-ea"/>
                <a:ea typeface="+mj-ea"/>
              </a:rPr>
              <a:t>・慢性腎炎（</a:t>
            </a:r>
            <a:r>
              <a:rPr lang="en-US" altLang="ja-JP" sz="1100" dirty="0">
                <a:latin typeface="+mj-ea"/>
                <a:ea typeface="+mj-ea"/>
              </a:rPr>
              <a:t>IgA</a:t>
            </a:r>
            <a:r>
              <a:rPr lang="ja-JP" altLang="en-US" sz="1100" dirty="0">
                <a:latin typeface="+mj-ea"/>
                <a:ea typeface="+mj-ea"/>
              </a:rPr>
              <a:t>腎症）</a:t>
            </a:r>
            <a:endParaRPr lang="en-US" altLang="ja-JP" sz="1100" dirty="0">
              <a:latin typeface="+mj-ea"/>
              <a:ea typeface="+mj-ea"/>
            </a:endParaRPr>
          </a:p>
        </p:txBody>
      </p:sp>
      <p:graphicFrame>
        <p:nvGraphicFramePr>
          <p:cNvPr id="8" name="グラフ 7">
            <a:extLst>
              <a:ext uri="{FF2B5EF4-FFF2-40B4-BE49-F238E27FC236}">
                <a16:creationId xmlns:a16="http://schemas.microsoft.com/office/drawing/2014/main" id="{5AD2A30B-3411-4695-A4B3-8974D1FBB98C}"/>
              </a:ext>
            </a:extLst>
          </p:cNvPr>
          <p:cNvGraphicFramePr>
            <a:graphicFrameLocks/>
          </p:cNvGraphicFramePr>
          <p:nvPr/>
        </p:nvGraphicFramePr>
        <p:xfrm>
          <a:off x="3232829" y="1531470"/>
          <a:ext cx="1772602" cy="16191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グラフ 8">
            <a:extLst>
              <a:ext uri="{FF2B5EF4-FFF2-40B4-BE49-F238E27FC236}">
                <a16:creationId xmlns:a16="http://schemas.microsoft.com/office/drawing/2014/main" id="{789B304C-F8D0-4FA1-BA91-3510C0E89B88}"/>
              </a:ext>
            </a:extLst>
          </p:cNvPr>
          <p:cNvGraphicFramePr>
            <a:graphicFrameLocks/>
          </p:cNvGraphicFramePr>
          <p:nvPr/>
        </p:nvGraphicFramePr>
        <p:xfrm>
          <a:off x="3259958" y="3347154"/>
          <a:ext cx="1772602" cy="1619128"/>
        </p:xfrm>
        <a:graphic>
          <a:graphicData uri="http://schemas.openxmlformats.org/drawingml/2006/chart">
            <c:chart xmlns:c="http://schemas.openxmlformats.org/drawingml/2006/chart" xmlns:r="http://schemas.openxmlformats.org/officeDocument/2006/relationships" r:id="rId4"/>
          </a:graphicData>
        </a:graphic>
      </p:graphicFrame>
      <p:sp>
        <p:nvSpPr>
          <p:cNvPr id="13" name="テキスト ボックス 12">
            <a:extLst>
              <a:ext uri="{FF2B5EF4-FFF2-40B4-BE49-F238E27FC236}">
                <a16:creationId xmlns:a16="http://schemas.microsoft.com/office/drawing/2014/main" id="{FC69ED9B-F4E5-4347-834E-9EC1E5B034C2}"/>
              </a:ext>
            </a:extLst>
          </p:cNvPr>
          <p:cNvSpPr txBox="1"/>
          <p:nvPr/>
        </p:nvSpPr>
        <p:spPr>
          <a:xfrm>
            <a:off x="3207491" y="3126542"/>
            <a:ext cx="4572000" cy="261610"/>
          </a:xfrm>
          <a:prstGeom prst="rect">
            <a:avLst/>
          </a:prstGeom>
          <a:noFill/>
        </p:spPr>
        <p:txBody>
          <a:bodyPr wrap="square">
            <a:spAutoFit/>
          </a:bodyPr>
          <a:lstStyle/>
          <a:p>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ゴシック" panose="020B0609070205080204" pitchFamily="49" charset="-128"/>
                <a:cs typeface="+mn-cs"/>
              </a:rPr>
              <a:t>年代（％）</a:t>
            </a:r>
            <a:endParaRPr lang="ja-JP" altLang="en-US" dirty="0"/>
          </a:p>
        </p:txBody>
      </p:sp>
      <p:pic>
        <p:nvPicPr>
          <p:cNvPr id="15" name="図 14" descr="テキスト&#10;&#10;自動的に生成された説明">
            <a:extLst>
              <a:ext uri="{FF2B5EF4-FFF2-40B4-BE49-F238E27FC236}">
                <a16:creationId xmlns:a16="http://schemas.microsoft.com/office/drawing/2014/main" id="{F024EC38-FA7E-4F82-AA9B-0B2B7D05AC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49579" y="1454826"/>
            <a:ext cx="2384492" cy="3372902"/>
          </a:xfrm>
          <a:prstGeom prst="rect">
            <a:avLst/>
          </a:prstGeom>
        </p:spPr>
      </p:pic>
    </p:spTree>
    <p:extLst>
      <p:ext uri="{BB962C8B-B14F-4D97-AF65-F5344CB8AC3E}">
        <p14:creationId xmlns:p14="http://schemas.microsoft.com/office/powerpoint/2010/main" val="6496562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2"/>
          </p:nvPr>
        </p:nvSpPr>
        <p:spPr>
          <a:xfrm>
            <a:off x="245833" y="279778"/>
            <a:ext cx="8064896" cy="533400"/>
          </a:xfrm>
        </p:spPr>
        <p:txBody>
          <a:bodyPr/>
          <a:lstStyle/>
          <a:p>
            <a:r>
              <a:rPr lang="ja-JP" altLang="en-US" sz="3200" b="0" dirty="0"/>
              <a:t>難病医療相談支援センター</a:t>
            </a:r>
            <a:endParaRPr lang="en-US" altLang="ko-KR" sz="3200" b="0" dirty="0"/>
          </a:p>
        </p:txBody>
      </p:sp>
      <p:sp>
        <p:nvSpPr>
          <p:cNvPr id="12" name="テキスト ボックス 11">
            <a:extLst>
              <a:ext uri="{FF2B5EF4-FFF2-40B4-BE49-F238E27FC236}">
                <a16:creationId xmlns:a16="http://schemas.microsoft.com/office/drawing/2014/main" id="{8A68A449-A8C5-4F8C-A2E8-61B7B0D6D9D0}"/>
              </a:ext>
            </a:extLst>
          </p:cNvPr>
          <p:cNvSpPr txBox="1"/>
          <p:nvPr/>
        </p:nvSpPr>
        <p:spPr>
          <a:xfrm>
            <a:off x="139288" y="1063692"/>
            <a:ext cx="7385040" cy="1615827"/>
          </a:xfrm>
          <a:prstGeom prst="rect">
            <a:avLst/>
          </a:prstGeom>
          <a:noFill/>
        </p:spPr>
        <p:txBody>
          <a:bodyPr wrap="square" rtlCol="0">
            <a:spAutoFit/>
          </a:bodyPr>
          <a:lstStyle/>
          <a:p>
            <a:r>
              <a:rPr lang="ja-JP" altLang="en-US" sz="1100" b="1" dirty="0">
                <a:latin typeface="+mj-ea"/>
              </a:rPr>
              <a:t>●ニューズレター</a:t>
            </a:r>
            <a:endParaRPr lang="en-US" altLang="ja-JP" sz="1100" b="1" dirty="0">
              <a:latin typeface="+mj-ea"/>
            </a:endParaRPr>
          </a:p>
          <a:p>
            <a:r>
              <a:rPr kumimoji="1" lang="ja-JP" altLang="en-US" sz="1100" dirty="0">
                <a:latin typeface="+mj-ea"/>
                <a:ea typeface="ＭＳ ゴシック" panose="020B0609070205080204" pitchFamily="49" charset="-128"/>
              </a:rPr>
              <a:t> 第２０号　 　　　　　　　　　　　　　　　　　　　　　　　　　　　　　　　　　　　　　第２２号</a:t>
            </a:r>
            <a:endParaRPr kumimoji="1" lang="en-US" altLang="ja-JP" sz="1100" dirty="0">
              <a:latin typeface="+mj-ea"/>
              <a:ea typeface="ＭＳ ゴシック" panose="020B0609070205080204" pitchFamily="49" charset="-128"/>
            </a:endParaRPr>
          </a:p>
          <a:p>
            <a:endParaRPr kumimoji="1" lang="en-US" altLang="ja-JP" sz="1100" dirty="0">
              <a:latin typeface="+mj-ea"/>
              <a:ea typeface="ＭＳ ゴシック" panose="020B0609070205080204" pitchFamily="49" charset="-128"/>
            </a:endParaRPr>
          </a:p>
          <a:p>
            <a:endParaRPr kumimoji="1" lang="en-US" altLang="ja-JP" sz="1100" dirty="0">
              <a:latin typeface="+mj-ea"/>
              <a:ea typeface="ＭＳ ゴシック" panose="020B0609070205080204" pitchFamily="49" charset="-128"/>
            </a:endParaRPr>
          </a:p>
          <a:p>
            <a:endParaRPr kumimoji="1" lang="en-US" altLang="ja-JP" sz="1100" dirty="0">
              <a:latin typeface="+mj-ea"/>
              <a:ea typeface="ＭＳ ゴシック" panose="020B0609070205080204" pitchFamily="49" charset="-128"/>
            </a:endParaRPr>
          </a:p>
          <a:p>
            <a:endParaRPr kumimoji="1" lang="en-US" altLang="ja-JP" sz="1100" dirty="0">
              <a:latin typeface="+mj-ea"/>
              <a:ea typeface="ＭＳ ゴシック" panose="020B0609070205080204" pitchFamily="49" charset="-128"/>
            </a:endParaRPr>
          </a:p>
          <a:p>
            <a:endParaRPr kumimoji="1" lang="en-US" altLang="ja-JP" sz="1100" dirty="0">
              <a:latin typeface="+mj-ea"/>
              <a:ea typeface="ＭＳ ゴシック" panose="020B0609070205080204" pitchFamily="49" charset="-128"/>
            </a:endParaRPr>
          </a:p>
          <a:p>
            <a:endParaRPr kumimoji="1" lang="en-US" altLang="ja-JP" sz="1100" dirty="0">
              <a:latin typeface="+mj-ea"/>
              <a:ea typeface="ＭＳ ゴシック" panose="020B0609070205080204" pitchFamily="49" charset="-128"/>
            </a:endParaRPr>
          </a:p>
          <a:p>
            <a:r>
              <a:rPr kumimoji="1" lang="ja-JP" altLang="en-US" sz="1100" dirty="0">
                <a:latin typeface="+mj-ea"/>
                <a:ea typeface="ＭＳ ゴシック" panose="020B0609070205080204" pitchFamily="49" charset="-128"/>
              </a:rPr>
              <a:t> 　　　　　　　　　　　　　　　　　　　　　第２１号　　　　　　　　　　　　　　　　</a:t>
            </a:r>
            <a:endParaRPr kumimoji="1" lang="ja-JP" altLang="en-US" sz="1100" dirty="0">
              <a:latin typeface="ＭＳ ゴシック" panose="020B0609070205080204" pitchFamily="49" charset="-128"/>
              <a:ea typeface="ＭＳ ゴシック" panose="020B0609070205080204" pitchFamily="49" charset="-128"/>
            </a:endParaRPr>
          </a:p>
        </p:txBody>
      </p:sp>
      <p:sp>
        <p:nvSpPr>
          <p:cNvPr id="10" name="오각형 15">
            <a:extLst>
              <a:ext uri="{FF2B5EF4-FFF2-40B4-BE49-F238E27FC236}">
                <a16:creationId xmlns:a16="http://schemas.microsoft.com/office/drawing/2014/main" id="{F702AB0E-4155-4505-B10E-8202AE53B9D5}"/>
              </a:ext>
            </a:extLst>
          </p:cNvPr>
          <p:cNvSpPr/>
          <p:nvPr/>
        </p:nvSpPr>
        <p:spPr>
          <a:xfrm>
            <a:off x="210163" y="1286540"/>
            <a:ext cx="1520845" cy="151344"/>
          </a:xfrm>
          <a:prstGeom prst="homePlate">
            <a:avLst/>
          </a:prstGeom>
          <a:solidFill>
            <a:srgbClr val="FF6F89">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dirty="0"/>
          </a:p>
        </p:txBody>
      </p:sp>
      <p:sp>
        <p:nvSpPr>
          <p:cNvPr id="13" name="오각형 15">
            <a:extLst>
              <a:ext uri="{FF2B5EF4-FFF2-40B4-BE49-F238E27FC236}">
                <a16:creationId xmlns:a16="http://schemas.microsoft.com/office/drawing/2014/main" id="{9C3F789B-17B6-49F6-910D-9380A43D8934}"/>
              </a:ext>
            </a:extLst>
          </p:cNvPr>
          <p:cNvSpPr/>
          <p:nvPr/>
        </p:nvSpPr>
        <p:spPr>
          <a:xfrm>
            <a:off x="3186550" y="2460565"/>
            <a:ext cx="1520845" cy="158805"/>
          </a:xfrm>
          <a:prstGeom prst="homePlate">
            <a:avLst/>
          </a:prstGeom>
          <a:solidFill>
            <a:srgbClr val="FF6F89">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14" name="오각형 15">
            <a:extLst>
              <a:ext uri="{FF2B5EF4-FFF2-40B4-BE49-F238E27FC236}">
                <a16:creationId xmlns:a16="http://schemas.microsoft.com/office/drawing/2014/main" id="{82BC20C7-B3AF-4604-8BE9-BCB16393EBF1}"/>
              </a:ext>
            </a:extLst>
          </p:cNvPr>
          <p:cNvSpPr/>
          <p:nvPr/>
        </p:nvSpPr>
        <p:spPr>
          <a:xfrm>
            <a:off x="6042444" y="1275606"/>
            <a:ext cx="1520845" cy="162278"/>
          </a:xfrm>
          <a:prstGeom prst="homePlate">
            <a:avLst/>
          </a:prstGeom>
          <a:solidFill>
            <a:srgbClr val="FF6F89">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pic>
        <p:nvPicPr>
          <p:cNvPr id="6" name="図 5" descr="テキスト, 手紙&#10;&#10;自動的に生成された説明">
            <a:extLst>
              <a:ext uri="{FF2B5EF4-FFF2-40B4-BE49-F238E27FC236}">
                <a16:creationId xmlns:a16="http://schemas.microsoft.com/office/drawing/2014/main" id="{326FF935-B76B-4D04-A528-F17F60FBDF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8435" y="1500929"/>
            <a:ext cx="1469281" cy="2202184"/>
          </a:xfrm>
          <a:prstGeom prst="rect">
            <a:avLst/>
          </a:prstGeom>
        </p:spPr>
      </p:pic>
      <p:pic>
        <p:nvPicPr>
          <p:cNvPr id="8" name="図 7" descr="テキスト, 手紙&#10;&#10;自動的に生成された説明">
            <a:extLst>
              <a:ext uri="{FF2B5EF4-FFF2-40B4-BE49-F238E27FC236}">
                <a16:creationId xmlns:a16="http://schemas.microsoft.com/office/drawing/2014/main" id="{9AB05EB0-D2B3-494D-8E5F-587C757A40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3556" y="2645986"/>
            <a:ext cx="1415189" cy="2001571"/>
          </a:xfrm>
          <a:prstGeom prst="rect">
            <a:avLst/>
          </a:prstGeom>
        </p:spPr>
      </p:pic>
      <p:pic>
        <p:nvPicPr>
          <p:cNvPr id="15" name="図 14" descr="テキスト&#10;&#10;自動的に生成された説明">
            <a:extLst>
              <a:ext uri="{FF2B5EF4-FFF2-40B4-BE49-F238E27FC236}">
                <a16:creationId xmlns:a16="http://schemas.microsoft.com/office/drawing/2014/main" id="{A13B8056-EA2F-4499-ACC8-73CCB24DE5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8745" y="2645986"/>
            <a:ext cx="1415189" cy="2001572"/>
          </a:xfrm>
          <a:prstGeom prst="rect">
            <a:avLst/>
          </a:prstGeom>
        </p:spPr>
      </p:pic>
      <p:pic>
        <p:nvPicPr>
          <p:cNvPr id="24" name="図 23" descr="テキスト&#10;&#10;自動的に生成された説明">
            <a:extLst>
              <a:ext uri="{FF2B5EF4-FFF2-40B4-BE49-F238E27FC236}">
                <a16:creationId xmlns:a16="http://schemas.microsoft.com/office/drawing/2014/main" id="{A784C606-FCFF-4DFD-91D7-7EB626DE63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8184" y="1500929"/>
            <a:ext cx="1415189" cy="2001571"/>
          </a:xfrm>
          <a:prstGeom prst="rect">
            <a:avLst/>
          </a:prstGeom>
        </p:spPr>
      </p:pic>
      <p:pic>
        <p:nvPicPr>
          <p:cNvPr id="26" name="図 25" descr="テキスト, 手紙&#10;&#10;自動的に生成された説明">
            <a:extLst>
              <a:ext uri="{FF2B5EF4-FFF2-40B4-BE49-F238E27FC236}">
                <a16:creationId xmlns:a16="http://schemas.microsoft.com/office/drawing/2014/main" id="{8A38EE7F-6F55-4094-BD68-36EA8E8060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3373" y="1500928"/>
            <a:ext cx="1415189" cy="2001571"/>
          </a:xfrm>
          <a:prstGeom prst="rect">
            <a:avLst/>
          </a:prstGeom>
        </p:spPr>
      </p:pic>
      <p:pic>
        <p:nvPicPr>
          <p:cNvPr id="5" name="図 4" descr="テキスト, 手紙&#10;&#10;自動的に生成された説明">
            <a:extLst>
              <a:ext uri="{FF2B5EF4-FFF2-40B4-BE49-F238E27FC236}">
                <a16:creationId xmlns:a16="http://schemas.microsoft.com/office/drawing/2014/main" id="{3F3F0FE3-B225-4192-852B-C00EB8EA38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730" y="1500928"/>
            <a:ext cx="1557031" cy="2202185"/>
          </a:xfrm>
          <a:prstGeom prst="rect">
            <a:avLst/>
          </a:prstGeom>
        </p:spPr>
      </p:pic>
    </p:spTree>
    <p:extLst>
      <p:ext uri="{BB962C8B-B14F-4D97-AF65-F5344CB8AC3E}">
        <p14:creationId xmlns:p14="http://schemas.microsoft.com/office/powerpoint/2010/main" val="15345261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12">
            <a:extLst>
              <a:ext uri="{FF2B5EF4-FFF2-40B4-BE49-F238E27FC236}">
                <a16:creationId xmlns:a16="http://schemas.microsoft.com/office/drawing/2014/main" id="{39099BB9-4380-4AF7-9947-BEC57E665E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35" b="339"/>
          <a:stretch/>
        </p:blipFill>
        <p:spPr>
          <a:xfrm>
            <a:off x="0" y="28144"/>
            <a:ext cx="9144000" cy="3239136"/>
          </a:xfrm>
          <a:prstGeom prst="rect">
            <a:avLst/>
          </a:prstGeom>
        </p:spPr>
      </p:pic>
      <p:sp>
        <p:nvSpPr>
          <p:cNvPr id="2" name="텍스트 개체 틀 1"/>
          <p:cNvSpPr>
            <a:spLocks noGrp="1"/>
          </p:cNvSpPr>
          <p:nvPr>
            <p:ph type="body" sz="quarter" idx="10"/>
          </p:nvPr>
        </p:nvSpPr>
        <p:spPr>
          <a:xfrm>
            <a:off x="1619672" y="804239"/>
            <a:ext cx="5113339" cy="793449"/>
          </a:xfrm>
        </p:spPr>
        <p:txBody>
          <a:bodyPr/>
          <a:lstStyle/>
          <a:p>
            <a:r>
              <a:rPr lang="en-US" altLang="ko-KR" dirty="0"/>
              <a:t>06</a:t>
            </a:r>
            <a:endParaRPr lang="ko-KR" altLang="en-US" dirty="0"/>
          </a:p>
        </p:txBody>
      </p:sp>
      <p:sp>
        <p:nvSpPr>
          <p:cNvPr id="4" name="텍스트 개체 틀 3"/>
          <p:cNvSpPr>
            <a:spLocks noGrp="1"/>
          </p:cNvSpPr>
          <p:nvPr>
            <p:ph type="body" sz="quarter" idx="12"/>
          </p:nvPr>
        </p:nvSpPr>
        <p:spPr>
          <a:xfrm>
            <a:off x="1619671" y="1557426"/>
            <a:ext cx="5113339" cy="533400"/>
          </a:xfrm>
        </p:spPr>
        <p:txBody>
          <a:bodyPr/>
          <a:lstStyle/>
          <a:p>
            <a:r>
              <a:rPr lang="ja-JP" altLang="en-US" dirty="0"/>
              <a:t>肝疾患連携相談室</a:t>
            </a:r>
            <a:endParaRPr lang="ko-KR" altLang="en-US" dirty="0"/>
          </a:p>
        </p:txBody>
      </p:sp>
      <p:pic>
        <p:nvPicPr>
          <p:cNvPr id="1026" name="Picture 2">
            <a:extLst>
              <a:ext uri="{FF2B5EF4-FFF2-40B4-BE49-F238E27FC236}">
                <a16:creationId xmlns:a16="http://schemas.microsoft.com/office/drawing/2014/main" id="{5A5CA9DC-3932-4FB3-A6B4-035A367CD2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6534" y="734669"/>
            <a:ext cx="2161970" cy="2161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6995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2"/>
          </p:nvPr>
        </p:nvSpPr>
        <p:spPr>
          <a:xfrm>
            <a:off x="245833" y="279778"/>
            <a:ext cx="8064896" cy="533400"/>
          </a:xfrm>
        </p:spPr>
        <p:txBody>
          <a:bodyPr/>
          <a:lstStyle/>
          <a:p>
            <a:r>
              <a:rPr lang="ja-JP" altLang="en-US" sz="3200" b="0" dirty="0"/>
              <a:t>肝疾患連携相談室</a:t>
            </a:r>
            <a:endParaRPr lang="en-US" altLang="ko-KR" sz="3200" b="0" dirty="0"/>
          </a:p>
        </p:txBody>
      </p:sp>
      <p:sp>
        <p:nvSpPr>
          <p:cNvPr id="12" name="テキスト ボックス 11">
            <a:extLst>
              <a:ext uri="{FF2B5EF4-FFF2-40B4-BE49-F238E27FC236}">
                <a16:creationId xmlns:a16="http://schemas.microsoft.com/office/drawing/2014/main" id="{8A68A449-A8C5-4F8C-A2E8-61B7B0D6D9D0}"/>
              </a:ext>
            </a:extLst>
          </p:cNvPr>
          <p:cNvSpPr txBox="1"/>
          <p:nvPr/>
        </p:nvSpPr>
        <p:spPr>
          <a:xfrm>
            <a:off x="189119" y="1063691"/>
            <a:ext cx="3784640" cy="2562240"/>
          </a:xfrm>
          <a:prstGeom prst="rect">
            <a:avLst/>
          </a:prstGeom>
          <a:noFill/>
        </p:spPr>
        <p:txBody>
          <a:bodyPr wrap="square" rtlCol="0">
            <a:spAutoFit/>
          </a:bodyPr>
          <a:lstStyle/>
          <a:p>
            <a:r>
              <a:rPr lang="ja-JP" altLang="en-US" sz="1300" b="1" dirty="0">
                <a:latin typeface="+mj-ea"/>
              </a:rPr>
              <a:t>静岡県肝疾患診療連携拠点病院事業実施報告</a:t>
            </a:r>
          </a:p>
          <a:p>
            <a:endParaRPr lang="en-US" altLang="ja-JP" sz="1100" dirty="0">
              <a:latin typeface="+mj-ea"/>
            </a:endParaRPr>
          </a:p>
          <a:p>
            <a:r>
              <a:rPr lang="ja-JP" altLang="en-US" sz="1100" b="1" dirty="0">
                <a:latin typeface="+mj-ea"/>
              </a:rPr>
              <a:t>　①相談支援事業</a:t>
            </a:r>
            <a:endParaRPr lang="en-US" altLang="ja-JP" sz="1100" b="1" dirty="0">
              <a:latin typeface="+mj-ea"/>
            </a:endParaRPr>
          </a:p>
          <a:p>
            <a:r>
              <a:rPr lang="ja-JP" altLang="en-US" sz="1100" b="1" dirty="0">
                <a:latin typeface="+mj-ea"/>
              </a:rPr>
              <a:t>　　</a:t>
            </a:r>
            <a:r>
              <a:rPr lang="ja-JP" altLang="en-US" sz="1100" dirty="0">
                <a:latin typeface="+mj-ea"/>
              </a:rPr>
              <a:t>令和</a:t>
            </a:r>
            <a:r>
              <a:rPr lang="en-US" altLang="ja-JP" sz="1100" dirty="0">
                <a:latin typeface="+mj-ea"/>
              </a:rPr>
              <a:t>2</a:t>
            </a:r>
            <a:r>
              <a:rPr lang="ja-JP" altLang="en-US" sz="1100" dirty="0">
                <a:latin typeface="+mj-ea"/>
              </a:rPr>
              <a:t>年度の肝疾患連携相談室の相談件数は、年間</a:t>
            </a:r>
            <a:endParaRPr lang="en-US" altLang="ja-JP" sz="1100" dirty="0">
              <a:latin typeface="+mj-ea"/>
            </a:endParaRPr>
          </a:p>
          <a:p>
            <a:r>
              <a:rPr lang="en-US" altLang="ja-JP" sz="1100" dirty="0">
                <a:latin typeface="+mj-ea"/>
              </a:rPr>
              <a:t>    175</a:t>
            </a:r>
            <a:r>
              <a:rPr lang="ja-JP" altLang="en-US" sz="1100" dirty="0">
                <a:latin typeface="+mj-ea"/>
              </a:rPr>
              <a:t>　件（電話</a:t>
            </a:r>
            <a:r>
              <a:rPr lang="en-US" altLang="ja-JP" sz="1100" dirty="0">
                <a:latin typeface="+mj-ea"/>
              </a:rPr>
              <a:t>75</a:t>
            </a:r>
            <a:r>
              <a:rPr lang="ja-JP" altLang="en-US" sz="1100" dirty="0">
                <a:latin typeface="+mj-ea"/>
              </a:rPr>
              <a:t>件、面談</a:t>
            </a:r>
            <a:r>
              <a:rPr lang="en-US" altLang="ja-JP" sz="1100" dirty="0">
                <a:latin typeface="+mj-ea"/>
              </a:rPr>
              <a:t>95</a:t>
            </a:r>
            <a:r>
              <a:rPr lang="ja-JP" altLang="en-US" sz="1100" dirty="0">
                <a:latin typeface="+mj-ea"/>
              </a:rPr>
              <a:t>件、その他</a:t>
            </a:r>
            <a:r>
              <a:rPr lang="en-US" altLang="ja-JP" sz="1100" dirty="0">
                <a:latin typeface="+mj-ea"/>
              </a:rPr>
              <a:t>5</a:t>
            </a:r>
            <a:r>
              <a:rPr lang="ja-JP" altLang="en-US" sz="1100" dirty="0">
                <a:latin typeface="+mj-ea"/>
              </a:rPr>
              <a:t>件）であった。</a:t>
            </a:r>
            <a:endParaRPr lang="en-US" altLang="ja-JP" sz="1100" dirty="0">
              <a:latin typeface="+mj-ea"/>
            </a:endParaRPr>
          </a:p>
          <a:p>
            <a:r>
              <a:rPr lang="en-US" altLang="ja-JP" sz="1100" dirty="0">
                <a:latin typeface="+mj-ea"/>
              </a:rPr>
              <a:t>    </a:t>
            </a:r>
            <a:r>
              <a:rPr lang="ja-JP" altLang="en-US" sz="1100" dirty="0">
                <a:latin typeface="+mj-ea"/>
              </a:rPr>
              <a:t>肝炎医療　費・検査助成の相談説明及び肝炎給付金</a:t>
            </a:r>
            <a:endParaRPr lang="en-US" altLang="ja-JP" sz="1100" dirty="0">
              <a:latin typeface="+mj-ea"/>
            </a:endParaRPr>
          </a:p>
          <a:p>
            <a:r>
              <a:rPr lang="en-US" altLang="ja-JP" sz="1100" dirty="0">
                <a:latin typeface="+mj-ea"/>
              </a:rPr>
              <a:t>    </a:t>
            </a:r>
            <a:r>
              <a:rPr lang="ja-JP" altLang="en-US" sz="1100" dirty="0">
                <a:latin typeface="+mj-ea"/>
              </a:rPr>
              <a:t>の相談が各</a:t>
            </a:r>
            <a:r>
              <a:rPr lang="en-US" altLang="ja-JP" sz="1100" dirty="0">
                <a:latin typeface="+mj-ea"/>
              </a:rPr>
              <a:t>59</a:t>
            </a:r>
            <a:r>
              <a:rPr lang="ja-JP" altLang="en-US" sz="1100" dirty="0">
                <a:latin typeface="+mj-ea"/>
              </a:rPr>
              <a:t>件、診断検査相談が</a:t>
            </a:r>
            <a:r>
              <a:rPr lang="en-US" altLang="ja-JP" sz="1100" dirty="0">
                <a:latin typeface="+mj-ea"/>
              </a:rPr>
              <a:t>31</a:t>
            </a:r>
            <a:r>
              <a:rPr lang="ja-JP" altLang="en-US" sz="1100" dirty="0">
                <a:latin typeface="+mj-ea"/>
              </a:rPr>
              <a:t>件となった。</a:t>
            </a:r>
            <a:r>
              <a:rPr lang="en-US" altLang="ja-JP" sz="1100" dirty="0">
                <a:latin typeface="+mj-ea"/>
              </a:rPr>
              <a:t>B</a:t>
            </a:r>
            <a:r>
              <a:rPr lang="ja-JP" altLang="en-US" sz="1100" dirty="0">
                <a:latin typeface="+mj-ea"/>
              </a:rPr>
              <a:t>型</a:t>
            </a:r>
            <a:endParaRPr lang="en-US" altLang="ja-JP" sz="1100" dirty="0">
              <a:latin typeface="+mj-ea"/>
            </a:endParaRPr>
          </a:p>
          <a:p>
            <a:r>
              <a:rPr lang="en-US" altLang="ja-JP" sz="1100" dirty="0">
                <a:latin typeface="+mj-ea"/>
              </a:rPr>
              <a:t>    </a:t>
            </a:r>
            <a:r>
              <a:rPr lang="ja-JP" altLang="en-US" sz="1100" dirty="0">
                <a:latin typeface="+mj-ea"/>
              </a:rPr>
              <a:t>肝炎給付金は請求期限が</a:t>
            </a:r>
            <a:r>
              <a:rPr lang="en-US" altLang="ja-JP" sz="1100" dirty="0">
                <a:latin typeface="+mj-ea"/>
              </a:rPr>
              <a:t>2022</a:t>
            </a:r>
            <a:r>
              <a:rPr lang="ja-JP" altLang="en-US" sz="1100" dirty="0">
                <a:latin typeface="+mj-ea"/>
              </a:rPr>
              <a:t>年</a:t>
            </a:r>
            <a:r>
              <a:rPr lang="en-US" altLang="ja-JP" sz="1100" dirty="0">
                <a:latin typeface="+mj-ea"/>
              </a:rPr>
              <a:t>1</a:t>
            </a:r>
            <a:r>
              <a:rPr lang="ja-JP" altLang="en-US" sz="1100" dirty="0">
                <a:latin typeface="+mj-ea"/>
              </a:rPr>
              <a:t>月</a:t>
            </a:r>
            <a:r>
              <a:rPr lang="en-US" altLang="ja-JP" sz="1100" dirty="0">
                <a:latin typeface="+mj-ea"/>
              </a:rPr>
              <a:t>12</a:t>
            </a:r>
            <a:r>
              <a:rPr lang="ja-JP" altLang="en-US" sz="1100" dirty="0">
                <a:latin typeface="+mj-ea"/>
              </a:rPr>
              <a:t>日となっていた</a:t>
            </a:r>
            <a:endParaRPr lang="en-US" altLang="ja-JP" sz="1100" dirty="0">
              <a:latin typeface="+mj-ea"/>
            </a:endParaRPr>
          </a:p>
          <a:p>
            <a:r>
              <a:rPr lang="en-US" altLang="ja-JP" sz="1100" dirty="0">
                <a:latin typeface="+mj-ea"/>
              </a:rPr>
              <a:t>    </a:t>
            </a:r>
            <a:r>
              <a:rPr lang="ja-JP" altLang="en-US" sz="1100" dirty="0">
                <a:latin typeface="+mj-ea"/>
              </a:rPr>
              <a:t>ためか急増した。</a:t>
            </a:r>
            <a:endParaRPr lang="en-US" altLang="ja-JP" sz="1100" dirty="0">
              <a:latin typeface="+mj-ea"/>
            </a:endParaRPr>
          </a:p>
          <a:p>
            <a:endParaRPr lang="en-US" altLang="ja-JP" sz="1100" dirty="0">
              <a:latin typeface="+mj-ea"/>
            </a:endParaRPr>
          </a:p>
          <a:p>
            <a:endParaRPr lang="en-US" altLang="ja-JP" sz="1100" dirty="0">
              <a:latin typeface="+mj-ea"/>
            </a:endParaRPr>
          </a:p>
          <a:p>
            <a:endParaRPr lang="en-US" altLang="ja-JP" sz="500" dirty="0">
              <a:latin typeface="+mj-ea"/>
            </a:endParaRPr>
          </a:p>
          <a:p>
            <a:endParaRPr lang="en-US" altLang="ja-JP" sz="1100" dirty="0">
              <a:latin typeface="+mj-ea"/>
            </a:endParaRPr>
          </a:p>
          <a:p>
            <a:r>
              <a:rPr lang="ja-JP" altLang="en-US" sz="1050" dirty="0">
                <a:latin typeface="+mj-ea"/>
              </a:rPr>
              <a:t>　　　　　相談件数年次推移</a:t>
            </a:r>
            <a:r>
              <a:rPr lang="en-US" altLang="ja-JP" sz="1050" dirty="0">
                <a:latin typeface="+mj-ea"/>
              </a:rPr>
              <a:t>(</a:t>
            </a:r>
            <a:r>
              <a:rPr lang="ja-JP" altLang="en-US" sz="1050" dirty="0">
                <a:latin typeface="+mj-ea"/>
              </a:rPr>
              <a:t>件）</a:t>
            </a:r>
          </a:p>
          <a:p>
            <a:r>
              <a:rPr kumimoji="1" lang="ja-JP" altLang="en-US" sz="1100" dirty="0">
                <a:latin typeface="+mj-ea"/>
                <a:ea typeface="ＭＳ ゴシック" panose="020B0609070205080204" pitchFamily="49" charset="-128"/>
              </a:rPr>
              <a:t>　　　　　　　　　　　　　　　　　　　　　</a:t>
            </a:r>
            <a:endParaRPr kumimoji="1" lang="ja-JP" altLang="en-US" sz="1100" dirty="0">
              <a:latin typeface="ＭＳ ゴシック" panose="020B0609070205080204" pitchFamily="49" charset="-128"/>
              <a:ea typeface="ＭＳ ゴシック" panose="020B0609070205080204" pitchFamily="49" charset="-128"/>
            </a:endParaRPr>
          </a:p>
        </p:txBody>
      </p:sp>
      <p:graphicFrame>
        <p:nvGraphicFramePr>
          <p:cNvPr id="10" name="グラフ 9">
            <a:extLst>
              <a:ext uri="{FF2B5EF4-FFF2-40B4-BE49-F238E27FC236}">
                <a16:creationId xmlns:a16="http://schemas.microsoft.com/office/drawing/2014/main" id="{E4A56638-7AA8-43C6-AE01-C784B7F76E51}"/>
              </a:ext>
            </a:extLst>
          </p:cNvPr>
          <p:cNvGraphicFramePr/>
          <p:nvPr>
            <p:extLst>
              <p:ext uri="{D42A27DB-BD31-4B8C-83A1-F6EECF244321}">
                <p14:modId xmlns:p14="http://schemas.microsoft.com/office/powerpoint/2010/main" val="269138506"/>
              </p:ext>
            </p:extLst>
          </p:nvPr>
        </p:nvGraphicFramePr>
        <p:xfrm>
          <a:off x="211590" y="3363838"/>
          <a:ext cx="8680889" cy="174548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グラフ 12">
            <a:extLst>
              <a:ext uri="{FF2B5EF4-FFF2-40B4-BE49-F238E27FC236}">
                <a16:creationId xmlns:a16="http://schemas.microsoft.com/office/drawing/2014/main" id="{FDD52339-579B-402C-A4D7-8EED56860C27}"/>
              </a:ext>
            </a:extLst>
          </p:cNvPr>
          <p:cNvGraphicFramePr/>
          <p:nvPr>
            <p:extLst>
              <p:ext uri="{D42A27DB-BD31-4B8C-83A1-F6EECF244321}">
                <p14:modId xmlns:p14="http://schemas.microsoft.com/office/powerpoint/2010/main" val="3398494362"/>
              </p:ext>
            </p:extLst>
          </p:nvPr>
        </p:nvGraphicFramePr>
        <p:xfrm>
          <a:off x="3958609" y="1069979"/>
          <a:ext cx="2522960" cy="209784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グラフ 13">
            <a:extLst>
              <a:ext uri="{FF2B5EF4-FFF2-40B4-BE49-F238E27FC236}">
                <a16:creationId xmlns:a16="http://schemas.microsoft.com/office/drawing/2014/main" id="{B6A3E4F6-77A8-48E7-B182-69C934818232}"/>
              </a:ext>
            </a:extLst>
          </p:cNvPr>
          <p:cNvGraphicFramePr/>
          <p:nvPr>
            <p:extLst>
              <p:ext uri="{D42A27DB-BD31-4B8C-83A1-F6EECF244321}">
                <p14:modId xmlns:p14="http://schemas.microsoft.com/office/powerpoint/2010/main" val="469745049"/>
              </p:ext>
            </p:extLst>
          </p:nvPr>
        </p:nvGraphicFramePr>
        <p:xfrm>
          <a:off x="6481569" y="1063691"/>
          <a:ext cx="2587040" cy="209784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01052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2"/>
          </p:nvPr>
        </p:nvSpPr>
        <p:spPr>
          <a:xfrm>
            <a:off x="245833" y="279778"/>
            <a:ext cx="8064896" cy="533400"/>
          </a:xfrm>
        </p:spPr>
        <p:txBody>
          <a:bodyPr/>
          <a:lstStyle/>
          <a:p>
            <a:r>
              <a:rPr lang="ja-JP" altLang="en-US" sz="3200" b="0" dirty="0"/>
              <a:t>肝疾患連携相談室</a:t>
            </a:r>
            <a:endParaRPr lang="en-US" altLang="ko-KR" sz="3200" b="0" dirty="0"/>
          </a:p>
        </p:txBody>
      </p:sp>
      <p:sp>
        <p:nvSpPr>
          <p:cNvPr id="12" name="テキスト ボックス 11">
            <a:extLst>
              <a:ext uri="{FF2B5EF4-FFF2-40B4-BE49-F238E27FC236}">
                <a16:creationId xmlns:a16="http://schemas.microsoft.com/office/drawing/2014/main" id="{8A68A449-A8C5-4F8C-A2E8-61B7B0D6D9D0}"/>
              </a:ext>
            </a:extLst>
          </p:cNvPr>
          <p:cNvSpPr txBox="1"/>
          <p:nvPr/>
        </p:nvSpPr>
        <p:spPr>
          <a:xfrm>
            <a:off x="395537" y="998560"/>
            <a:ext cx="8568952" cy="4167872"/>
          </a:xfrm>
          <a:prstGeom prst="rect">
            <a:avLst/>
          </a:prstGeom>
          <a:noFill/>
        </p:spPr>
        <p:txBody>
          <a:bodyPr wrap="square" rtlCol="0">
            <a:spAutoFit/>
          </a:bodyPr>
          <a:lstStyle/>
          <a:p>
            <a:pPr algn="just" fontAlgn="base" hangingPunct="0"/>
            <a:r>
              <a:rPr lang="ja-JP" altLang="ja-JP" sz="1400" b="1" kern="0" dirty="0">
                <a:effectLst/>
                <a:latin typeface="ＭＳ ゴシック" panose="020B0609070205080204" pitchFamily="49" charset="-128"/>
                <a:ea typeface="ＭＳ ゴシック" panose="020B0609070205080204" pitchFamily="49" charset="-128"/>
                <a:cs typeface="ＭＳ 明朝" panose="02020609040205080304" pitchFamily="17" charset="-128"/>
              </a:rPr>
              <a:t>医療従事者、地域住民等を対象とした研修会、講演会等</a:t>
            </a:r>
            <a:endPar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fontAlgn="base" hangingPunct="0"/>
            <a:r>
              <a:rPr lang="ja-JP" altLang="en-US" sz="11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①</a:t>
            </a:r>
            <a:r>
              <a:rPr lang="ja-JP" altLang="ja-JP" sz="1200" b="1" kern="0" dirty="0">
                <a:effectLst/>
                <a:latin typeface="ＭＳ ゴシック" panose="020B0609070205080204" pitchFamily="49" charset="-128"/>
                <a:ea typeface="ＭＳ ゴシック" panose="020B0609070205080204" pitchFamily="49" charset="-128"/>
                <a:cs typeface="ＭＳ 明朝" panose="02020609040205080304" pitchFamily="17" charset="-128"/>
              </a:rPr>
              <a:t>医療従事者を対象とした研修会等</a:t>
            </a:r>
            <a:endPar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l" eaLnBrk="0" fontAlgn="base" latinLnBrk="1" hangingPunct="0">
              <a:lnSpc>
                <a:spcPts val="1680"/>
              </a:lnSpc>
              <a:buSzPts val="1050"/>
            </a:pPr>
            <a:r>
              <a:rPr lang="ja-JP" altLang="en-US"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en-US"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Ⅰ.2020.7.22</a:t>
            </a:r>
            <a:r>
              <a:rPr lang="ja-JP"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（水</a:t>
            </a:r>
            <a:r>
              <a:rPr lang="ja-JP" altLang="en-US" sz="1100" kern="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感染対策講習会　会場型及びビデオ講習</a:t>
            </a:r>
            <a:endPar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266700" indent="114300" algn="l" eaLnBrk="0" fontAlgn="base" latinLnBrk="1" hangingPunct="0">
              <a:lnSpc>
                <a:spcPts val="1680"/>
              </a:lnSpc>
            </a:pPr>
            <a:r>
              <a:rPr lang="ja-JP" altLang="en-US"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参加者</a:t>
            </a:r>
            <a:r>
              <a:rPr lang="ja-JP" altLang="en-US" sz="1100" kern="0" dirty="0">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院内の医療従事者　会場</a:t>
            </a:r>
            <a:r>
              <a:rPr lang="en-US"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181</a:t>
            </a:r>
            <a:r>
              <a:rPr lang="ja-JP"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名　ビデオ講習：</a:t>
            </a:r>
            <a:r>
              <a:rPr lang="en-US"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692</a:t>
            </a:r>
            <a:r>
              <a:rPr lang="ja-JP"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名</a:t>
            </a:r>
            <a:endPar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266700" indent="114300" algn="l" eaLnBrk="0" fontAlgn="base" latinLnBrk="1" hangingPunct="0">
              <a:lnSpc>
                <a:spcPts val="1680"/>
              </a:lnSpc>
            </a:pPr>
            <a:r>
              <a:rPr lang="ja-JP" altLang="en-US"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内</a:t>
            </a:r>
            <a:r>
              <a:rPr lang="ja-JP" altLang="en-US"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容：「当院におけるウイルス性肝炎の対応について」</a:t>
            </a:r>
            <a:endPar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266700" indent="133350" algn="l" eaLnBrk="0" fontAlgn="base" latinLnBrk="1" hangingPunct="0">
              <a:lnSpc>
                <a:spcPts val="1680"/>
              </a:lnSpc>
            </a:pPr>
            <a:r>
              <a:rPr lang="ja-JP"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endPar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l" eaLnBrk="0" fontAlgn="base" latinLnBrk="1" hangingPunct="0">
              <a:lnSpc>
                <a:spcPts val="1680"/>
              </a:lnSpc>
              <a:buSzPts val="1050"/>
            </a:pPr>
            <a:r>
              <a:rPr lang="ja-JP" altLang="en-US"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en-US"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Ⅱ.2021.2.25</a:t>
            </a:r>
            <a:r>
              <a:rPr lang="ja-JP"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（木）</a:t>
            </a:r>
            <a:r>
              <a:rPr lang="ja-JP" altLang="en-US" sz="1100" kern="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肝疾患かかりつけ医研修会　</a:t>
            </a:r>
            <a:r>
              <a:rPr lang="en-US"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WEB</a:t>
            </a:r>
            <a:r>
              <a:rPr lang="ja-JP"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ライブ配信</a:t>
            </a:r>
            <a:endPar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l" eaLnBrk="0" fontAlgn="base" latinLnBrk="1" hangingPunct="0">
              <a:lnSpc>
                <a:spcPts val="1680"/>
              </a:lnSpc>
              <a:buSzPts val="1050"/>
            </a:pPr>
            <a:r>
              <a:rPr lang="ja-JP" altLang="en-US"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参加者</a:t>
            </a:r>
            <a:r>
              <a:rPr lang="ja-JP" altLang="en-US" sz="1100" kern="0" dirty="0">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肝疾患かかりつけ医　</a:t>
            </a:r>
            <a:r>
              <a:rPr lang="en-US"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41</a:t>
            </a:r>
            <a:r>
              <a:rPr lang="ja-JP"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名　</a:t>
            </a:r>
            <a:endPar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l" eaLnBrk="0" fontAlgn="base" latinLnBrk="1" hangingPunct="0">
              <a:lnSpc>
                <a:spcPts val="1680"/>
              </a:lnSpc>
              <a:buSzPts val="1050"/>
            </a:pPr>
            <a:r>
              <a:rPr lang="ja-JP" altLang="en-US"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内</a:t>
            </a:r>
            <a:r>
              <a:rPr lang="ja-JP" altLang="en-US"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容：「静岡県の肝炎対策」「脂肪肝について」「肝がんについて」</a:t>
            </a:r>
            <a:endPar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l" eaLnBrk="0" fontAlgn="base" latinLnBrk="1" hangingPunct="0">
              <a:lnSpc>
                <a:spcPts val="1680"/>
              </a:lnSpc>
            </a:pPr>
            <a:r>
              <a:rPr lang="en-US"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endPar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l" eaLnBrk="0" fontAlgn="base" latinLnBrk="1" hangingPunct="0">
              <a:lnSpc>
                <a:spcPts val="1680"/>
              </a:lnSpc>
              <a:buSzPts val="1050"/>
            </a:pPr>
            <a:r>
              <a:rPr lang="ja-JP" altLang="en-US" sz="1100" kern="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en-US"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Ⅲ.2021.2.15</a:t>
            </a:r>
            <a:r>
              <a:rPr lang="ja-JP"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（月）～</a:t>
            </a:r>
            <a:r>
              <a:rPr lang="en-US"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2.28</a:t>
            </a:r>
            <a:r>
              <a:rPr lang="ja-JP"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（日）静岡県肝炎医療コーディネーター養成研修会　</a:t>
            </a:r>
            <a:r>
              <a:rPr lang="en-US"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WEB</a:t>
            </a:r>
            <a:r>
              <a:rPr lang="ja-JP"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配信</a:t>
            </a:r>
            <a:endPar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266700" algn="l" eaLnBrk="0" fontAlgn="base" latinLnBrk="1" hangingPunct="0">
              <a:lnSpc>
                <a:spcPts val="1680"/>
              </a:lnSpc>
            </a:pPr>
            <a:r>
              <a:rPr lang="en-US"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参加者</a:t>
            </a:r>
            <a:r>
              <a:rPr lang="ja-JP" altLang="en-US" sz="1100" kern="0" dirty="0">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医療機関職員・市町・保健所・企業・団体・かんゆう会等患者団体　</a:t>
            </a:r>
            <a:r>
              <a:rPr lang="en-US"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90</a:t>
            </a:r>
            <a:r>
              <a:rPr lang="ja-JP"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名</a:t>
            </a:r>
            <a:endPar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indent="266700" algn="l" eaLnBrk="0" fontAlgn="base" latinLnBrk="1" hangingPunct="0">
              <a:lnSpc>
                <a:spcPts val="1680"/>
              </a:lnSpc>
            </a:pPr>
            <a:r>
              <a:rPr lang="en-US"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内</a:t>
            </a:r>
            <a:r>
              <a:rPr lang="ja-JP" altLang="en-US"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容：「静岡県の肝炎対策及びコーディネーターに期待される役割」「患者団体の活動」</a:t>
            </a:r>
            <a:endParaRPr lang="en-US"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indent="266700" algn="l" eaLnBrk="0" fontAlgn="base" latinLnBrk="1" hangingPunct="0">
              <a:lnSpc>
                <a:spcPts val="1680"/>
              </a:lnSpc>
            </a:pPr>
            <a:r>
              <a:rPr lang="ja-JP" altLang="en-US" sz="1100" kern="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「ウイルス性肝炎の診断と治療」「肝硬変、肝がん、</a:t>
            </a:r>
            <a:r>
              <a:rPr lang="en-US"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NASH</a:t>
            </a:r>
            <a:r>
              <a:rPr lang="ja-JP"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等の診断と治療」</a:t>
            </a:r>
            <a:endParaRPr lang="en-US"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indent="266700" algn="l" eaLnBrk="0" fontAlgn="base" latinLnBrk="1" hangingPunct="0">
              <a:lnSpc>
                <a:spcPts val="1680"/>
              </a:lnSpc>
            </a:pPr>
            <a:r>
              <a:rPr lang="en-US" altLang="ja-JP" sz="1100" kern="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「拠点病院の活動報告」</a:t>
            </a:r>
            <a:endParaRPr lang="en-US"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indent="266700" algn="l" eaLnBrk="0" fontAlgn="base" latinLnBrk="1" hangingPunct="0">
              <a:lnSpc>
                <a:spcPts val="1680"/>
              </a:lnSpc>
            </a:pPr>
            <a:r>
              <a:rPr lang="ja-JP" altLang="en-US" sz="800" kern="0" dirty="0">
                <a:latin typeface="ＭＳ ゴシック" panose="020B0609070205080204" pitchFamily="49" charset="-128"/>
                <a:ea typeface="ＭＳ ゴシック" panose="020B0609070205080204" pitchFamily="49" charset="-128"/>
                <a:cs typeface="Times New Roman" panose="02020603050405020304" pitchFamily="18" charset="0"/>
              </a:rPr>
              <a:t>　</a:t>
            </a:r>
            <a:endParaRPr lang="en-US" altLang="ja-JP" sz="800" kern="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indent="266700" algn="l" eaLnBrk="0" fontAlgn="base" latinLnBrk="1" hangingPunct="0">
              <a:lnSpc>
                <a:spcPts val="1680"/>
              </a:lnSpc>
            </a:pPr>
            <a:r>
              <a:rPr lang="ja-JP" altLang="en-US"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※静岡県肝炎医療コーディネーター登録更新研修会を</a:t>
            </a:r>
            <a:r>
              <a:rPr lang="en-US"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2021.1.14</a:t>
            </a:r>
            <a:r>
              <a:rPr lang="ja-JP"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開催予定であったが、新型コロナウイルス感染症拡大</a:t>
            </a:r>
            <a:endParaRPr lang="en-US"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indent="266700" algn="l" eaLnBrk="0" fontAlgn="base" latinLnBrk="1" hangingPunct="0">
              <a:lnSpc>
                <a:spcPts val="1680"/>
              </a:lnSpc>
            </a:pPr>
            <a:r>
              <a:rPr lang="ja-JP" altLang="en-US" sz="1100" kern="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のため中止となった。</a:t>
            </a:r>
            <a:endPar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l" eaLnBrk="0" fontAlgn="base" latinLnBrk="1" hangingPunct="0">
              <a:lnSpc>
                <a:spcPts val="1680"/>
              </a:lnSpc>
            </a:pPr>
            <a:r>
              <a:rPr lang="en-US" altLang="ja-JP" sz="1100" kern="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endPar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17941975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2"/>
          </p:nvPr>
        </p:nvSpPr>
        <p:spPr>
          <a:xfrm>
            <a:off x="245833" y="279778"/>
            <a:ext cx="8064896" cy="533400"/>
          </a:xfrm>
        </p:spPr>
        <p:txBody>
          <a:bodyPr/>
          <a:lstStyle/>
          <a:p>
            <a:r>
              <a:rPr lang="ja-JP" altLang="en-US" sz="3200" b="0" dirty="0"/>
              <a:t>肝疾患連携相談室</a:t>
            </a:r>
            <a:endParaRPr lang="en-US" altLang="ko-KR" sz="3200" b="0" dirty="0"/>
          </a:p>
        </p:txBody>
      </p:sp>
      <p:sp>
        <p:nvSpPr>
          <p:cNvPr id="12" name="テキスト ボックス 11">
            <a:extLst>
              <a:ext uri="{FF2B5EF4-FFF2-40B4-BE49-F238E27FC236}">
                <a16:creationId xmlns:a16="http://schemas.microsoft.com/office/drawing/2014/main" id="{8A68A449-A8C5-4F8C-A2E8-61B7B0D6D9D0}"/>
              </a:ext>
            </a:extLst>
          </p:cNvPr>
          <p:cNvSpPr txBox="1"/>
          <p:nvPr/>
        </p:nvSpPr>
        <p:spPr>
          <a:xfrm>
            <a:off x="674605" y="1131590"/>
            <a:ext cx="7601064" cy="3331746"/>
          </a:xfrm>
          <a:prstGeom prst="rect">
            <a:avLst/>
          </a:prstGeom>
          <a:noFill/>
        </p:spPr>
        <p:txBody>
          <a:bodyPr wrap="square" rtlCol="0">
            <a:spAutoFit/>
          </a:bodyPr>
          <a:lstStyle/>
          <a:p>
            <a:pPr marL="0" marR="0" lvl="0" indent="0" algn="l" defTabSz="914400" rtl="0" eaLnBrk="0" fontAlgn="base" latinLnBrk="1" hangingPunct="0">
              <a:lnSpc>
                <a:spcPts val="168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②</a:t>
            </a:r>
            <a:r>
              <a:rPr kumimoji="0" lang="ja-JP" altLang="ja-JP" sz="1100" b="1"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患者、患者家族及び地域住民を対象とした講演会等</a:t>
            </a:r>
            <a:endPar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l" defTabSz="914400" rtl="0" eaLnBrk="0" fontAlgn="base" latinLnBrk="1" hangingPunct="0">
              <a:lnSpc>
                <a:spcPts val="168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lang="en-US" altLang="ja-JP" sz="1100" b="1" kern="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Ⅰ.</a:t>
            </a:r>
            <a:r>
              <a:rPr kumimoji="0" lang="ja-JP" altLang="ja-JP" sz="1100" b="1"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市民公開講座『もっと知ろう！肝臓病』</a:t>
            </a:r>
            <a:endParaRPr kumimoji="0" lang="ja-JP" altLang="ja-JP" sz="11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l" defTabSz="914400" rtl="0" eaLnBrk="0" fontAlgn="base" latinLnBrk="1" hangingPunct="0">
              <a:lnSpc>
                <a:spcPts val="1680"/>
              </a:lnSpc>
              <a:spcBef>
                <a:spcPts val="0"/>
              </a:spcBef>
              <a:spcAft>
                <a:spcPts val="0"/>
              </a:spcAft>
              <a:buClrTx/>
              <a:buSzTx/>
              <a:buFontTx/>
              <a:buNone/>
              <a:tabLst/>
              <a:defRPr/>
            </a:pP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①</a:t>
            </a:r>
            <a:r>
              <a:rPr kumimoji="0" lang="en-US"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2020.10.3</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（土）</a:t>
            </a:r>
            <a:r>
              <a:rPr kumimoji="0" lang="ja-JP" altLang="en-US"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会場型　参加者：</a:t>
            </a:r>
            <a:r>
              <a:rPr kumimoji="0" lang="en-US"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30</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名</a:t>
            </a:r>
            <a:endPar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l" defTabSz="914400" rtl="0" eaLnBrk="0" fontAlgn="base" latinLnBrk="1" hangingPunct="0">
              <a:lnSpc>
                <a:spcPts val="1680"/>
              </a:lnSpc>
              <a:spcBef>
                <a:spcPts val="0"/>
              </a:spcBef>
              <a:spcAft>
                <a:spcPts val="0"/>
              </a:spcAft>
              <a:buClrTx/>
              <a:buSzTx/>
              <a:buFontTx/>
              <a:buNone/>
              <a:tabLst/>
              <a:defRPr/>
            </a:pP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内容：「もっと知ろう！ウイルス性肝炎」「脂肪肝にならないために」</a:t>
            </a:r>
            <a:endPar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l" defTabSz="914400" rtl="0" eaLnBrk="0" fontAlgn="base" latinLnBrk="1" hangingPunct="0">
              <a:lnSpc>
                <a:spcPts val="1680"/>
              </a:lnSpc>
              <a:spcBef>
                <a:spcPts val="0"/>
              </a:spcBef>
              <a:spcAft>
                <a:spcPts val="0"/>
              </a:spcAft>
              <a:buClrTx/>
              <a:buSzTx/>
              <a:buFontTx/>
              <a:buNone/>
              <a:tabLst/>
              <a:defRPr/>
            </a:pP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共催：静岡県西部保健所</a:t>
            </a:r>
            <a:endPar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l" defTabSz="914400" rtl="0" eaLnBrk="0" fontAlgn="base" latinLnBrk="1" hangingPunct="0">
              <a:lnSpc>
                <a:spcPts val="1680"/>
              </a:lnSpc>
              <a:spcBef>
                <a:spcPts val="0"/>
              </a:spcBef>
              <a:spcAft>
                <a:spcPts val="0"/>
              </a:spcAft>
              <a:buClrTx/>
              <a:buSzTx/>
              <a:buFontTx/>
              <a:buNone/>
              <a:tabLst/>
              <a:defRPr/>
            </a:pP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②</a:t>
            </a:r>
            <a:r>
              <a:rPr kumimoji="0" lang="en-US"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2020.11.28</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（土</a:t>
            </a:r>
            <a:r>
              <a:rPr lang="ja-JP" altLang="en-US" sz="1100" kern="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会場型　参加者：</a:t>
            </a:r>
            <a:r>
              <a:rPr kumimoji="0" lang="en-US"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13</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名</a:t>
            </a:r>
            <a:endPar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l" defTabSz="914400" rtl="0" eaLnBrk="0" fontAlgn="base" latinLnBrk="1" hangingPunct="0">
              <a:lnSpc>
                <a:spcPts val="1680"/>
              </a:lnSpc>
              <a:spcBef>
                <a:spcPts val="0"/>
              </a:spcBef>
              <a:spcAft>
                <a:spcPts val="0"/>
              </a:spcAft>
              <a:buClrTx/>
              <a:buSzTx/>
              <a:buFontTx/>
              <a:buNone/>
              <a:tabLst/>
              <a:defRPr/>
            </a:pP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内容：「ウイルス性肝炎（</a:t>
            </a:r>
            <a:r>
              <a:rPr kumimoji="0" lang="en-US"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B</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型・</a:t>
            </a:r>
            <a:r>
              <a:rPr kumimoji="0" lang="en-US"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C</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型）について」「肝臓がんの診断と治療について」</a:t>
            </a:r>
            <a:endPar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l" defTabSz="914400" rtl="0" eaLnBrk="0" fontAlgn="base" latinLnBrk="1" hangingPunct="0">
              <a:lnSpc>
                <a:spcPts val="1680"/>
              </a:lnSpc>
              <a:spcBef>
                <a:spcPts val="0"/>
              </a:spcBef>
              <a:spcAft>
                <a:spcPts val="0"/>
              </a:spcAft>
              <a:buClrTx/>
              <a:buSzTx/>
              <a:buFontTx/>
              <a:buNone/>
              <a:tabLst/>
              <a:defRPr/>
            </a:pP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主催：日本肝臓学会</a:t>
            </a:r>
            <a:endPar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l" defTabSz="914400" rtl="0" eaLnBrk="0" fontAlgn="base" latinLnBrk="1" hangingPunct="0">
              <a:lnSpc>
                <a:spcPts val="1680"/>
              </a:lnSpc>
              <a:spcBef>
                <a:spcPts val="0"/>
              </a:spcBef>
              <a:spcAft>
                <a:spcPts val="0"/>
              </a:spcAft>
              <a:buClrTx/>
              <a:buSzTx/>
              <a:buFontTx/>
              <a:buNone/>
              <a:tabLst/>
              <a:defRPr/>
            </a:pP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共催：静岡市、静岡県肝疾患診療連携拠点病院</a:t>
            </a:r>
            <a:endPar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l" defTabSz="914400" rtl="0" eaLnBrk="0" fontAlgn="base" latinLnBrk="1" hangingPunct="0">
              <a:lnSpc>
                <a:spcPts val="1680"/>
              </a:lnSpc>
              <a:spcBef>
                <a:spcPts val="0"/>
              </a:spcBef>
              <a:spcAft>
                <a:spcPts val="0"/>
              </a:spcAft>
              <a:buClrTx/>
              <a:buSzTx/>
              <a:buFontTx/>
              <a:buNone/>
              <a:tabLst/>
              <a:defRPr/>
            </a:pP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後援：厚生労働省、静岡県医師会、静岡市静岡医師会、静岡県</a:t>
            </a:r>
            <a:endPar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l" defTabSz="914400" rtl="0" eaLnBrk="0" fontAlgn="base" latinLnBrk="1" hangingPunct="0">
              <a:lnSpc>
                <a:spcPts val="1680"/>
              </a:lnSpc>
              <a:spcBef>
                <a:spcPts val="0"/>
              </a:spcBef>
              <a:spcAft>
                <a:spcPts val="0"/>
              </a:spcAft>
              <a:buClrTx/>
              <a:buSzTx/>
              <a:buFontTx/>
              <a:buNone/>
              <a:tabLst/>
              <a:defRPr/>
            </a:pP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③</a:t>
            </a:r>
            <a:r>
              <a:rPr kumimoji="0" lang="en-US"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2021.2.15</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（月）～</a:t>
            </a:r>
            <a:r>
              <a:rPr kumimoji="0" lang="en-US"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3</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月</a:t>
            </a:r>
            <a:r>
              <a:rPr kumimoji="0" lang="en-US"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14</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日（日）</a:t>
            </a:r>
            <a:r>
              <a:rPr kumimoji="0" lang="en-US"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WEB</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配信　アクセス数：</a:t>
            </a:r>
            <a:r>
              <a:rPr kumimoji="0" lang="en-US"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264</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件（平均アクセス数）</a:t>
            </a:r>
            <a:endPar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l" defTabSz="914400" rtl="0" eaLnBrk="0" fontAlgn="base" latinLnBrk="1" hangingPunct="0">
              <a:lnSpc>
                <a:spcPts val="1680"/>
              </a:lnSpc>
              <a:spcBef>
                <a:spcPts val="0"/>
              </a:spcBef>
              <a:spcAft>
                <a:spcPts val="0"/>
              </a:spcAft>
              <a:buClrTx/>
              <a:buSzTx/>
              <a:buFontTx/>
              <a:buNone/>
              <a:tabLst/>
              <a:defRPr/>
            </a:pP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内容：「ウイルス性肝炎について」「脂肪肝について」「肝がんについて」</a:t>
            </a:r>
            <a:endPar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l" defTabSz="914400" rtl="0" eaLnBrk="0" fontAlgn="base" latinLnBrk="1" hangingPunct="0">
              <a:lnSpc>
                <a:spcPts val="1680"/>
              </a:lnSpc>
              <a:spcBef>
                <a:spcPts val="0"/>
              </a:spcBef>
              <a:spcAft>
                <a:spcPts val="0"/>
              </a:spcAft>
              <a:buClrTx/>
              <a:buSzTx/>
              <a:buFontTx/>
              <a:buNone/>
              <a:tabLst/>
              <a:defRPr/>
            </a:pP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共催：浜松市、静岡県西部保健所</a:t>
            </a:r>
            <a:endPar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l" defTabSz="914400" rtl="0" eaLnBrk="0" fontAlgn="base" latinLnBrk="1" hangingPunct="0">
              <a:lnSpc>
                <a:spcPts val="168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endPar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l" defTabSz="914400" rtl="0" eaLnBrk="0" fontAlgn="base" latinLnBrk="1" hangingPunct="0">
              <a:lnSpc>
                <a:spcPts val="1680"/>
              </a:lnSpc>
              <a:spcBef>
                <a:spcPts val="0"/>
              </a:spcBef>
              <a:spcAft>
                <a:spcPts val="0"/>
              </a:spcAft>
              <a:buClrTx/>
              <a:buSzTx/>
              <a:buFontTx/>
              <a:buNone/>
              <a:tabLst/>
              <a:defRPr/>
            </a:pPr>
            <a:r>
              <a:rPr kumimoji="1" lang="ja-JP" altLang="en-US" sz="1100" dirty="0">
                <a:latin typeface="ＭＳ ゴシック" panose="020B0609070205080204" pitchFamily="49" charset="-128"/>
                <a:ea typeface="ＭＳ ゴシック" panose="020B0609070205080204" pitchFamily="49" charset="-128"/>
              </a:rPr>
              <a:t>　　　　　　　　</a:t>
            </a:r>
          </a:p>
        </p:txBody>
      </p:sp>
    </p:spTree>
    <p:extLst>
      <p:ext uri="{BB962C8B-B14F-4D97-AF65-F5344CB8AC3E}">
        <p14:creationId xmlns:p14="http://schemas.microsoft.com/office/powerpoint/2010/main" val="7161687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2"/>
          </p:nvPr>
        </p:nvSpPr>
        <p:spPr>
          <a:xfrm>
            <a:off x="245833" y="279778"/>
            <a:ext cx="8064896" cy="533400"/>
          </a:xfrm>
        </p:spPr>
        <p:txBody>
          <a:bodyPr/>
          <a:lstStyle/>
          <a:p>
            <a:r>
              <a:rPr lang="ja-JP" altLang="en-US" sz="3200" b="0" dirty="0"/>
              <a:t>肝疾患連携相談室</a:t>
            </a:r>
            <a:endParaRPr lang="en-US" altLang="ko-KR" sz="3200" b="0" dirty="0"/>
          </a:p>
        </p:txBody>
      </p:sp>
      <p:sp>
        <p:nvSpPr>
          <p:cNvPr id="12" name="テキスト ボックス 11">
            <a:extLst>
              <a:ext uri="{FF2B5EF4-FFF2-40B4-BE49-F238E27FC236}">
                <a16:creationId xmlns:a16="http://schemas.microsoft.com/office/drawing/2014/main" id="{8A68A449-A8C5-4F8C-A2E8-61B7B0D6D9D0}"/>
              </a:ext>
            </a:extLst>
          </p:cNvPr>
          <p:cNvSpPr txBox="1"/>
          <p:nvPr/>
        </p:nvSpPr>
        <p:spPr>
          <a:xfrm>
            <a:off x="139288" y="1063691"/>
            <a:ext cx="5584840" cy="3767763"/>
          </a:xfrm>
          <a:prstGeom prst="rect">
            <a:avLst/>
          </a:prstGeom>
          <a:noFill/>
        </p:spPr>
        <p:txBody>
          <a:bodyPr wrap="square" rtlCol="0">
            <a:spAutoFit/>
          </a:bodyPr>
          <a:lstStyle/>
          <a:p>
            <a:pPr marL="0" marR="0" lvl="0" indent="0" algn="l" defTabSz="914400" rtl="0" eaLnBrk="0" fontAlgn="base" latinLnBrk="1" hangingPunct="0">
              <a:lnSpc>
                <a:spcPts val="1680"/>
              </a:lnSpc>
              <a:spcBef>
                <a:spcPts val="0"/>
              </a:spcBef>
              <a:spcAft>
                <a:spcPts val="0"/>
              </a:spcAft>
              <a:buClrTx/>
              <a:buSzTx/>
              <a:buFontTx/>
              <a:buNone/>
              <a:tabLst/>
              <a:defRPr/>
            </a:pPr>
            <a:r>
              <a:rPr kumimoji="0" lang="en-US" altLang="ja-JP" sz="1100" b="1"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Ⅱ</a:t>
            </a:r>
            <a:r>
              <a:rPr lang="en-US" altLang="ja-JP" sz="1100" b="1" kern="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ja-JP" altLang="ja-JP" sz="1100" b="1"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出張肝臓病教室</a:t>
            </a:r>
            <a:endParaRPr kumimoji="0" lang="en-US"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l" defTabSz="914400" rtl="0" eaLnBrk="0" fontAlgn="base" latinLnBrk="1" hangingPunct="0">
              <a:lnSpc>
                <a:spcPts val="1680"/>
              </a:lnSpc>
              <a:spcBef>
                <a:spcPts val="0"/>
              </a:spcBef>
              <a:spcAft>
                <a:spcPts val="0"/>
              </a:spcAft>
              <a:buClrTx/>
              <a:buSzTx/>
              <a:buFontTx/>
              <a:buNone/>
              <a:tabLst/>
              <a:defRPr/>
            </a:pPr>
            <a:r>
              <a:rPr lang="ja-JP" altLang="en-US" sz="1100" kern="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明朝" panose="02020609040205080304" pitchFamily="17" charset="-128"/>
              </a:rPr>
              <a:t>静岡県内の中学生及び静岡県立高等学校を対象とした肝臓病教室を開催した。</a:t>
            </a:r>
            <a:endParaRPr kumimoji="0" lang="en-US"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明朝" panose="02020609040205080304" pitchFamily="17" charset="-128"/>
            </a:endParaRPr>
          </a:p>
          <a:p>
            <a:pPr marL="0" marR="0" lvl="0" indent="0" algn="l" defTabSz="914400" rtl="0" eaLnBrk="0" fontAlgn="base" latinLnBrk="1" hangingPunct="0">
              <a:lnSpc>
                <a:spcPts val="1680"/>
              </a:lnSpc>
              <a:spcBef>
                <a:spcPts val="0"/>
              </a:spcBef>
              <a:spcAft>
                <a:spcPts val="0"/>
              </a:spcAft>
              <a:buClrTx/>
              <a:buSzTx/>
              <a:buFontTx/>
              <a:buNone/>
              <a:tabLst/>
              <a:defRPr/>
            </a:pPr>
            <a:r>
              <a:rPr lang="ja-JP" altLang="en-US" sz="1100" kern="0" dirty="0">
                <a:solidFill>
                  <a:prstClr val="black"/>
                </a:solidFill>
                <a:latin typeface="ＭＳ ゴシック" panose="020B0609070205080204" pitchFamily="49" charset="-128"/>
                <a:ea typeface="ＭＳ ゴシック" panose="020B0609070205080204" pitchFamily="49" charset="-128"/>
                <a:cs typeface="ＭＳ 明朝" panose="02020609040205080304" pitchFamily="17" charset="-128"/>
              </a:rPr>
              <a:t>　　</a:t>
            </a:r>
            <a:r>
              <a:rPr kumimoji="0" lang="en-US"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明朝" panose="02020609040205080304" pitchFamily="17" charset="-128"/>
              </a:rPr>
              <a:t>13</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明朝" panose="02020609040205080304" pitchFamily="17" charset="-128"/>
              </a:rPr>
              <a:t>校より申込があり</a:t>
            </a:r>
            <a:r>
              <a:rPr kumimoji="0" lang="en-US"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明朝" panose="02020609040205080304" pitchFamily="17" charset="-128"/>
              </a:rPr>
              <a:t>8</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明朝" panose="02020609040205080304" pitchFamily="17" charset="-128"/>
              </a:rPr>
              <a:t>校開催、</a:t>
            </a:r>
            <a:r>
              <a:rPr kumimoji="0" lang="en-US"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明朝" panose="02020609040205080304" pitchFamily="17" charset="-128"/>
              </a:rPr>
              <a:t>5</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明朝" panose="02020609040205080304" pitchFamily="17" charset="-128"/>
              </a:rPr>
              <a:t>校は新型コロナウイルス感染症拡大のため</a:t>
            </a:r>
            <a:endParaRPr kumimoji="0" lang="en-US"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明朝" panose="02020609040205080304" pitchFamily="17" charset="-128"/>
            </a:endParaRPr>
          </a:p>
          <a:p>
            <a:pPr marL="0" marR="0" lvl="0" indent="0" algn="l" defTabSz="914400" rtl="0" eaLnBrk="0" fontAlgn="base" latinLnBrk="1" hangingPunct="0">
              <a:lnSpc>
                <a:spcPts val="1680"/>
              </a:lnSpc>
              <a:spcBef>
                <a:spcPts val="0"/>
              </a:spcBef>
              <a:spcAft>
                <a:spcPts val="0"/>
              </a:spcAft>
              <a:buClrTx/>
              <a:buSzTx/>
              <a:buFontTx/>
              <a:buNone/>
              <a:tabLst/>
              <a:defRPr/>
            </a:pPr>
            <a:r>
              <a:rPr lang="ja-JP" altLang="en-US" sz="1100" kern="0" dirty="0">
                <a:solidFill>
                  <a:prstClr val="black"/>
                </a:solidFill>
                <a:latin typeface="ＭＳ ゴシック" panose="020B0609070205080204" pitchFamily="49" charset="-128"/>
                <a:ea typeface="ＭＳ ゴシック" panose="020B0609070205080204" pitchFamily="49" charset="-128"/>
                <a:cs typeface="ＭＳ 明朝" panose="02020609040205080304" pitchFamily="17" charset="-128"/>
              </a:rPr>
              <a:t>　　</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明朝" panose="02020609040205080304" pitchFamily="17" charset="-128"/>
              </a:rPr>
              <a:t>中止となった。</a:t>
            </a:r>
            <a:r>
              <a:rPr kumimoji="0" lang="ja-JP" altLang="en-US"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明朝" panose="02020609040205080304" pitchFamily="17" charset="-128"/>
              </a:rPr>
              <a:t>家族への普及啓発という目的もあり、開催後アンケートを実施。</a:t>
            </a:r>
            <a:endParaRPr kumimoji="0" lang="en-US"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明朝" panose="02020609040205080304" pitchFamily="17" charset="-128"/>
            </a:endParaRPr>
          </a:p>
          <a:p>
            <a:pPr marL="0" marR="0" lvl="0" indent="0" algn="l" defTabSz="914400" rtl="0" eaLnBrk="0" fontAlgn="base" latinLnBrk="1" hangingPunct="0">
              <a:lnSpc>
                <a:spcPts val="1680"/>
              </a:lnSpc>
              <a:spcBef>
                <a:spcPts val="0"/>
              </a:spcBef>
              <a:spcAft>
                <a:spcPts val="0"/>
              </a:spcAft>
              <a:buClrTx/>
              <a:buSzTx/>
              <a:buFontTx/>
              <a:buNone/>
              <a:tabLst/>
              <a:defRPr/>
            </a:pPr>
            <a:r>
              <a:rPr lang="ja-JP" altLang="en-US" sz="1100" kern="0" dirty="0">
                <a:solidFill>
                  <a:prstClr val="black"/>
                </a:solidFill>
                <a:latin typeface="ＭＳ ゴシック" panose="020B0609070205080204" pitchFamily="49" charset="-128"/>
                <a:ea typeface="ＭＳ ゴシック" panose="020B0609070205080204" pitchFamily="49" charset="-128"/>
                <a:cs typeface="ＭＳ 明朝" panose="02020609040205080304" pitchFamily="17" charset="-128"/>
              </a:rPr>
              <a:t>　</a:t>
            </a:r>
            <a:r>
              <a:rPr kumimoji="0" lang="ja-JP" altLang="en-US"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明朝" panose="02020609040205080304" pitchFamily="17" charset="-128"/>
              </a:rPr>
              <a:t>・医療福祉支援センターニュース「かけはし」において、紹介記事を掲載</a:t>
            </a:r>
            <a:endParaRPr kumimoji="0" lang="en-US"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明朝" panose="02020609040205080304" pitchFamily="17" charset="-128"/>
            </a:endParaRPr>
          </a:p>
          <a:p>
            <a:pPr marL="0" marR="0" lvl="0" indent="0" algn="l" defTabSz="914400" rtl="0" eaLnBrk="0" fontAlgn="base" latinLnBrk="1" hangingPunct="0">
              <a:lnSpc>
                <a:spcPts val="1680"/>
              </a:lnSpc>
              <a:spcBef>
                <a:spcPts val="0"/>
              </a:spcBef>
              <a:spcAft>
                <a:spcPts val="0"/>
              </a:spcAft>
              <a:buClrTx/>
              <a:buSzTx/>
              <a:buFontTx/>
              <a:buNone/>
              <a:tabLst/>
              <a:defRPr/>
            </a:pPr>
            <a:r>
              <a:rPr kumimoji="0" lang="ja-JP" altLang="en-US" sz="8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endParaRPr kumimoji="0" lang="ja-JP" altLang="ja-JP" sz="8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266700" marR="0" lvl="0" indent="0" algn="l" defTabSz="914400" rtl="0" eaLnBrk="0" fontAlgn="base" latinLnBrk="1" hangingPunct="0">
              <a:lnSpc>
                <a:spcPts val="168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明朝" panose="02020609040205080304" pitchFamily="17" charset="-128"/>
              </a:rPr>
              <a:t>　</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明朝" panose="02020609040205080304" pitchFamily="17" charset="-128"/>
              </a:rPr>
              <a:t>①</a:t>
            </a:r>
            <a:r>
              <a:rPr kumimoji="0" lang="en-US"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明朝" panose="02020609040205080304" pitchFamily="17" charset="-128"/>
              </a:rPr>
              <a:t>2020.</a:t>
            </a:r>
            <a:r>
              <a:rPr kumimoji="0" lang="ja-JP" altLang="en-US"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明朝" panose="02020609040205080304" pitchFamily="17" charset="-128"/>
              </a:rPr>
              <a:t>６</a:t>
            </a:r>
            <a:r>
              <a:rPr kumimoji="0" lang="en-US"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明朝" panose="02020609040205080304" pitchFamily="17" charset="-128"/>
              </a:rPr>
              <a:t>.15</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明朝" panose="02020609040205080304" pitchFamily="17" charset="-128"/>
              </a:rPr>
              <a:t>（月）伊東高等学校　</a:t>
            </a:r>
            <a:r>
              <a:rPr kumimoji="0" lang="ja-JP" altLang="en-US"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明朝" panose="02020609040205080304" pitchFamily="17" charset="-128"/>
              </a:rPr>
              <a:t>　　</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明朝" panose="02020609040205080304" pitchFamily="17" charset="-128"/>
              </a:rPr>
              <a:t>参加者：</a:t>
            </a:r>
            <a:r>
              <a:rPr kumimoji="0" lang="en-US"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明朝" panose="02020609040205080304" pitchFamily="17" charset="-128"/>
              </a:rPr>
              <a:t>  145</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明朝" panose="02020609040205080304" pitchFamily="17" charset="-128"/>
              </a:rPr>
              <a:t>名（</a:t>
            </a:r>
            <a:r>
              <a:rPr kumimoji="0" lang="en-US"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明朝" panose="02020609040205080304" pitchFamily="17" charset="-128"/>
              </a:rPr>
              <a:t>3</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明朝" panose="02020609040205080304" pitchFamily="17" charset="-128"/>
              </a:rPr>
              <a:t>年生</a:t>
            </a:r>
            <a:r>
              <a:rPr kumimoji="0" lang="en-US"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明朝" panose="02020609040205080304" pitchFamily="17" charset="-128"/>
              </a:rPr>
              <a:t>)</a:t>
            </a:r>
            <a:endPar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266700" marR="0" lvl="0" indent="0" algn="l" defTabSz="914400" rtl="0" eaLnBrk="0" fontAlgn="base" latinLnBrk="1" hangingPunct="0">
              <a:lnSpc>
                <a:spcPts val="168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明朝" panose="02020609040205080304" pitchFamily="17" charset="-128"/>
              </a:rPr>
              <a:t>　</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明朝" panose="02020609040205080304" pitchFamily="17" charset="-128"/>
              </a:rPr>
              <a:t>②</a:t>
            </a:r>
            <a:r>
              <a:rPr kumimoji="0" lang="en-US"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明朝" panose="02020609040205080304" pitchFamily="17" charset="-128"/>
              </a:rPr>
              <a:t>2020.10.</a:t>
            </a:r>
            <a:r>
              <a:rPr kumimoji="0" lang="ja-JP" altLang="en-US"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明朝" panose="02020609040205080304" pitchFamily="17" charset="-128"/>
              </a:rPr>
              <a:t>８</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明朝" panose="02020609040205080304" pitchFamily="17" charset="-128"/>
              </a:rPr>
              <a:t>（木）浜松西高等学校　</a:t>
            </a:r>
            <a:r>
              <a:rPr kumimoji="0" lang="ja-JP" altLang="en-US"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明朝" panose="02020609040205080304" pitchFamily="17" charset="-128"/>
              </a:rPr>
              <a:t>　</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明朝" panose="02020609040205080304" pitchFamily="17" charset="-128"/>
              </a:rPr>
              <a:t>参加者：</a:t>
            </a:r>
            <a:r>
              <a:rPr kumimoji="0" lang="en-US"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明朝" panose="02020609040205080304" pitchFamily="17" charset="-128"/>
              </a:rPr>
              <a:t>  730</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明朝" panose="02020609040205080304" pitchFamily="17" charset="-128"/>
              </a:rPr>
              <a:t>名（全校生徒）</a:t>
            </a:r>
            <a:endPar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l" defTabSz="914400" rtl="0" eaLnBrk="0" fontAlgn="base" latinLnBrk="1" hangingPunct="0">
              <a:lnSpc>
                <a:spcPts val="1680"/>
              </a:lnSpc>
              <a:spcBef>
                <a:spcPts val="0"/>
              </a:spcBef>
              <a:spcAft>
                <a:spcPts val="0"/>
              </a:spcAft>
              <a:buClrTx/>
              <a:buSzTx/>
              <a:buFontTx/>
              <a:buNone/>
              <a:tabLst/>
              <a:defRPr/>
            </a:pP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③</a:t>
            </a:r>
            <a:r>
              <a:rPr kumimoji="0" lang="en-US"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2020.10.14</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（水）富岳館高等学校　</a:t>
            </a:r>
            <a:r>
              <a:rPr kumimoji="0" lang="ja-JP" altLang="en-US"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参加者：</a:t>
            </a:r>
            <a:r>
              <a:rPr kumimoji="0" lang="en-US"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237</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名（</a:t>
            </a:r>
            <a:r>
              <a:rPr kumimoji="0" lang="en-US"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3</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年生）</a:t>
            </a:r>
            <a:endPar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133350" algn="l" defTabSz="914400" rtl="0" eaLnBrk="0" fontAlgn="base" latinLnBrk="1" hangingPunct="0">
              <a:lnSpc>
                <a:spcPts val="1680"/>
              </a:lnSpc>
              <a:spcBef>
                <a:spcPts val="0"/>
              </a:spcBef>
              <a:spcAft>
                <a:spcPts val="0"/>
              </a:spcAft>
              <a:buClrTx/>
              <a:buSzTx/>
              <a:buFontTx/>
              <a:buNone/>
              <a:tabLst/>
              <a:defRPr/>
            </a:pP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④</a:t>
            </a:r>
            <a:r>
              <a:rPr kumimoji="0" lang="en-US"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2020.10.19</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（月）静岡西高等学校　</a:t>
            </a:r>
            <a:r>
              <a:rPr kumimoji="0" lang="ja-JP" altLang="en-US"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参加者：</a:t>
            </a:r>
            <a:r>
              <a:rPr kumimoji="0" lang="en-US"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540</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名（全校生徒）</a:t>
            </a:r>
            <a:endPar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133350" algn="l" defTabSz="914400" rtl="0" eaLnBrk="0" fontAlgn="base" latinLnBrk="1" hangingPunct="0">
              <a:lnSpc>
                <a:spcPts val="1680"/>
              </a:lnSpc>
              <a:spcBef>
                <a:spcPts val="0"/>
              </a:spcBef>
              <a:spcAft>
                <a:spcPts val="0"/>
              </a:spcAft>
              <a:buClrTx/>
              <a:buSzTx/>
              <a:buFontTx/>
              <a:buNone/>
              <a:tabLst/>
              <a:defRPr/>
            </a:pP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⑤</a:t>
            </a:r>
            <a:r>
              <a:rPr kumimoji="0" lang="en-US"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2020.10.22</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（木）函南中学校　</a:t>
            </a:r>
            <a:r>
              <a:rPr kumimoji="0" lang="ja-JP" altLang="en-US"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参加者：</a:t>
            </a:r>
            <a:r>
              <a:rPr kumimoji="0" lang="en-US"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165</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名（</a:t>
            </a:r>
            <a:r>
              <a:rPr kumimoji="0" lang="en-US"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3</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年生）</a:t>
            </a:r>
            <a:endPar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133350" algn="l" defTabSz="914400" rtl="0" eaLnBrk="0" fontAlgn="base" latinLnBrk="1" hangingPunct="0">
              <a:lnSpc>
                <a:spcPts val="168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⑥</a:t>
            </a:r>
            <a:r>
              <a:rPr kumimoji="0" lang="en-US"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2020.11.17</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（火）浜松南高等学校　</a:t>
            </a:r>
            <a:r>
              <a:rPr kumimoji="0" lang="ja-JP" altLang="en-US"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参加者：</a:t>
            </a:r>
            <a:r>
              <a:rPr kumimoji="0" lang="en-US"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1,061</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名（全校生徒）</a:t>
            </a:r>
            <a:endPar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133350" algn="l" defTabSz="914400" rtl="0" eaLnBrk="0" fontAlgn="base" latinLnBrk="1" hangingPunct="0">
              <a:lnSpc>
                <a:spcPts val="168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⑦</a:t>
            </a:r>
            <a:r>
              <a:rPr kumimoji="0" lang="en-US"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2020.12.18</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（金）浜松市立高等学校　参加者：</a:t>
            </a:r>
            <a:r>
              <a:rPr kumimoji="0" lang="en-US"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1,230</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名（全校生徒）</a:t>
            </a:r>
            <a:endPar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133350" algn="l" defTabSz="914400" rtl="0" eaLnBrk="0" fontAlgn="base" latinLnBrk="1" hangingPunct="0">
              <a:lnSpc>
                <a:spcPts val="168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⑧</a:t>
            </a:r>
            <a:r>
              <a:rPr kumimoji="0" lang="en-US"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2021.</a:t>
            </a:r>
            <a:r>
              <a:rPr kumimoji="0" lang="ja-JP" altLang="en-US"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２</a:t>
            </a:r>
            <a:r>
              <a:rPr kumimoji="0" lang="en-US"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ja-JP" altLang="en-US"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４</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（木）磐田第一中学校　</a:t>
            </a:r>
            <a:r>
              <a:rPr kumimoji="0" lang="ja-JP" altLang="en-US"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参加者：</a:t>
            </a:r>
            <a:r>
              <a:rPr kumimoji="0" lang="en-US"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163</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名（</a:t>
            </a:r>
            <a:r>
              <a:rPr kumimoji="0" lang="en-US"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2</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年生）</a:t>
            </a:r>
            <a:endParaRPr kumimoji="0" lang="en-US"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l" defTabSz="914400" rtl="0" eaLnBrk="0" fontAlgn="base" latinLnBrk="1" hangingPunct="0">
              <a:lnSpc>
                <a:spcPts val="1680"/>
              </a:lnSpc>
              <a:spcBef>
                <a:spcPts val="0"/>
              </a:spcBef>
              <a:spcAft>
                <a:spcPts val="0"/>
              </a:spcAft>
              <a:buClrTx/>
              <a:buSzTx/>
              <a:buFontTx/>
              <a:buNone/>
              <a:tabLst/>
              <a:defRPr/>
            </a:pPr>
            <a:r>
              <a:rPr lang="ja-JP" altLang="en-US" sz="8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endParaRPr lang="en-US" altLang="ja-JP" sz="8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l" defTabSz="914400" rtl="0" eaLnBrk="0" fontAlgn="base" latinLnBrk="1" hangingPunct="0">
              <a:lnSpc>
                <a:spcPts val="168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※肝臓病教室</a:t>
            </a:r>
            <a:r>
              <a:rPr kumimoji="0" lang="en-US"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患者サロン交流・情報交換会「ガーベラの会」は、</a:t>
            </a:r>
            <a:endParaRPr kumimoji="0" lang="en-US"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l" defTabSz="914400" rtl="0" eaLnBrk="0" fontAlgn="base" latinLnBrk="1" hangingPunct="0">
              <a:lnSpc>
                <a:spcPts val="168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11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新型コロナウイルス感染症のため中止となった。</a:t>
            </a:r>
            <a:r>
              <a:rPr kumimoji="1" lang="ja-JP" altLang="en-US" sz="1100" dirty="0">
                <a:latin typeface="ＭＳ ゴシック" panose="020B0609070205080204" pitchFamily="49" charset="-128"/>
                <a:ea typeface="ＭＳ ゴシック" panose="020B0609070205080204" pitchFamily="49" charset="-128"/>
              </a:rPr>
              <a:t>　　　　　</a:t>
            </a:r>
          </a:p>
        </p:txBody>
      </p:sp>
      <p:graphicFrame>
        <p:nvGraphicFramePr>
          <p:cNvPr id="4" name="グラフ 3">
            <a:extLst>
              <a:ext uri="{FF2B5EF4-FFF2-40B4-BE49-F238E27FC236}">
                <a16:creationId xmlns:a16="http://schemas.microsoft.com/office/drawing/2014/main" id="{60402A5C-9926-4CD2-8C30-2649BBD512AE}"/>
              </a:ext>
            </a:extLst>
          </p:cNvPr>
          <p:cNvGraphicFramePr/>
          <p:nvPr>
            <p:extLst>
              <p:ext uri="{D42A27DB-BD31-4B8C-83A1-F6EECF244321}">
                <p14:modId xmlns:p14="http://schemas.microsoft.com/office/powerpoint/2010/main" val="3675572558"/>
              </p:ext>
            </p:extLst>
          </p:nvPr>
        </p:nvGraphicFramePr>
        <p:xfrm>
          <a:off x="5575822" y="1225522"/>
          <a:ext cx="3401960" cy="34441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39516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12">
            <a:extLst>
              <a:ext uri="{FF2B5EF4-FFF2-40B4-BE49-F238E27FC236}">
                <a16:creationId xmlns:a16="http://schemas.microsoft.com/office/drawing/2014/main" id="{39099BB9-4380-4AF7-9947-BEC57E665E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35" b="339"/>
          <a:stretch/>
        </p:blipFill>
        <p:spPr>
          <a:xfrm>
            <a:off x="0" y="28144"/>
            <a:ext cx="9144000" cy="3239136"/>
          </a:xfrm>
          <a:prstGeom prst="rect">
            <a:avLst/>
          </a:prstGeom>
        </p:spPr>
      </p:pic>
      <p:sp>
        <p:nvSpPr>
          <p:cNvPr id="2" name="텍스트 개체 틀 1"/>
          <p:cNvSpPr>
            <a:spLocks noGrp="1"/>
          </p:cNvSpPr>
          <p:nvPr>
            <p:ph type="body" sz="quarter" idx="10"/>
          </p:nvPr>
        </p:nvSpPr>
        <p:spPr>
          <a:xfrm>
            <a:off x="3249933" y="804239"/>
            <a:ext cx="5113339" cy="843473"/>
          </a:xfrm>
        </p:spPr>
        <p:txBody>
          <a:bodyPr/>
          <a:lstStyle/>
          <a:p>
            <a:r>
              <a:rPr lang="en-US" altLang="ko-KR" dirty="0"/>
              <a:t>0</a:t>
            </a:r>
            <a:r>
              <a:rPr lang="en-US" altLang="ja-JP" dirty="0"/>
              <a:t>2</a:t>
            </a:r>
            <a:endParaRPr lang="ko-KR" altLang="en-US" dirty="0"/>
          </a:p>
        </p:txBody>
      </p:sp>
      <p:sp>
        <p:nvSpPr>
          <p:cNvPr id="4" name="텍스트 개체 틀 3"/>
          <p:cNvSpPr>
            <a:spLocks noGrp="1"/>
          </p:cNvSpPr>
          <p:nvPr>
            <p:ph type="body" sz="quarter" idx="12"/>
          </p:nvPr>
        </p:nvSpPr>
        <p:spPr>
          <a:xfrm>
            <a:off x="3249932" y="1557426"/>
            <a:ext cx="5113339" cy="533400"/>
          </a:xfrm>
        </p:spPr>
        <p:txBody>
          <a:bodyPr/>
          <a:lstStyle/>
          <a:p>
            <a:r>
              <a:rPr lang="ja-JP" altLang="en-US" dirty="0"/>
              <a:t>地域連携室</a:t>
            </a:r>
            <a:endParaRPr lang="ko-KR" altLang="en-US" dirty="0"/>
          </a:p>
        </p:txBody>
      </p:sp>
      <p:pic>
        <p:nvPicPr>
          <p:cNvPr id="7" name="図 6">
            <a:extLst>
              <a:ext uri="{FF2B5EF4-FFF2-40B4-BE49-F238E27FC236}">
                <a16:creationId xmlns:a16="http://schemas.microsoft.com/office/drawing/2014/main" id="{232A22AF-3D83-4085-A29E-FDD84F41041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3698" b="53646" l="30381" r="38507">
                        <a14:foregroundMark x1="30772" y1="31510" x2="30820" y2="26953"/>
                        <a14:foregroundMark x1="30747" y1="33854" x2="30772" y2="31510"/>
                        <a14:foregroundMark x1="30820" y1="26953" x2="34334" y2="23698"/>
                        <a14:foregroundMark x1="34334" y1="23698" x2="37775" y2="26693"/>
                        <a14:foregroundMark x1="37964" y1="28125" x2="38067" y2="28906"/>
                        <a14:foregroundMark x1="37775" y1="26693" x2="37964" y2="28125"/>
                        <a14:foregroundMark x1="32650" y1="23958" x2="31040" y2="26563"/>
                        <a14:foregroundMark x1="32650" y1="51953" x2="33163" y2="51693"/>
                        <a14:foregroundMark x1="35286" y1="52083" x2="35432" y2="52344"/>
                        <a14:foregroundMark x1="35359" y1="53516" x2="35505" y2="53646"/>
                        <a14:foregroundMark x1="32870" y1="53516" x2="32870" y2="53776"/>
                        <a14:foregroundMark x1="38507" y1="27995" x2="38507" y2="32813"/>
                        <a14:foregroundMark x1="31698" y1="44010" x2="32064" y2="44401"/>
                        <a14:foregroundMark x1="31600" y1="27344" x2="32430" y2="24609"/>
                        <a14:foregroundMark x1="30454" y1="31120" x2="31600" y2="27344"/>
                        <a14:foregroundMark x1="32430" y1="24609" x2="36091" y2="23828"/>
                        <a14:foregroundMark x1="37843" y1="28125" x2="38214" y2="29036"/>
                        <a14:foregroundMark x1="36091" y1="23828" x2="37843" y2="28125"/>
                        <a14:foregroundMark x1="38214" y1="29036" x2="38433" y2="30859"/>
                        <a14:foregroundMark x1="30600" y1="27083" x2="30381" y2="31510"/>
                        <a14:backgroundMark x1="30527" y1="27344" x2="30527" y2="27344"/>
                        <a14:backgroundMark x1="30454" y1="26953" x2="30454" y2="26953"/>
                        <a14:backgroundMark x1="30600" y1="26953" x2="30600" y2="26953"/>
                        <a14:backgroundMark x1="38507" y1="28125" x2="38507" y2="28125"/>
                        <a14:backgroundMark x1="30234" y1="31510" x2="30234" y2="31510"/>
                        <a14:backgroundMark x1="30307" y1="27344" x2="30307" y2="27344"/>
                      </a14:backgroundRemoval>
                    </a14:imgEffect>
                  </a14:imgLayer>
                </a14:imgProps>
              </a:ext>
            </a:extLst>
          </a:blip>
          <a:srcRect l="29725" t="21616" r="60464" b="44264"/>
          <a:stretch/>
        </p:blipFill>
        <p:spPr>
          <a:xfrm>
            <a:off x="1831028" y="399937"/>
            <a:ext cx="1276350" cy="2495550"/>
          </a:xfrm>
          <a:prstGeom prst="rect">
            <a:avLst/>
          </a:prstGeom>
        </p:spPr>
      </p:pic>
    </p:spTree>
    <p:extLst>
      <p:ext uri="{BB962C8B-B14F-4D97-AF65-F5344CB8AC3E}">
        <p14:creationId xmlns:p14="http://schemas.microsoft.com/office/powerpoint/2010/main" val="18070721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2"/>
          </p:nvPr>
        </p:nvSpPr>
        <p:spPr>
          <a:xfrm>
            <a:off x="245833" y="279778"/>
            <a:ext cx="8064896" cy="533400"/>
          </a:xfrm>
        </p:spPr>
        <p:txBody>
          <a:bodyPr/>
          <a:lstStyle/>
          <a:p>
            <a:r>
              <a:rPr lang="ja-JP" altLang="en-US" sz="3200" b="0" dirty="0"/>
              <a:t>肝疾患連携相談室</a:t>
            </a:r>
            <a:endParaRPr lang="en-US" altLang="ko-KR" sz="3200" b="0" dirty="0"/>
          </a:p>
        </p:txBody>
      </p:sp>
      <p:sp>
        <p:nvSpPr>
          <p:cNvPr id="12" name="テキスト ボックス 11">
            <a:extLst>
              <a:ext uri="{FF2B5EF4-FFF2-40B4-BE49-F238E27FC236}">
                <a16:creationId xmlns:a16="http://schemas.microsoft.com/office/drawing/2014/main" id="{8A68A449-A8C5-4F8C-A2E8-61B7B0D6D9D0}"/>
              </a:ext>
            </a:extLst>
          </p:cNvPr>
          <p:cNvSpPr txBox="1"/>
          <p:nvPr/>
        </p:nvSpPr>
        <p:spPr>
          <a:xfrm>
            <a:off x="539552" y="987574"/>
            <a:ext cx="8424936" cy="3997954"/>
          </a:xfrm>
          <a:prstGeom prst="rect">
            <a:avLst/>
          </a:prstGeom>
          <a:noFill/>
        </p:spPr>
        <p:txBody>
          <a:bodyPr wrap="square" rtlCol="0">
            <a:spAutoFit/>
          </a:bodyPr>
          <a:lstStyle/>
          <a:p>
            <a:pPr algn="just" fontAlgn="base" hangingPunct="0"/>
            <a:r>
              <a:rPr lang="ja-JP" altLang="en-US" sz="1300" b="1" kern="0" dirty="0">
                <a:effectLst/>
                <a:latin typeface="ＭＳ ゴシック" panose="020B0609070205080204" pitchFamily="49" charset="-128"/>
                <a:ea typeface="ＭＳ ゴシック" panose="020B0609070205080204" pitchFamily="49" charset="-128"/>
                <a:cs typeface="ＭＳ 明朝" panose="02020609040205080304" pitchFamily="17" charset="-128"/>
              </a:rPr>
              <a:t>肝疾患診療連携拠点病院等連携連絡協議会</a:t>
            </a:r>
          </a:p>
          <a:p>
            <a:pPr algn="just" fontAlgn="base" hangingPunct="0"/>
            <a:r>
              <a:rPr lang="ja-JP" altLang="en-US" sz="1100" kern="0" dirty="0">
                <a:effectLst/>
                <a:latin typeface="ＭＳ ゴシック" panose="020B0609070205080204" pitchFamily="49" charset="-128"/>
                <a:ea typeface="ＭＳ ゴシック" panose="020B0609070205080204" pitchFamily="49" charset="-128"/>
                <a:cs typeface="ＭＳ 明朝" panose="02020609040205080304" pitchFamily="17" charset="-128"/>
              </a:rPr>
              <a:t>　　肝疾患診療連携拠点病院等連絡協議会は、静岡県肝疾患診療連携拠点病院である当院と順天堂大学医学部附属静岡病院が</a:t>
            </a:r>
            <a:endParaRPr lang="en-US" altLang="ja-JP" sz="1100" kern="0" dirty="0">
              <a:effectLst/>
              <a:latin typeface="ＭＳ ゴシック" panose="020B0609070205080204" pitchFamily="49" charset="-128"/>
              <a:ea typeface="ＭＳ ゴシック" panose="020B0609070205080204" pitchFamily="49" charset="-128"/>
              <a:cs typeface="ＭＳ 明朝" panose="02020609040205080304" pitchFamily="17" charset="-128"/>
            </a:endParaRPr>
          </a:p>
          <a:p>
            <a:pPr algn="just" fontAlgn="base" hangingPunct="0"/>
            <a:r>
              <a:rPr lang="ja-JP" altLang="en-US" sz="1100" kern="0" dirty="0">
                <a:latin typeface="ＭＳ ゴシック" panose="020B0609070205080204" pitchFamily="49" charset="-128"/>
                <a:ea typeface="ＭＳ ゴシック" panose="020B0609070205080204" pitchFamily="49" charset="-128"/>
                <a:cs typeface="ＭＳ 明朝" panose="02020609040205080304" pitchFamily="17" charset="-128"/>
              </a:rPr>
              <a:t>　　</a:t>
            </a:r>
            <a:r>
              <a:rPr lang="ja-JP" altLang="en-US" sz="1100" kern="0" dirty="0">
                <a:effectLst/>
                <a:latin typeface="ＭＳ ゴシック" panose="020B0609070205080204" pitchFamily="49" charset="-128"/>
                <a:ea typeface="ＭＳ ゴシック" panose="020B0609070205080204" pitchFamily="49" charset="-128"/>
                <a:cs typeface="ＭＳ 明朝" panose="02020609040205080304" pitchFamily="17" charset="-128"/>
              </a:rPr>
              <a:t>１年毎の交代制となり、令和</a:t>
            </a:r>
            <a:r>
              <a:rPr lang="en-US" altLang="ja-JP" sz="1100" kern="0" dirty="0">
                <a:effectLst/>
                <a:latin typeface="ＭＳ ゴシック" panose="020B0609070205080204" pitchFamily="49" charset="-128"/>
                <a:ea typeface="ＭＳ ゴシック" panose="020B0609070205080204" pitchFamily="49" charset="-128"/>
                <a:cs typeface="ＭＳ 明朝" panose="02020609040205080304" pitchFamily="17" charset="-128"/>
              </a:rPr>
              <a:t>2</a:t>
            </a:r>
            <a:r>
              <a:rPr lang="ja-JP" altLang="en-US" sz="1100" kern="0" dirty="0">
                <a:effectLst/>
                <a:latin typeface="ＭＳ ゴシック" panose="020B0609070205080204" pitchFamily="49" charset="-128"/>
                <a:ea typeface="ＭＳ ゴシック" panose="020B0609070205080204" pitchFamily="49" charset="-128"/>
                <a:cs typeface="ＭＳ 明朝" panose="02020609040205080304" pitchFamily="17" charset="-128"/>
              </a:rPr>
              <a:t>年度は当院が企画・運営し連絡協議会を開催した。　参加者：</a:t>
            </a:r>
            <a:r>
              <a:rPr lang="en-US" altLang="ja-JP" sz="1100" kern="0" dirty="0">
                <a:effectLst/>
                <a:latin typeface="ＭＳ ゴシック" panose="020B0609070205080204" pitchFamily="49" charset="-128"/>
                <a:ea typeface="ＭＳ ゴシック" panose="020B0609070205080204" pitchFamily="49" charset="-128"/>
                <a:cs typeface="ＭＳ 明朝" panose="02020609040205080304" pitchFamily="17" charset="-128"/>
              </a:rPr>
              <a:t>43</a:t>
            </a:r>
            <a:r>
              <a:rPr lang="ja-JP" altLang="en-US" sz="1100" kern="0" dirty="0">
                <a:effectLst/>
                <a:latin typeface="ＭＳ ゴシック" panose="020B0609070205080204" pitchFamily="49" charset="-128"/>
                <a:ea typeface="ＭＳ ゴシック" panose="020B0609070205080204" pitchFamily="49" charset="-128"/>
                <a:cs typeface="ＭＳ 明朝" panose="02020609040205080304" pitchFamily="17" charset="-128"/>
              </a:rPr>
              <a:t>名　　</a:t>
            </a:r>
            <a:r>
              <a:rPr lang="ja-JP" altLang="en-US" sz="1100" b="1" kern="0" dirty="0">
                <a:effectLst/>
                <a:latin typeface="ＭＳ ゴシック" panose="020B0609070205080204" pitchFamily="49" charset="-128"/>
                <a:ea typeface="ＭＳ ゴシック" panose="020B0609070205080204" pitchFamily="49" charset="-128"/>
                <a:cs typeface="ＭＳ 明朝" panose="02020609040205080304" pitchFamily="17" charset="-128"/>
              </a:rPr>
              <a:t>　　 </a:t>
            </a:r>
          </a:p>
          <a:p>
            <a:pPr algn="just" fontAlgn="base" hangingPunct="0"/>
            <a:r>
              <a:rPr lang="ja-JP" altLang="en-US" sz="1100" b="1" kern="0" dirty="0">
                <a:effectLst/>
                <a:latin typeface="ＭＳ ゴシック" panose="020B0609070205080204" pitchFamily="49" charset="-128"/>
                <a:ea typeface="ＭＳ ゴシック" panose="020B0609070205080204" pitchFamily="49" charset="-128"/>
                <a:cs typeface="ＭＳ 明朝" panose="02020609040205080304" pitchFamily="17" charset="-128"/>
              </a:rPr>
              <a:t>　　　　　　　 </a:t>
            </a:r>
            <a:endParaRPr lang="en-US" altLang="ja-JP" sz="1100" b="1" kern="0" dirty="0">
              <a:latin typeface="ＭＳ ゴシック" panose="020B0609070205080204" pitchFamily="49" charset="-128"/>
              <a:ea typeface="ＭＳ ゴシック" panose="020B0609070205080204" pitchFamily="49" charset="-128"/>
              <a:cs typeface="ＭＳ 明朝" panose="02020609040205080304" pitchFamily="17" charset="-128"/>
            </a:endParaRPr>
          </a:p>
          <a:p>
            <a:pPr algn="just" fontAlgn="base" hangingPunct="0"/>
            <a:r>
              <a:rPr lang="ja-JP" altLang="ja-JP" sz="1300" b="1" kern="0" dirty="0">
                <a:effectLst/>
                <a:latin typeface="ＭＳ ゴシック" panose="020B0609070205080204" pitchFamily="49" charset="-128"/>
                <a:ea typeface="ＭＳ ゴシック" panose="020B0609070205080204" pitchFamily="49" charset="-128"/>
                <a:cs typeface="ＭＳ 明朝" panose="02020609040205080304" pitchFamily="17" charset="-128"/>
              </a:rPr>
              <a:t>肝疾患診療に関する情報収集及び情報提供</a:t>
            </a:r>
            <a:endParaRPr lang="ja-JP" altLang="ja-JP" sz="13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lnSpc>
                <a:spcPts val="1790"/>
              </a:lnSpc>
            </a:pPr>
            <a:r>
              <a:rPr lang="en-US" altLang="ja-JP" sz="1100" b="1"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00" b="1" kern="100" dirty="0">
                <a:latin typeface="ＭＳ ゴシック" panose="020B0609070205080204" pitchFamily="49" charset="-128"/>
                <a:ea typeface="ＭＳ ゴシック" panose="020B0609070205080204" pitchFamily="49" charset="-128"/>
                <a:cs typeface="Times New Roman" panose="02020603050405020304" pitchFamily="18" charset="0"/>
              </a:rPr>
              <a:t>（１）</a:t>
            </a:r>
            <a:r>
              <a:rPr lang="ja-JP" altLang="ja-JP" sz="11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肝炎に関する普及啓発と感染予防の推進活動</a:t>
            </a:r>
            <a:endPar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lnSpc>
                <a:spcPts val="1790"/>
              </a:lnSpc>
            </a:pPr>
            <a:r>
              <a:rPr lang="ja-JP" altLang="en-US" sz="1100" b="1"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en-US" altLang="ja-JP" sz="1100" b="1" kern="100" dirty="0">
                <a:latin typeface="ＭＳ ゴシック" panose="020B0609070205080204" pitchFamily="49" charset="-128"/>
                <a:ea typeface="ＭＳ ゴシック" panose="020B0609070205080204" pitchFamily="49" charset="-128"/>
                <a:cs typeface="Times New Roman" panose="02020603050405020304" pitchFamily="18" charset="0"/>
              </a:rPr>
              <a:t>1</a:t>
            </a:r>
            <a:r>
              <a:rPr lang="ja-JP" altLang="en-US" sz="1100" b="1" kern="100" dirty="0">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ja-JP" sz="11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一般市民への普及啓発活動</a:t>
            </a:r>
            <a:endParaRPr lang="en-US" altLang="ja-JP" sz="11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lnSpc>
                <a:spcPts val="1790"/>
              </a:lnSpc>
            </a:pPr>
            <a:r>
              <a:rPr lang="ja-JP" altLang="en-US" sz="1100" b="1"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1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①</a:t>
            </a:r>
            <a:r>
              <a:rPr lang="en-US" altLang="ja-JP" sz="11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WEB</a:t>
            </a:r>
            <a:r>
              <a:rPr lang="ja-JP" altLang="ja-JP" sz="11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広告</a:t>
            </a:r>
            <a:endParaRPr lang="en-US" altLang="ja-JP" sz="11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lnSpc>
                <a:spcPts val="1790"/>
              </a:lnSpc>
            </a:pP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期　　間：</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2020.7.9</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（木）～</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2020.11.30</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（月）</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lnSpc>
                <a:spcPts val="1790"/>
              </a:lnSpc>
            </a:pP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内　　容：</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WEB</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上（</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Yahoo</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Google</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リスティング広告、</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YDN/GDN</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ディスプレイ広告、</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YDN</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インフィード広告）に広告を掲載</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lnSpc>
                <a:spcPts val="1790"/>
              </a:lnSpc>
            </a:pP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方　　法：</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WEB</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上の広告をクリックするとランディングページへ移行。そのランディングページにおいて、無料肝炎ウイ</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lnSpc>
                <a:spcPts val="1790"/>
              </a:lnSpc>
            </a:pP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ルス検査受検の呼びかけを行う。</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lnSpc>
                <a:spcPts val="1790"/>
              </a:lnSpc>
            </a:pP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エ リ ア：静岡県内全域</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lnSpc>
                <a:spcPts val="1790"/>
              </a:lnSpc>
            </a:pP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年　　齢：</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15</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歳～無制限（※</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GDN</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ディスプレイ広告は、</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18</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歳以上～無制限）</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lnSpc>
                <a:spcPts val="1790"/>
              </a:lnSpc>
            </a:pP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利用者層：タトゥー・ピアスをしている又はしようと考えている方等</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lnSpc>
                <a:spcPts val="1790"/>
              </a:lnSpc>
            </a:pP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結　　果：全体の表示数は減少したがクリック数が増加した事により、クリック単価を抑える事ができ、効率的に幅広く</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lnSpc>
                <a:spcPts val="1790"/>
              </a:lnSpc>
            </a:pP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広告をする事ができた。しかしながら、肝炎ウイルス検査の受検数は新型コロナウイル感染症の影響もあり、</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lnSpc>
                <a:spcPts val="1790"/>
              </a:lnSpc>
            </a:pP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受検数が減少し広告効果があったかどうかまでは言えない。</a:t>
            </a:r>
            <a:r>
              <a:rPr kumimoji="1"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　　　　</a:t>
            </a:r>
            <a:endParaRPr kumimoji="1" lang="ja-JP" altLang="en-US" sz="1100"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23915564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2"/>
          </p:nvPr>
        </p:nvSpPr>
        <p:spPr>
          <a:xfrm>
            <a:off x="245833" y="279778"/>
            <a:ext cx="8064896" cy="533400"/>
          </a:xfrm>
        </p:spPr>
        <p:txBody>
          <a:bodyPr/>
          <a:lstStyle/>
          <a:p>
            <a:r>
              <a:rPr lang="ja-JP" altLang="en-US" sz="3200" b="0" dirty="0"/>
              <a:t>肝疾患連携相談室</a:t>
            </a:r>
            <a:endParaRPr lang="en-US" altLang="ko-KR" sz="3200" b="0" dirty="0"/>
          </a:p>
        </p:txBody>
      </p:sp>
      <p:graphicFrame>
        <p:nvGraphicFramePr>
          <p:cNvPr id="4" name="グラフ 3">
            <a:extLst>
              <a:ext uri="{FF2B5EF4-FFF2-40B4-BE49-F238E27FC236}">
                <a16:creationId xmlns:a16="http://schemas.microsoft.com/office/drawing/2014/main" id="{44342171-FB66-47CC-BFBF-0064FE441DA7}"/>
              </a:ext>
            </a:extLst>
          </p:cNvPr>
          <p:cNvGraphicFramePr/>
          <p:nvPr>
            <p:extLst>
              <p:ext uri="{D42A27DB-BD31-4B8C-83A1-F6EECF244321}">
                <p14:modId xmlns:p14="http://schemas.microsoft.com/office/powerpoint/2010/main" val="281447999"/>
              </p:ext>
            </p:extLst>
          </p:nvPr>
        </p:nvGraphicFramePr>
        <p:xfrm>
          <a:off x="336574" y="1595306"/>
          <a:ext cx="4092447" cy="293411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グラフ 4">
            <a:extLst>
              <a:ext uri="{FF2B5EF4-FFF2-40B4-BE49-F238E27FC236}">
                <a16:creationId xmlns:a16="http://schemas.microsoft.com/office/drawing/2014/main" id="{DA73EEC4-CCC4-4225-830E-6CEB722A70A9}"/>
              </a:ext>
            </a:extLst>
          </p:cNvPr>
          <p:cNvGraphicFramePr/>
          <p:nvPr>
            <p:extLst>
              <p:ext uri="{D42A27DB-BD31-4B8C-83A1-F6EECF244321}">
                <p14:modId xmlns:p14="http://schemas.microsoft.com/office/powerpoint/2010/main" val="3531472236"/>
              </p:ext>
            </p:extLst>
          </p:nvPr>
        </p:nvGraphicFramePr>
        <p:xfrm>
          <a:off x="4754494" y="1574346"/>
          <a:ext cx="4052932" cy="2920911"/>
        </p:xfrm>
        <a:graphic>
          <a:graphicData uri="http://schemas.openxmlformats.org/drawingml/2006/chart">
            <c:chart xmlns:c="http://schemas.openxmlformats.org/drawingml/2006/chart" xmlns:r="http://schemas.openxmlformats.org/officeDocument/2006/relationships" r:id="rId3"/>
          </a:graphicData>
        </a:graphic>
      </p:graphicFrame>
      <p:sp>
        <p:nvSpPr>
          <p:cNvPr id="6" name="テキスト ボックス 5">
            <a:extLst>
              <a:ext uri="{FF2B5EF4-FFF2-40B4-BE49-F238E27FC236}">
                <a16:creationId xmlns:a16="http://schemas.microsoft.com/office/drawing/2014/main" id="{85AE1672-FE33-4B9B-93A6-B9A7A282C751}"/>
              </a:ext>
            </a:extLst>
          </p:cNvPr>
          <p:cNvSpPr txBox="1"/>
          <p:nvPr/>
        </p:nvSpPr>
        <p:spPr>
          <a:xfrm>
            <a:off x="472375" y="815899"/>
            <a:ext cx="8358615" cy="933654"/>
          </a:xfrm>
          <a:prstGeom prst="rect">
            <a:avLst/>
          </a:prstGeom>
          <a:noFill/>
        </p:spPr>
        <p:txBody>
          <a:bodyPr wrap="square" rtlCol="0">
            <a:spAutoFit/>
          </a:bodyPr>
          <a:lstStyle/>
          <a:p>
            <a:pPr marL="0" marR="0" lvl="0" indent="0" algn="l" defTabSz="914400" rtl="0" eaLnBrk="0" fontAlgn="base" latinLnBrk="1" hangingPunct="0">
              <a:lnSpc>
                <a:spcPts val="1680"/>
              </a:lnSpc>
              <a:spcBef>
                <a:spcPts val="0"/>
              </a:spcBef>
              <a:spcAft>
                <a:spcPts val="0"/>
              </a:spcAft>
              <a:buClrTx/>
              <a:buSzTx/>
              <a:buFontTx/>
              <a:buNone/>
              <a:tabLst/>
              <a:defRPr/>
            </a:pPr>
            <a:endParaRPr lang="en-US" altLang="ja-JP" sz="1200" kern="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l" defTabSz="914400" rtl="0" eaLnBrk="0" fontAlgn="base" latinLnBrk="1" hangingPunct="0">
              <a:lnSpc>
                <a:spcPts val="1680"/>
              </a:lnSpc>
              <a:spcBef>
                <a:spcPts val="0"/>
              </a:spcBef>
              <a:spcAft>
                <a:spcPts val="0"/>
              </a:spcAft>
              <a:buClrTx/>
              <a:buSzTx/>
              <a:buFontTx/>
              <a:buNone/>
              <a:tabLst/>
              <a:defRPr/>
            </a:pPr>
            <a:endParaRPr kumimoji="1" lang="en-US" altLang="ja-JP" sz="1200" kern="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l" defTabSz="914400" rtl="0" eaLnBrk="0" fontAlgn="base" latinLnBrk="1" hangingPunct="0">
              <a:lnSpc>
                <a:spcPts val="1680"/>
              </a:lnSpc>
              <a:spcBef>
                <a:spcPts val="0"/>
              </a:spcBef>
              <a:spcAft>
                <a:spcPts val="0"/>
              </a:spcAft>
              <a:buClrTx/>
              <a:buSzTx/>
              <a:buFontTx/>
              <a:buNone/>
              <a:tabLst/>
              <a:defRPr/>
            </a:pPr>
            <a:r>
              <a:rPr kumimoji="1" lang="ja-JP" altLang="en-US" sz="1200" kern="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年度別　保健所の</a:t>
            </a:r>
            <a:r>
              <a:rPr kumimoji="1" lang="en-US" altLang="ja-JP" sz="1200" kern="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HCV</a:t>
            </a:r>
            <a:r>
              <a:rPr kumimoji="1" lang="ja-JP" altLang="en-US" sz="1200" kern="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検査の受検数</a:t>
            </a:r>
            <a:r>
              <a:rPr kumimoji="1" lang="en-US" altLang="ja-JP" sz="1200" kern="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a:t>
            </a:r>
            <a:r>
              <a:rPr kumimoji="1" lang="ja-JP" altLang="en-US" sz="1200" kern="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件）　　　　　　　　　　 年度別　保健所の</a:t>
            </a:r>
            <a:r>
              <a:rPr kumimoji="1" lang="en-US" altLang="ja-JP" sz="1200" kern="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HB</a:t>
            </a:r>
            <a:r>
              <a:rPr kumimoji="1" lang="ja-JP" altLang="en-US" sz="1200" kern="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ｓ検査の受検数</a:t>
            </a:r>
            <a:r>
              <a:rPr kumimoji="1" lang="en-US" altLang="ja-JP" sz="1200" kern="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a:t>
            </a:r>
            <a:r>
              <a:rPr kumimoji="1" lang="ja-JP" altLang="en-US" sz="1200" kern="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件</a:t>
            </a:r>
            <a:r>
              <a:rPr kumimoji="1" lang="en-US" altLang="ja-JP" sz="1200" kern="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a:t>
            </a:r>
            <a:r>
              <a:rPr kumimoji="1" lang="ja-JP" altLang="en-US" sz="1200" dirty="0">
                <a:latin typeface="ＭＳ ゴシック" panose="020B0609070205080204" pitchFamily="49" charset="-128"/>
                <a:ea typeface="ＭＳ ゴシック" panose="020B0609070205080204" pitchFamily="49" charset="-128"/>
              </a:rPr>
              <a:t>　　　　　</a:t>
            </a:r>
            <a:r>
              <a:rPr kumimoji="0" lang="en-US" altLang="ja-JP" sz="110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endParaRPr kumimoji="0" lang="ja-JP" altLang="ja-JP" sz="110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l" defTabSz="914400" rtl="0" eaLnBrk="0" fontAlgn="base" latinLnBrk="1" hangingPunct="0">
              <a:lnSpc>
                <a:spcPts val="1680"/>
              </a:lnSpc>
              <a:spcBef>
                <a:spcPts val="0"/>
              </a:spcBef>
              <a:spcAft>
                <a:spcPts val="0"/>
              </a:spcAft>
              <a:buClrTx/>
              <a:buSzTx/>
              <a:buFontTx/>
              <a:buNone/>
              <a:tabLst/>
              <a:defRPr/>
            </a:pPr>
            <a:r>
              <a:rPr kumimoji="1" lang="ja-JP" altLang="en-US" sz="1100" dirty="0">
                <a:latin typeface="ＭＳ ゴシック" panose="020B0609070205080204" pitchFamily="49" charset="-128"/>
                <a:ea typeface="ＭＳ ゴシック" panose="020B0609070205080204" pitchFamily="49" charset="-128"/>
              </a:rPr>
              <a:t>　　　　　　　　</a:t>
            </a:r>
          </a:p>
        </p:txBody>
      </p:sp>
    </p:spTree>
    <p:extLst>
      <p:ext uri="{BB962C8B-B14F-4D97-AF65-F5344CB8AC3E}">
        <p14:creationId xmlns:p14="http://schemas.microsoft.com/office/powerpoint/2010/main" val="13678089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2"/>
          </p:nvPr>
        </p:nvSpPr>
        <p:spPr>
          <a:xfrm>
            <a:off x="245833" y="279778"/>
            <a:ext cx="8064896" cy="533400"/>
          </a:xfrm>
        </p:spPr>
        <p:txBody>
          <a:bodyPr/>
          <a:lstStyle/>
          <a:p>
            <a:r>
              <a:rPr lang="ja-JP" altLang="en-US" sz="3200" b="0" dirty="0"/>
              <a:t>肝疾患連携相談室</a:t>
            </a:r>
            <a:endParaRPr lang="en-US" altLang="ko-KR" sz="3200" b="0" dirty="0"/>
          </a:p>
        </p:txBody>
      </p:sp>
      <p:sp>
        <p:nvSpPr>
          <p:cNvPr id="8" name="テキスト ボックス 7">
            <a:extLst>
              <a:ext uri="{FF2B5EF4-FFF2-40B4-BE49-F238E27FC236}">
                <a16:creationId xmlns:a16="http://schemas.microsoft.com/office/drawing/2014/main" id="{852D113F-90A0-4A9D-8C5E-E2DD4EEAE2DD}"/>
              </a:ext>
            </a:extLst>
          </p:cNvPr>
          <p:cNvSpPr txBox="1"/>
          <p:nvPr/>
        </p:nvSpPr>
        <p:spPr>
          <a:xfrm>
            <a:off x="524385" y="1131590"/>
            <a:ext cx="7936047" cy="938719"/>
          </a:xfrm>
          <a:prstGeom prst="rect">
            <a:avLst/>
          </a:prstGeom>
          <a:noFill/>
        </p:spPr>
        <p:txBody>
          <a:bodyPr wrap="square" rtlCol="0">
            <a:spAutoFit/>
          </a:bodyPr>
          <a:lstStyle/>
          <a:p>
            <a:r>
              <a:rPr lang="ja-JP" altLang="en-US" sz="1100" b="1" dirty="0">
                <a:latin typeface="ＭＳ ゴシック" panose="020B0609070205080204" pitchFamily="49" charset="-128"/>
                <a:ea typeface="ＭＳ ゴシック" panose="020B0609070205080204" pitchFamily="49" charset="-128"/>
              </a:rPr>
              <a:t>②静岡県合同啓発促進活動</a:t>
            </a:r>
          </a:p>
          <a:p>
            <a:r>
              <a:rPr lang="ja-JP" altLang="en-US" sz="1100" dirty="0">
                <a:latin typeface="ＭＳ ゴシック" panose="020B0609070205080204" pitchFamily="49" charset="-128"/>
                <a:ea typeface="ＭＳ ゴシック" panose="020B0609070205080204" pitchFamily="49" charset="-128"/>
              </a:rPr>
              <a:t>　　新型コロナウイルス感染症の感染拡大により中止となったが、配布物「瞬間冷却剤ドンピエール」を作成していたため</a:t>
            </a:r>
            <a:endParaRPr lang="en-US" altLang="ja-JP" sz="1100" dirty="0">
              <a:latin typeface="ＭＳ ゴシック" panose="020B0609070205080204" pitchFamily="49" charset="-128"/>
              <a:ea typeface="ＭＳ ゴシック" panose="020B0609070205080204" pitchFamily="49" charset="-128"/>
            </a:endParaRPr>
          </a:p>
          <a:p>
            <a:r>
              <a:rPr lang="ja-JP" altLang="en-US" sz="1100" dirty="0">
                <a:latin typeface="ＭＳ ゴシック" panose="020B0609070205080204" pitchFamily="49" charset="-128"/>
                <a:ea typeface="ＭＳ ゴシック" panose="020B0609070205080204" pitchFamily="49" charset="-128"/>
              </a:rPr>
              <a:t>　　両拠点病院及び各保健所にて配布。</a:t>
            </a:r>
          </a:p>
          <a:p>
            <a:r>
              <a:rPr lang="ja-JP" altLang="en-US" sz="1100" dirty="0">
                <a:latin typeface="ＭＳ ゴシック" panose="020B0609070205080204" pitchFamily="49" charset="-128"/>
                <a:ea typeface="ＭＳ ゴシック" panose="020B0609070205080204" pitchFamily="49" charset="-128"/>
              </a:rPr>
              <a:t>　　また、配布の際、二次元コード付きリーフレットを同封しアンケートを実施</a:t>
            </a:r>
          </a:p>
          <a:p>
            <a:endParaRPr kumimoji="1" lang="en-US" altLang="ja-JP" sz="1100" dirty="0">
              <a:latin typeface="ＭＳ ゴシック" panose="020B0609070205080204" pitchFamily="49" charset="-128"/>
              <a:ea typeface="ＭＳ ゴシック" panose="020B0609070205080204" pitchFamily="49" charset="-128"/>
            </a:endParaRPr>
          </a:p>
        </p:txBody>
      </p:sp>
      <p:graphicFrame>
        <p:nvGraphicFramePr>
          <p:cNvPr id="9" name="グラフ 8">
            <a:extLst>
              <a:ext uri="{FF2B5EF4-FFF2-40B4-BE49-F238E27FC236}">
                <a16:creationId xmlns:a16="http://schemas.microsoft.com/office/drawing/2014/main" id="{85DA04B1-3597-4784-A3C8-C9271E711E0F}"/>
              </a:ext>
            </a:extLst>
          </p:cNvPr>
          <p:cNvGraphicFramePr/>
          <p:nvPr>
            <p:extLst>
              <p:ext uri="{D42A27DB-BD31-4B8C-83A1-F6EECF244321}">
                <p14:modId xmlns:p14="http://schemas.microsoft.com/office/powerpoint/2010/main" val="1971804948"/>
              </p:ext>
            </p:extLst>
          </p:nvPr>
        </p:nvGraphicFramePr>
        <p:xfrm>
          <a:off x="878141" y="2176537"/>
          <a:ext cx="3338765" cy="251964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グラフ 9">
            <a:extLst>
              <a:ext uri="{FF2B5EF4-FFF2-40B4-BE49-F238E27FC236}">
                <a16:creationId xmlns:a16="http://schemas.microsoft.com/office/drawing/2014/main" id="{FC2523F1-B8A2-4C0D-B95D-F1B9F1C5BE35}"/>
              </a:ext>
            </a:extLst>
          </p:cNvPr>
          <p:cNvGraphicFramePr/>
          <p:nvPr>
            <p:extLst>
              <p:ext uri="{D42A27DB-BD31-4B8C-83A1-F6EECF244321}">
                <p14:modId xmlns:p14="http://schemas.microsoft.com/office/powerpoint/2010/main" val="3241372780"/>
              </p:ext>
            </p:extLst>
          </p:nvPr>
        </p:nvGraphicFramePr>
        <p:xfrm>
          <a:off x="4982039" y="2176537"/>
          <a:ext cx="3338765" cy="25196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466862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2"/>
          </p:nvPr>
        </p:nvSpPr>
        <p:spPr>
          <a:xfrm>
            <a:off x="245833" y="279778"/>
            <a:ext cx="8064896" cy="533400"/>
          </a:xfrm>
        </p:spPr>
        <p:txBody>
          <a:bodyPr/>
          <a:lstStyle/>
          <a:p>
            <a:r>
              <a:rPr lang="ja-JP" altLang="en-US" sz="3200" b="0" dirty="0"/>
              <a:t>肝疾患連携相談室</a:t>
            </a:r>
            <a:endParaRPr lang="en-US" altLang="ko-KR" sz="3200" b="0" dirty="0"/>
          </a:p>
        </p:txBody>
      </p:sp>
      <p:sp>
        <p:nvSpPr>
          <p:cNvPr id="8" name="テキスト ボックス 7">
            <a:extLst>
              <a:ext uri="{FF2B5EF4-FFF2-40B4-BE49-F238E27FC236}">
                <a16:creationId xmlns:a16="http://schemas.microsoft.com/office/drawing/2014/main" id="{852D113F-90A0-4A9D-8C5E-E2DD4EEAE2DD}"/>
              </a:ext>
            </a:extLst>
          </p:cNvPr>
          <p:cNvSpPr txBox="1"/>
          <p:nvPr/>
        </p:nvSpPr>
        <p:spPr>
          <a:xfrm>
            <a:off x="502735" y="1366900"/>
            <a:ext cx="7385040" cy="3308598"/>
          </a:xfrm>
          <a:prstGeom prst="rect">
            <a:avLst/>
          </a:prstGeom>
          <a:noFill/>
        </p:spPr>
        <p:txBody>
          <a:bodyPr wrap="square" rtlCol="0">
            <a:spAutoFit/>
          </a:bodyPr>
          <a:lstStyle/>
          <a:p>
            <a:r>
              <a:rPr lang="ja-JP" altLang="en-US" sz="1100" b="1" dirty="0">
                <a:latin typeface="ＭＳ ゴシック" panose="020B0609070205080204" pitchFamily="49" charset="-128"/>
                <a:ea typeface="ＭＳ ゴシック" panose="020B0609070205080204" pitchFamily="49" charset="-128"/>
              </a:rPr>
              <a:t>③院内普及啓発活動</a:t>
            </a:r>
            <a:endParaRPr lang="ja-JP" altLang="en-US" sz="1100" dirty="0">
              <a:latin typeface="ＭＳ ゴシック" panose="020B0609070205080204" pitchFamily="49" charset="-128"/>
              <a:ea typeface="ＭＳ ゴシック" panose="020B0609070205080204" pitchFamily="49" charset="-128"/>
            </a:endParaRPr>
          </a:p>
          <a:p>
            <a:r>
              <a:rPr lang="ja-JP" altLang="en-US" sz="1100" dirty="0">
                <a:latin typeface="ＭＳ ゴシック" panose="020B0609070205080204" pitchFamily="49" charset="-128"/>
                <a:ea typeface="ＭＳ ゴシック" panose="020B0609070205080204" pitchFamily="49" charset="-128"/>
              </a:rPr>
              <a:t>　　日　時：</a:t>
            </a:r>
            <a:r>
              <a:rPr lang="en-US" altLang="ja-JP" sz="1100" dirty="0">
                <a:latin typeface="ＭＳ ゴシック" panose="020B0609070205080204" pitchFamily="49" charset="-128"/>
                <a:ea typeface="ＭＳ ゴシック" panose="020B0609070205080204" pitchFamily="49" charset="-128"/>
              </a:rPr>
              <a:t>2020.7.27</a:t>
            </a:r>
            <a:r>
              <a:rPr lang="ja-JP" altLang="en-US" sz="1100" dirty="0">
                <a:latin typeface="ＭＳ ゴシック" panose="020B0609070205080204" pitchFamily="49" charset="-128"/>
                <a:ea typeface="ＭＳ ゴシック" panose="020B0609070205080204" pitchFamily="49" charset="-128"/>
              </a:rPr>
              <a:t>（月）～</a:t>
            </a:r>
            <a:r>
              <a:rPr lang="en-US" altLang="ja-JP" sz="1100" dirty="0">
                <a:latin typeface="ＭＳ ゴシック" panose="020B0609070205080204" pitchFamily="49" charset="-128"/>
                <a:ea typeface="ＭＳ ゴシック" panose="020B0609070205080204" pitchFamily="49" charset="-128"/>
              </a:rPr>
              <a:t>7.31</a:t>
            </a:r>
            <a:r>
              <a:rPr lang="ja-JP" altLang="en-US" sz="1100" dirty="0">
                <a:latin typeface="ＭＳ ゴシック" panose="020B0609070205080204" pitchFamily="49" charset="-128"/>
                <a:ea typeface="ＭＳ ゴシック" panose="020B0609070205080204" pitchFamily="49" charset="-128"/>
              </a:rPr>
              <a:t>（金）</a:t>
            </a:r>
          </a:p>
          <a:p>
            <a:r>
              <a:rPr lang="ja-JP" altLang="en-US" sz="1100" dirty="0">
                <a:latin typeface="ＭＳ ゴシック" panose="020B0609070205080204" pitchFamily="49" charset="-128"/>
                <a:ea typeface="ＭＳ ゴシック" panose="020B0609070205080204" pitchFamily="49" charset="-128"/>
              </a:rPr>
              <a:t>　　場　所：当院の内科外来、</a:t>
            </a:r>
            <a:r>
              <a:rPr lang="en-US" altLang="ja-JP" sz="1100" dirty="0">
                <a:latin typeface="ＭＳ ゴシック" panose="020B0609070205080204" pitchFamily="49" charset="-128"/>
                <a:ea typeface="ＭＳ ゴシック" panose="020B0609070205080204" pitchFamily="49" charset="-128"/>
              </a:rPr>
              <a:t>7</a:t>
            </a:r>
            <a:r>
              <a:rPr lang="ja-JP" altLang="en-US" sz="1100" dirty="0">
                <a:latin typeface="ＭＳ ゴシック" panose="020B0609070205080204" pitchFamily="49" charset="-128"/>
                <a:ea typeface="ＭＳ ゴシック" panose="020B0609070205080204" pitchFamily="49" charset="-128"/>
              </a:rPr>
              <a:t>階西病棟、医療福祉支援センター、</a:t>
            </a:r>
            <a:endParaRPr lang="en-US" altLang="ja-JP" sz="1100" dirty="0">
              <a:latin typeface="ＭＳ ゴシック" panose="020B0609070205080204" pitchFamily="49" charset="-128"/>
              <a:ea typeface="ＭＳ ゴシック" panose="020B0609070205080204" pitchFamily="49" charset="-128"/>
            </a:endParaRPr>
          </a:p>
          <a:p>
            <a:r>
              <a:rPr lang="ja-JP" altLang="en-US" sz="1100" dirty="0">
                <a:latin typeface="ＭＳ ゴシック" panose="020B0609070205080204" pitchFamily="49" charset="-128"/>
                <a:ea typeface="ＭＳ ゴシック" panose="020B0609070205080204" pitchFamily="49" charset="-128"/>
              </a:rPr>
              <a:t>　　　　　　入院予約カウンター</a:t>
            </a:r>
          </a:p>
          <a:p>
            <a:r>
              <a:rPr lang="ja-JP" altLang="en-US" sz="1100" dirty="0">
                <a:latin typeface="ＭＳ ゴシック" panose="020B0609070205080204" pitchFamily="49" charset="-128"/>
                <a:ea typeface="ＭＳ ゴシック" panose="020B0609070205080204" pitchFamily="49" charset="-128"/>
              </a:rPr>
              <a:t>　　内　容：㋐内科外来及び７階西病棟の看護師及び肝臓内科、</a:t>
            </a:r>
            <a:endParaRPr lang="en-US" altLang="ja-JP" sz="1100" dirty="0">
              <a:latin typeface="ＭＳ ゴシック" panose="020B0609070205080204" pitchFamily="49" charset="-128"/>
              <a:ea typeface="ＭＳ ゴシック" panose="020B0609070205080204" pitchFamily="49" charset="-128"/>
            </a:endParaRPr>
          </a:p>
          <a:p>
            <a:r>
              <a:rPr lang="ja-JP" altLang="en-US" sz="1100" dirty="0">
                <a:latin typeface="ＭＳ ゴシック" panose="020B0609070205080204" pitchFamily="49" charset="-128"/>
                <a:ea typeface="ＭＳ ゴシック" panose="020B0609070205080204" pitchFamily="49" charset="-128"/>
              </a:rPr>
              <a:t>　　　　　　　医師、医療福祉支援センタースタッフが、</a:t>
            </a:r>
            <a:endParaRPr lang="en-US" altLang="ja-JP" sz="1100" dirty="0">
              <a:latin typeface="ＭＳ ゴシック" panose="020B0609070205080204" pitchFamily="49" charset="-128"/>
              <a:ea typeface="ＭＳ ゴシック" panose="020B0609070205080204" pitchFamily="49" charset="-128"/>
            </a:endParaRPr>
          </a:p>
          <a:p>
            <a:r>
              <a:rPr lang="ja-JP" altLang="en-US" sz="1100" dirty="0">
                <a:latin typeface="ＭＳ ゴシック" panose="020B0609070205080204" pitchFamily="49" charset="-128"/>
                <a:ea typeface="ＭＳ ゴシック" panose="020B0609070205080204" pitchFamily="49" charset="-128"/>
              </a:rPr>
              <a:t>　　　　　　　普及啓発活動用に作成したＴシャツを着用</a:t>
            </a:r>
          </a:p>
          <a:p>
            <a:r>
              <a:rPr lang="ja-JP" altLang="en-US" sz="1100" dirty="0">
                <a:latin typeface="ＭＳ ゴシック" panose="020B0609070205080204" pitchFamily="49" charset="-128"/>
                <a:ea typeface="ＭＳ ゴシック" panose="020B0609070205080204" pitchFamily="49" charset="-128"/>
              </a:rPr>
              <a:t>　　　　　　㋑医療福祉支援センター及び入院予約カウンター</a:t>
            </a:r>
          </a:p>
          <a:p>
            <a:r>
              <a:rPr lang="ja-JP" altLang="en-US" sz="1100" dirty="0">
                <a:latin typeface="ＭＳ ゴシック" panose="020B0609070205080204" pitchFamily="49" charset="-128"/>
                <a:ea typeface="ＭＳ ゴシック" panose="020B0609070205080204" pitchFamily="49" charset="-128"/>
              </a:rPr>
              <a:t>　　　　　　　において、相談、説明の際、普及啓発活動用に作成</a:t>
            </a:r>
            <a:endParaRPr lang="en-US" altLang="ja-JP" sz="1100" dirty="0">
              <a:latin typeface="ＭＳ ゴシック" panose="020B0609070205080204" pitchFamily="49" charset="-128"/>
              <a:ea typeface="ＭＳ ゴシック" panose="020B0609070205080204" pitchFamily="49" charset="-128"/>
            </a:endParaRPr>
          </a:p>
          <a:p>
            <a:r>
              <a:rPr lang="ja-JP" altLang="en-US" sz="1100" dirty="0">
                <a:latin typeface="ＭＳ ゴシック" panose="020B0609070205080204" pitchFamily="49" charset="-128"/>
                <a:ea typeface="ＭＳ ゴシック" panose="020B0609070205080204" pitchFamily="49" charset="-128"/>
              </a:rPr>
              <a:t>　　　　　　　した配布物（瞬間冷却剤ドンピエール）を配布</a:t>
            </a:r>
          </a:p>
          <a:p>
            <a:endParaRPr lang="ja-JP" altLang="en-US" sz="1100" dirty="0">
              <a:latin typeface="ＭＳ ゴシック" panose="020B0609070205080204" pitchFamily="49" charset="-128"/>
              <a:ea typeface="ＭＳ ゴシック" panose="020B0609070205080204" pitchFamily="49" charset="-128"/>
            </a:endParaRPr>
          </a:p>
          <a:p>
            <a:endParaRPr lang="ja-JP" altLang="en-US" sz="1100" dirty="0">
              <a:latin typeface="ＭＳ ゴシック" panose="020B0609070205080204" pitchFamily="49" charset="-128"/>
              <a:ea typeface="ＭＳ ゴシック" panose="020B0609070205080204" pitchFamily="49" charset="-128"/>
            </a:endParaRPr>
          </a:p>
          <a:p>
            <a:r>
              <a:rPr lang="ja-JP" altLang="en-US" sz="1100" b="1" dirty="0">
                <a:latin typeface="ＭＳ ゴシック" panose="020B0609070205080204" pitchFamily="49" charset="-128"/>
                <a:ea typeface="ＭＳ ゴシック" panose="020B0609070205080204" pitchFamily="49" charset="-128"/>
              </a:rPr>
              <a:t>④ＴＶコマーシャルの出演</a:t>
            </a:r>
          </a:p>
          <a:p>
            <a:r>
              <a:rPr lang="ja-JP" altLang="en-US" sz="1100" dirty="0">
                <a:latin typeface="ＭＳ ゴシック" panose="020B0609070205080204" pitchFamily="49" charset="-128"/>
                <a:ea typeface="ＭＳ ゴシック" panose="020B0609070205080204" pitchFamily="49" charset="-128"/>
              </a:rPr>
              <a:t>　　両拠点病院の川田医師及び玄田医師が、製薬会社のＴＶコマー</a:t>
            </a:r>
            <a:endParaRPr lang="en-US" altLang="ja-JP" sz="1100" dirty="0">
              <a:latin typeface="ＭＳ ゴシック" panose="020B0609070205080204" pitchFamily="49" charset="-128"/>
              <a:ea typeface="ＭＳ ゴシック" panose="020B0609070205080204" pitchFamily="49" charset="-128"/>
            </a:endParaRPr>
          </a:p>
          <a:p>
            <a:r>
              <a:rPr lang="ja-JP" altLang="en-US" sz="1100" dirty="0">
                <a:latin typeface="ＭＳ ゴシック" panose="020B0609070205080204" pitchFamily="49" charset="-128"/>
                <a:ea typeface="ＭＳ ゴシック" panose="020B0609070205080204" pitchFamily="49" charset="-128"/>
              </a:rPr>
              <a:t>　　シャルに主演し、民放</a:t>
            </a:r>
            <a:r>
              <a:rPr lang="en-US" altLang="ja-JP" sz="1100" dirty="0">
                <a:latin typeface="ＭＳ ゴシック" panose="020B0609070205080204" pitchFamily="49" charset="-128"/>
                <a:ea typeface="ＭＳ ゴシック" panose="020B0609070205080204" pitchFamily="49" charset="-128"/>
              </a:rPr>
              <a:t>4</a:t>
            </a:r>
            <a:r>
              <a:rPr lang="ja-JP" altLang="en-US" sz="1100" dirty="0">
                <a:latin typeface="ＭＳ ゴシック" panose="020B0609070205080204" pitchFamily="49" charset="-128"/>
                <a:ea typeface="ＭＳ ゴシック" panose="020B0609070205080204" pitchFamily="49" charset="-128"/>
              </a:rPr>
              <a:t>社（期間：</a:t>
            </a:r>
            <a:r>
              <a:rPr lang="en-US" altLang="ja-JP" sz="1100" dirty="0">
                <a:latin typeface="ＭＳ ゴシック" panose="020B0609070205080204" pitchFamily="49" charset="-128"/>
                <a:ea typeface="ＭＳ ゴシック" panose="020B0609070205080204" pitchFamily="49" charset="-128"/>
              </a:rPr>
              <a:t>2020.9.24</a:t>
            </a:r>
            <a:r>
              <a:rPr lang="ja-JP" altLang="en-US" sz="1100" dirty="0">
                <a:latin typeface="ＭＳ ゴシック" panose="020B0609070205080204" pitchFamily="49" charset="-128"/>
                <a:ea typeface="ＭＳ ゴシック" panose="020B0609070205080204" pitchFamily="49" charset="-128"/>
              </a:rPr>
              <a:t>～</a:t>
            </a:r>
            <a:r>
              <a:rPr lang="en-US" altLang="ja-JP" sz="1100" dirty="0">
                <a:latin typeface="ＭＳ ゴシック" panose="020B0609070205080204" pitchFamily="49" charset="-128"/>
                <a:ea typeface="ＭＳ ゴシック" panose="020B0609070205080204" pitchFamily="49" charset="-128"/>
              </a:rPr>
              <a:t>10.31</a:t>
            </a:r>
            <a:r>
              <a:rPr lang="ja-JP" altLang="en-US" sz="1100" dirty="0">
                <a:latin typeface="ＭＳ ゴシック" panose="020B0609070205080204" pitchFamily="49" charset="-128"/>
                <a:ea typeface="ＭＳ ゴシック" panose="020B0609070205080204" pitchFamily="49" charset="-128"/>
              </a:rPr>
              <a:t>）において</a:t>
            </a:r>
            <a:endParaRPr lang="en-US" altLang="ja-JP" sz="1100" dirty="0">
              <a:latin typeface="ＭＳ ゴシック" panose="020B0609070205080204" pitchFamily="49" charset="-128"/>
              <a:ea typeface="ＭＳ ゴシック" panose="020B0609070205080204" pitchFamily="49" charset="-128"/>
            </a:endParaRPr>
          </a:p>
          <a:p>
            <a:r>
              <a:rPr lang="ja-JP" altLang="en-US" sz="1100" dirty="0">
                <a:latin typeface="ＭＳ ゴシック" panose="020B0609070205080204" pitchFamily="49" charset="-128"/>
                <a:ea typeface="ＭＳ ゴシック" panose="020B0609070205080204" pitchFamily="49" charset="-128"/>
              </a:rPr>
              <a:t>　　放映された。</a:t>
            </a:r>
          </a:p>
          <a:p>
            <a:endParaRPr lang="ja-JP" altLang="en-US" sz="1100" dirty="0">
              <a:latin typeface="ＭＳ ゴシック" panose="020B0609070205080204" pitchFamily="49" charset="-128"/>
              <a:ea typeface="ＭＳ ゴシック" panose="020B0609070205080204" pitchFamily="49" charset="-128"/>
            </a:endParaRPr>
          </a:p>
          <a:p>
            <a:endParaRPr kumimoji="1" lang="en-US" altLang="ja-JP" sz="1100" dirty="0">
              <a:latin typeface="ＭＳ ゴシック" panose="020B0609070205080204" pitchFamily="49" charset="-128"/>
              <a:ea typeface="ＭＳ ゴシック" panose="020B0609070205080204" pitchFamily="49" charset="-128"/>
            </a:endParaRPr>
          </a:p>
          <a:p>
            <a:r>
              <a:rPr kumimoji="1" lang="ja-JP" altLang="en-US" sz="1100" dirty="0">
                <a:latin typeface="ＭＳ ゴシック" panose="020B0609070205080204" pitchFamily="49" charset="-128"/>
                <a:ea typeface="ＭＳ ゴシック" panose="020B0609070205080204" pitchFamily="49" charset="-128"/>
              </a:rPr>
              <a:t>　　　　　　　　　　　　　　　　　</a:t>
            </a:r>
          </a:p>
        </p:txBody>
      </p:sp>
      <p:pic>
        <p:nvPicPr>
          <p:cNvPr id="6" name="図 5">
            <a:extLst>
              <a:ext uri="{FF2B5EF4-FFF2-40B4-BE49-F238E27FC236}">
                <a16:creationId xmlns:a16="http://schemas.microsoft.com/office/drawing/2014/main" id="{5D202316-295C-4F5E-A812-1B319AE91FC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478600" y="1059582"/>
            <a:ext cx="3162665" cy="3923235"/>
          </a:xfrm>
          <a:prstGeom prst="rect">
            <a:avLst/>
          </a:prstGeom>
        </p:spPr>
      </p:pic>
    </p:spTree>
    <p:extLst>
      <p:ext uri="{BB962C8B-B14F-4D97-AF65-F5344CB8AC3E}">
        <p14:creationId xmlns:p14="http://schemas.microsoft.com/office/powerpoint/2010/main" val="6307243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2"/>
          </p:nvPr>
        </p:nvSpPr>
        <p:spPr>
          <a:xfrm>
            <a:off x="245833" y="279778"/>
            <a:ext cx="8064896" cy="533400"/>
          </a:xfrm>
        </p:spPr>
        <p:txBody>
          <a:bodyPr/>
          <a:lstStyle/>
          <a:p>
            <a:r>
              <a:rPr lang="ja-JP" altLang="en-US" sz="3200" b="0" dirty="0"/>
              <a:t>肝疾患連携相談室</a:t>
            </a:r>
            <a:endParaRPr lang="en-US" altLang="ko-KR" sz="3200" b="0" dirty="0"/>
          </a:p>
        </p:txBody>
      </p:sp>
      <p:sp>
        <p:nvSpPr>
          <p:cNvPr id="8" name="テキスト ボックス 7">
            <a:extLst>
              <a:ext uri="{FF2B5EF4-FFF2-40B4-BE49-F238E27FC236}">
                <a16:creationId xmlns:a16="http://schemas.microsoft.com/office/drawing/2014/main" id="{852D113F-90A0-4A9D-8C5E-E2DD4EEAE2DD}"/>
              </a:ext>
            </a:extLst>
          </p:cNvPr>
          <p:cNvSpPr txBox="1"/>
          <p:nvPr/>
        </p:nvSpPr>
        <p:spPr>
          <a:xfrm>
            <a:off x="503742" y="1063692"/>
            <a:ext cx="5688632" cy="3462486"/>
          </a:xfrm>
          <a:prstGeom prst="rect">
            <a:avLst/>
          </a:prstGeom>
          <a:noFill/>
        </p:spPr>
        <p:txBody>
          <a:bodyPr wrap="square" rtlCol="0">
            <a:spAutoFit/>
          </a:bodyPr>
          <a:lstStyle/>
          <a:p>
            <a:r>
              <a:rPr lang="ja-JP" altLang="en-US" sz="1100" b="1" dirty="0">
                <a:latin typeface="ＭＳ ゴシック" panose="020B0609070205080204" pitchFamily="49" charset="-128"/>
                <a:ea typeface="ＭＳ ゴシック" panose="020B0609070205080204" pitchFamily="49" charset="-128"/>
              </a:rPr>
              <a:t>⑤排除カードの作成　</a:t>
            </a:r>
            <a:endParaRPr lang="en-US" altLang="ja-JP" sz="1100" b="1" dirty="0">
              <a:latin typeface="ＭＳ ゴシック" panose="020B0609070205080204" pitchFamily="49" charset="-128"/>
              <a:ea typeface="ＭＳ ゴシック" panose="020B0609070205080204" pitchFamily="49" charset="-128"/>
            </a:endParaRPr>
          </a:p>
          <a:p>
            <a:r>
              <a:rPr lang="ja-JP" altLang="en-US" sz="1100" dirty="0">
                <a:latin typeface="ＭＳ ゴシック" panose="020B0609070205080204" pitchFamily="49" charset="-128"/>
                <a:ea typeface="ＭＳ ゴシック" panose="020B0609070205080204" pitchFamily="49" charset="-128"/>
              </a:rPr>
              <a:t>　</a:t>
            </a:r>
            <a:r>
              <a:rPr lang="en-US" altLang="ja-JP" sz="1100" dirty="0">
                <a:latin typeface="ＭＳ ゴシック" panose="020B0609070205080204" pitchFamily="49" charset="-128"/>
                <a:ea typeface="ＭＳ ゴシック" panose="020B0609070205080204" pitchFamily="49" charset="-128"/>
              </a:rPr>
              <a:t>2021.4.1</a:t>
            </a:r>
            <a:r>
              <a:rPr lang="ja-JP" altLang="en-US" sz="1100" dirty="0">
                <a:latin typeface="ＭＳ ゴシック" panose="020B0609070205080204" pitchFamily="49" charset="-128"/>
                <a:ea typeface="ＭＳ ゴシック" panose="020B0609070205080204" pitchFamily="49" charset="-128"/>
              </a:rPr>
              <a:t>より試験運用開始予定</a:t>
            </a:r>
          </a:p>
          <a:p>
            <a:r>
              <a:rPr lang="ja-JP" altLang="en-US" sz="1100" dirty="0">
                <a:latin typeface="ＭＳ ゴシック" panose="020B0609070205080204" pitchFamily="49" charset="-128"/>
                <a:ea typeface="ＭＳ ゴシック" panose="020B0609070205080204" pitchFamily="49" charset="-128"/>
              </a:rPr>
              <a:t>　目　　的：ＳＶＲ後の肝臓病手帳の活用及び患者自身へＨＣＶ抗体検査及び</a:t>
            </a:r>
            <a:endParaRPr lang="en-US" altLang="ja-JP" sz="1100" dirty="0">
              <a:latin typeface="ＭＳ ゴシック" panose="020B0609070205080204" pitchFamily="49" charset="-128"/>
              <a:ea typeface="ＭＳ ゴシック" panose="020B0609070205080204" pitchFamily="49" charset="-128"/>
            </a:endParaRPr>
          </a:p>
          <a:p>
            <a:r>
              <a:rPr lang="ja-JP" altLang="en-US" sz="1100" dirty="0">
                <a:latin typeface="ＭＳ ゴシック" panose="020B0609070205080204" pitchFamily="49" charset="-128"/>
                <a:ea typeface="ＭＳ ゴシック" panose="020B0609070205080204" pitchFamily="49" charset="-128"/>
              </a:rPr>
              <a:t>　　　　　　ＨＣＶ</a:t>
            </a:r>
            <a:r>
              <a:rPr lang="en-US" altLang="ja-JP" sz="1100" dirty="0">
                <a:latin typeface="ＭＳ ゴシック" panose="020B0609070205080204" pitchFamily="49" charset="-128"/>
                <a:ea typeface="ＭＳ ゴシック" panose="020B0609070205080204" pitchFamily="49" charset="-128"/>
              </a:rPr>
              <a:t>-</a:t>
            </a:r>
            <a:r>
              <a:rPr lang="ja-JP" altLang="en-US" sz="1100" dirty="0">
                <a:latin typeface="ＭＳ ゴシック" panose="020B0609070205080204" pitchFamily="49" charset="-128"/>
                <a:ea typeface="ＭＳ ゴシック" panose="020B0609070205080204" pitchFamily="49" charset="-128"/>
              </a:rPr>
              <a:t>ＲＮＡ検査の結果について理解してもらい不要な検査を防</a:t>
            </a:r>
            <a:endParaRPr lang="en-US" altLang="ja-JP" sz="1100" dirty="0">
              <a:latin typeface="ＭＳ ゴシック" panose="020B0609070205080204" pitchFamily="49" charset="-128"/>
              <a:ea typeface="ＭＳ ゴシック" panose="020B0609070205080204" pitchFamily="49" charset="-128"/>
            </a:endParaRPr>
          </a:p>
          <a:p>
            <a:r>
              <a:rPr lang="ja-JP" altLang="en-US" sz="1100" dirty="0">
                <a:latin typeface="ＭＳ ゴシック" panose="020B0609070205080204" pitchFamily="49" charset="-128"/>
                <a:ea typeface="ＭＳ ゴシック" panose="020B0609070205080204" pitchFamily="49" charset="-128"/>
              </a:rPr>
              <a:t>　　　　　　ぐため。</a:t>
            </a:r>
          </a:p>
          <a:p>
            <a:r>
              <a:rPr lang="ja-JP" altLang="en-US" sz="1100" dirty="0">
                <a:latin typeface="ＭＳ ゴシック" panose="020B0609070205080204" pitchFamily="49" charset="-128"/>
                <a:ea typeface="ＭＳ ゴシック" panose="020B0609070205080204" pitchFamily="49" charset="-128"/>
              </a:rPr>
              <a:t>　配布方法：Ｃ型肝炎ＳＶＲの患者へ、肝臓病手帳とともに渡す。</a:t>
            </a:r>
          </a:p>
          <a:p>
            <a:r>
              <a:rPr lang="ja-JP" altLang="en-US" sz="1100" dirty="0">
                <a:latin typeface="ＭＳ ゴシック" panose="020B0609070205080204" pitchFamily="49" charset="-128"/>
                <a:ea typeface="ＭＳ ゴシック" panose="020B0609070205080204" pitchFamily="49" charset="-128"/>
              </a:rPr>
              <a:t>　　　　　　この排除カードはシールタイプのため、肝臓病手帳のプロフィール</a:t>
            </a:r>
            <a:endParaRPr lang="en-US" altLang="ja-JP" sz="1100" dirty="0">
              <a:latin typeface="ＭＳ ゴシック" panose="020B0609070205080204" pitchFamily="49" charset="-128"/>
              <a:ea typeface="ＭＳ ゴシック" panose="020B0609070205080204" pitchFamily="49" charset="-128"/>
            </a:endParaRPr>
          </a:p>
          <a:p>
            <a:r>
              <a:rPr lang="ja-JP" altLang="en-US" sz="1100" dirty="0">
                <a:latin typeface="ＭＳ ゴシック" panose="020B0609070205080204" pitchFamily="49" charset="-128"/>
                <a:ea typeface="ＭＳ ゴシック" panose="020B0609070205080204" pitchFamily="49" charset="-128"/>
              </a:rPr>
              <a:t>　　　　　　へ貼付が可能となる。また、財布等のカード入れに入れておくこと</a:t>
            </a:r>
            <a:endParaRPr lang="en-US" altLang="ja-JP" sz="1100" dirty="0">
              <a:latin typeface="ＭＳ ゴシック" panose="020B0609070205080204" pitchFamily="49" charset="-128"/>
              <a:ea typeface="ＭＳ ゴシック" panose="020B0609070205080204" pitchFamily="49" charset="-128"/>
            </a:endParaRPr>
          </a:p>
          <a:p>
            <a:r>
              <a:rPr lang="ja-JP" altLang="en-US" sz="1100" dirty="0">
                <a:latin typeface="ＭＳ ゴシック" panose="020B0609070205080204" pitchFamily="49" charset="-128"/>
                <a:ea typeface="ＭＳ ゴシック" panose="020B0609070205080204" pitchFamily="49" charset="-128"/>
              </a:rPr>
              <a:t>　　　　　　も可能となる。</a:t>
            </a:r>
            <a:endParaRPr lang="en-US" altLang="ja-JP" sz="1100" dirty="0">
              <a:latin typeface="ＭＳ ゴシック" panose="020B0609070205080204" pitchFamily="49" charset="-128"/>
              <a:ea typeface="ＭＳ ゴシック" panose="020B0609070205080204" pitchFamily="49" charset="-128"/>
            </a:endParaRPr>
          </a:p>
          <a:p>
            <a:r>
              <a:rPr lang="ja-JP" altLang="en-US" sz="1600" dirty="0">
                <a:latin typeface="ＭＳ ゴシック" panose="020B0609070205080204" pitchFamily="49" charset="-128"/>
                <a:ea typeface="ＭＳ ゴシック" panose="020B0609070205080204" pitchFamily="49" charset="-128"/>
              </a:rPr>
              <a:t>　</a:t>
            </a:r>
            <a:endParaRPr lang="en-US" altLang="ja-JP" sz="1600" dirty="0">
              <a:latin typeface="ＭＳ ゴシック" panose="020B0609070205080204" pitchFamily="49" charset="-128"/>
              <a:ea typeface="ＭＳ ゴシック" panose="020B0609070205080204" pitchFamily="49" charset="-128"/>
            </a:endParaRPr>
          </a:p>
          <a:p>
            <a:r>
              <a:rPr lang="ja-JP" altLang="en-US" sz="1100" b="1" dirty="0">
                <a:latin typeface="ＭＳ ゴシック" panose="020B0609070205080204" pitchFamily="49" charset="-128"/>
                <a:ea typeface="ＭＳ ゴシック" panose="020B0609070205080204" pitchFamily="49" charset="-128"/>
              </a:rPr>
              <a:t>⑥御前崎ケーブルテレビによる「</a:t>
            </a:r>
            <a:r>
              <a:rPr lang="en-US" altLang="ja-JP" sz="1100" b="1" dirty="0">
                <a:latin typeface="ＭＳ ゴシック" panose="020B0609070205080204" pitchFamily="49" charset="-128"/>
                <a:ea typeface="ＭＳ ゴシック" panose="020B0609070205080204" pitchFamily="49" charset="-128"/>
              </a:rPr>
              <a:t>WEB</a:t>
            </a:r>
            <a:r>
              <a:rPr lang="ja-JP" altLang="en-US" sz="1100" b="1" dirty="0">
                <a:latin typeface="ＭＳ ゴシック" panose="020B0609070205080204" pitchFamily="49" charset="-128"/>
                <a:ea typeface="ＭＳ ゴシック" panose="020B0609070205080204" pitchFamily="49" charset="-128"/>
              </a:rPr>
              <a:t>配信市民公開講座」の放映</a:t>
            </a:r>
          </a:p>
          <a:p>
            <a:r>
              <a:rPr lang="ja-JP" altLang="en-US" sz="1100" dirty="0">
                <a:latin typeface="ＭＳ ゴシック" panose="020B0609070205080204" pitchFamily="49" charset="-128"/>
                <a:ea typeface="ＭＳ ゴシック" panose="020B0609070205080204" pitchFamily="49" charset="-128"/>
              </a:rPr>
              <a:t>　御前崎ケーブルテレビより依頼があり放送が決定した。</a:t>
            </a:r>
          </a:p>
          <a:p>
            <a:r>
              <a:rPr lang="ja-JP" altLang="en-US" sz="1100" dirty="0">
                <a:latin typeface="ＭＳ ゴシック" panose="020B0609070205080204" pitchFamily="49" charset="-128"/>
                <a:ea typeface="ＭＳ ゴシック" panose="020B0609070205080204" pitchFamily="49" charset="-128"/>
              </a:rPr>
              <a:t>　番　　組：お茶の間ステーションプラス　</a:t>
            </a:r>
            <a:r>
              <a:rPr lang="en-US" altLang="ja-JP" sz="1100" dirty="0">
                <a:latin typeface="ＭＳ ゴシック" panose="020B0609070205080204" pitchFamily="49" charset="-128"/>
                <a:ea typeface="ＭＳ ゴシック" panose="020B0609070205080204" pitchFamily="49" charset="-128"/>
              </a:rPr>
              <a:t>1</a:t>
            </a:r>
            <a:r>
              <a:rPr lang="ja-JP" altLang="en-US" sz="1100" dirty="0">
                <a:latin typeface="ＭＳ ゴシック" panose="020B0609070205080204" pitchFamily="49" charset="-128"/>
                <a:ea typeface="ＭＳ ゴシック" panose="020B0609070205080204" pitchFamily="49" charset="-128"/>
              </a:rPr>
              <a:t>日</a:t>
            </a:r>
            <a:r>
              <a:rPr lang="en-US" altLang="ja-JP" sz="1100" dirty="0">
                <a:latin typeface="ＭＳ ゴシック" panose="020B0609070205080204" pitchFamily="49" charset="-128"/>
                <a:ea typeface="ＭＳ ゴシック" panose="020B0609070205080204" pitchFamily="49" charset="-128"/>
              </a:rPr>
              <a:t>3</a:t>
            </a:r>
            <a:r>
              <a:rPr lang="ja-JP" altLang="en-US" sz="1100" dirty="0">
                <a:latin typeface="ＭＳ ゴシック" panose="020B0609070205080204" pitchFamily="49" charset="-128"/>
                <a:ea typeface="ＭＳ ゴシック" panose="020B0609070205080204" pitchFamily="49" charset="-128"/>
              </a:rPr>
              <a:t>回</a:t>
            </a:r>
            <a:r>
              <a:rPr lang="en-US" altLang="ja-JP" sz="1100" dirty="0">
                <a:latin typeface="ＭＳ ゴシック" panose="020B0609070205080204" pitchFamily="49" charset="-128"/>
                <a:ea typeface="ＭＳ ゴシック" panose="020B0609070205080204" pitchFamily="49" charset="-128"/>
              </a:rPr>
              <a:t>×7</a:t>
            </a:r>
            <a:r>
              <a:rPr lang="ja-JP" altLang="en-US" sz="1100" dirty="0">
                <a:latin typeface="ＭＳ ゴシック" panose="020B0609070205080204" pitchFamily="49" charset="-128"/>
                <a:ea typeface="ＭＳ ゴシック" panose="020B0609070205080204" pitchFamily="49" charset="-128"/>
              </a:rPr>
              <a:t>日　</a:t>
            </a:r>
            <a:r>
              <a:rPr lang="en-US" altLang="ja-JP" sz="1100" dirty="0">
                <a:latin typeface="ＭＳ ゴシック" panose="020B0609070205080204" pitchFamily="49" charset="-128"/>
                <a:ea typeface="ＭＳ ゴシック" panose="020B0609070205080204" pitchFamily="49" charset="-128"/>
              </a:rPr>
              <a:t>21</a:t>
            </a:r>
            <a:r>
              <a:rPr lang="ja-JP" altLang="en-US" sz="1100" dirty="0">
                <a:latin typeface="ＭＳ ゴシック" panose="020B0609070205080204" pitchFamily="49" charset="-128"/>
                <a:ea typeface="ＭＳ ゴシック" panose="020B0609070205080204" pitchFamily="49" charset="-128"/>
              </a:rPr>
              <a:t>回放送</a:t>
            </a:r>
          </a:p>
          <a:p>
            <a:r>
              <a:rPr lang="ja-JP" altLang="en-US" sz="1100" dirty="0">
                <a:latin typeface="ＭＳ ゴシック" panose="020B0609070205080204" pitchFamily="49" charset="-128"/>
                <a:ea typeface="ＭＳ ゴシック" panose="020B0609070205080204" pitchFamily="49" charset="-128"/>
              </a:rPr>
              <a:t>　期　　間：</a:t>
            </a:r>
            <a:r>
              <a:rPr lang="en-US" altLang="ja-JP" sz="1100" dirty="0">
                <a:latin typeface="ＭＳ ゴシック" panose="020B0609070205080204" pitchFamily="49" charset="-128"/>
                <a:ea typeface="ＭＳ ゴシック" panose="020B0609070205080204" pitchFamily="49" charset="-128"/>
              </a:rPr>
              <a:t>2021.3.6</a:t>
            </a:r>
            <a:r>
              <a:rPr lang="ja-JP" altLang="en-US" sz="1100" dirty="0">
                <a:latin typeface="ＭＳ ゴシック" panose="020B0609070205080204" pitchFamily="49" charset="-128"/>
                <a:ea typeface="ＭＳ ゴシック" panose="020B0609070205080204" pitchFamily="49" charset="-128"/>
              </a:rPr>
              <a:t>～</a:t>
            </a:r>
            <a:r>
              <a:rPr lang="en-US" altLang="ja-JP" sz="1100" dirty="0">
                <a:latin typeface="ＭＳ ゴシック" panose="020B0609070205080204" pitchFamily="49" charset="-128"/>
                <a:ea typeface="ＭＳ ゴシック" panose="020B0609070205080204" pitchFamily="49" charset="-128"/>
              </a:rPr>
              <a:t>12</a:t>
            </a:r>
          </a:p>
          <a:p>
            <a:r>
              <a:rPr lang="ja-JP" altLang="en-US" sz="1600" dirty="0">
                <a:latin typeface="ＭＳ ゴシック" panose="020B0609070205080204" pitchFamily="49" charset="-128"/>
                <a:ea typeface="ＭＳ ゴシック" panose="020B0609070205080204" pitchFamily="49" charset="-128"/>
              </a:rPr>
              <a:t>　</a:t>
            </a:r>
            <a:endParaRPr lang="en-US" altLang="ja-JP" sz="1600" dirty="0">
              <a:latin typeface="ＭＳ ゴシック" panose="020B0609070205080204" pitchFamily="49" charset="-128"/>
              <a:ea typeface="ＭＳ ゴシック" panose="020B0609070205080204" pitchFamily="49" charset="-128"/>
            </a:endParaRPr>
          </a:p>
          <a:p>
            <a:r>
              <a:rPr lang="ja-JP" altLang="en-US" sz="1100" b="1" dirty="0">
                <a:latin typeface="ＭＳ ゴシック" panose="020B0609070205080204" pitchFamily="49" charset="-128"/>
                <a:ea typeface="ＭＳ ゴシック" panose="020B0609070205080204" pitchFamily="49" charset="-128"/>
              </a:rPr>
              <a:t>⑦普及啓発用マスクの作成</a:t>
            </a:r>
          </a:p>
          <a:p>
            <a:r>
              <a:rPr lang="ja-JP" altLang="en-US" sz="1100" dirty="0">
                <a:latin typeface="ＭＳ ゴシック" panose="020B0609070205080204" pitchFamily="49" charset="-128"/>
                <a:ea typeface="ＭＳ ゴシック" panose="020B0609070205080204" pitchFamily="49" charset="-128"/>
              </a:rPr>
              <a:t>　啓発用に作成したＴシャツデザインと同じロゴを</a:t>
            </a:r>
            <a:endParaRPr lang="en-US" altLang="ja-JP" sz="1100" dirty="0">
              <a:latin typeface="ＭＳ ゴシック" panose="020B0609070205080204" pitchFamily="49" charset="-128"/>
              <a:ea typeface="ＭＳ ゴシック" panose="020B0609070205080204" pitchFamily="49" charset="-128"/>
            </a:endParaRPr>
          </a:p>
          <a:p>
            <a:r>
              <a:rPr lang="ja-JP" altLang="en-US" sz="1100" dirty="0">
                <a:latin typeface="ＭＳ ゴシック" panose="020B0609070205080204" pitchFamily="49" charset="-128"/>
                <a:ea typeface="ＭＳ ゴシック" panose="020B0609070205080204" pitchFamily="49" charset="-128"/>
              </a:rPr>
              <a:t>　使用し作成</a:t>
            </a:r>
          </a:p>
          <a:p>
            <a:r>
              <a:rPr lang="ja-JP" altLang="en-US" sz="1100" dirty="0">
                <a:latin typeface="ＭＳ ゴシック" panose="020B0609070205080204" pitchFamily="49" charset="-128"/>
                <a:ea typeface="ＭＳ ゴシック" panose="020B0609070205080204" pitchFamily="49" charset="-128"/>
              </a:rPr>
              <a:t>　</a:t>
            </a:r>
            <a:r>
              <a:rPr lang="en-US" altLang="ja-JP" sz="1100" dirty="0">
                <a:latin typeface="ＭＳ ゴシック" panose="020B0609070205080204" pitchFamily="49" charset="-128"/>
                <a:ea typeface="ＭＳ ゴシック" panose="020B0609070205080204" pitchFamily="49" charset="-128"/>
              </a:rPr>
              <a:t>2021</a:t>
            </a:r>
            <a:r>
              <a:rPr lang="ja-JP" altLang="en-US" sz="1100" dirty="0">
                <a:latin typeface="ＭＳ ゴシック" panose="020B0609070205080204" pitchFamily="49" charset="-128"/>
                <a:ea typeface="ＭＳ ゴシック" panose="020B0609070205080204" pitchFamily="49" charset="-128"/>
              </a:rPr>
              <a:t>年度より毎月</a:t>
            </a:r>
            <a:r>
              <a:rPr lang="en-US" altLang="ja-JP" sz="1100" dirty="0">
                <a:latin typeface="ＭＳ ゴシック" panose="020B0609070205080204" pitchFamily="49" charset="-128"/>
                <a:ea typeface="ＭＳ ゴシック" panose="020B0609070205080204" pitchFamily="49" charset="-128"/>
              </a:rPr>
              <a:t>28</a:t>
            </a:r>
            <a:r>
              <a:rPr lang="ja-JP" altLang="en-US" sz="1100" dirty="0">
                <a:latin typeface="ＭＳ ゴシック" panose="020B0609070205080204" pitchFamily="49" charset="-128"/>
                <a:ea typeface="ＭＳ ゴシック" panose="020B0609070205080204" pitchFamily="49" charset="-128"/>
              </a:rPr>
              <a:t>日の啓発活動日の際着用</a:t>
            </a:r>
            <a:r>
              <a:rPr kumimoji="1" lang="ja-JP" altLang="en-US" sz="1100" dirty="0">
                <a:latin typeface="ＭＳ ゴシック" panose="020B0609070205080204" pitchFamily="49" charset="-128"/>
                <a:ea typeface="ＭＳ ゴシック" panose="020B0609070205080204" pitchFamily="49" charset="-128"/>
              </a:rPr>
              <a:t>　　　　　　　　　　　　　　　　</a:t>
            </a:r>
          </a:p>
        </p:txBody>
      </p:sp>
      <p:pic>
        <p:nvPicPr>
          <p:cNvPr id="7" name="図 6">
            <a:extLst>
              <a:ext uri="{FF2B5EF4-FFF2-40B4-BE49-F238E27FC236}">
                <a16:creationId xmlns:a16="http://schemas.microsoft.com/office/drawing/2014/main" id="{FFAB3E78-38E5-4BB3-887D-70F6472591C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6131943" y="1063692"/>
            <a:ext cx="2672105" cy="2212320"/>
          </a:xfrm>
          <a:prstGeom prst="rect">
            <a:avLst/>
          </a:prstGeom>
        </p:spPr>
      </p:pic>
      <p:pic>
        <p:nvPicPr>
          <p:cNvPr id="9" name="図 8">
            <a:extLst>
              <a:ext uri="{FF2B5EF4-FFF2-40B4-BE49-F238E27FC236}">
                <a16:creationId xmlns:a16="http://schemas.microsoft.com/office/drawing/2014/main" id="{FE2C9F3B-B7E1-4EDC-B7A2-8EAD16DEE75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275958" y="3371262"/>
            <a:ext cx="2384073" cy="1725357"/>
          </a:xfrm>
          <a:prstGeom prst="rect">
            <a:avLst/>
          </a:prstGeom>
          <a:noFill/>
          <a:ln>
            <a:noFill/>
          </a:ln>
        </p:spPr>
      </p:pic>
      <p:pic>
        <p:nvPicPr>
          <p:cNvPr id="10" name="図 9">
            <a:extLst>
              <a:ext uri="{FF2B5EF4-FFF2-40B4-BE49-F238E27FC236}">
                <a16:creationId xmlns:a16="http://schemas.microsoft.com/office/drawing/2014/main" id="{6749AE46-1700-497F-AAFA-7F8E86F5514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995936" y="3848060"/>
            <a:ext cx="1872208" cy="1015662"/>
          </a:xfrm>
          <a:prstGeom prst="rect">
            <a:avLst/>
          </a:prstGeom>
          <a:noFill/>
          <a:ln>
            <a:noFill/>
          </a:ln>
        </p:spPr>
      </p:pic>
    </p:spTree>
    <p:extLst>
      <p:ext uri="{BB962C8B-B14F-4D97-AF65-F5344CB8AC3E}">
        <p14:creationId xmlns:p14="http://schemas.microsoft.com/office/powerpoint/2010/main" val="3028682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2"/>
          </p:nvPr>
        </p:nvSpPr>
        <p:spPr>
          <a:xfrm>
            <a:off x="245833" y="279778"/>
            <a:ext cx="8064896" cy="533400"/>
          </a:xfrm>
        </p:spPr>
        <p:txBody>
          <a:bodyPr/>
          <a:lstStyle/>
          <a:p>
            <a:r>
              <a:rPr lang="ja-JP" altLang="en-US" sz="3200" b="0" dirty="0"/>
              <a:t>肝疾患連携相談室</a:t>
            </a:r>
            <a:endParaRPr lang="en-US" altLang="ko-KR" sz="3200" b="0" dirty="0"/>
          </a:p>
        </p:txBody>
      </p:sp>
      <p:sp>
        <p:nvSpPr>
          <p:cNvPr id="8" name="テキスト ボックス 7">
            <a:extLst>
              <a:ext uri="{FF2B5EF4-FFF2-40B4-BE49-F238E27FC236}">
                <a16:creationId xmlns:a16="http://schemas.microsoft.com/office/drawing/2014/main" id="{852D113F-90A0-4A9D-8C5E-E2DD4EEAE2DD}"/>
              </a:ext>
            </a:extLst>
          </p:cNvPr>
          <p:cNvSpPr txBox="1"/>
          <p:nvPr/>
        </p:nvSpPr>
        <p:spPr>
          <a:xfrm>
            <a:off x="422205" y="1257148"/>
            <a:ext cx="4176464" cy="3216265"/>
          </a:xfrm>
          <a:prstGeom prst="rect">
            <a:avLst/>
          </a:prstGeom>
          <a:noFill/>
        </p:spPr>
        <p:txBody>
          <a:bodyPr wrap="square" rtlCol="0">
            <a:spAutoFit/>
          </a:bodyPr>
          <a:lstStyle/>
          <a:p>
            <a:r>
              <a:rPr lang="ja-JP" altLang="en-US" sz="1100" b="1" dirty="0">
                <a:latin typeface="ＭＳ ゴシック" panose="020B0609070205080204" pitchFamily="49" charset="-128"/>
                <a:ea typeface="ＭＳ ゴシック" panose="020B0609070205080204" pitchFamily="49" charset="-128"/>
              </a:rPr>
              <a:t>２）肝炎医療コーディネーターの活動推進及び当院の</a:t>
            </a:r>
            <a:endParaRPr lang="en-US" altLang="ja-JP" sz="1100" b="1" dirty="0">
              <a:latin typeface="ＭＳ ゴシック" panose="020B0609070205080204" pitchFamily="49" charset="-128"/>
              <a:ea typeface="ＭＳ ゴシック" panose="020B0609070205080204" pitchFamily="49" charset="-128"/>
            </a:endParaRPr>
          </a:p>
          <a:p>
            <a:r>
              <a:rPr lang="ja-JP" altLang="en-US" sz="1100" b="1" dirty="0">
                <a:latin typeface="ＭＳ ゴシック" panose="020B0609070205080204" pitchFamily="49" charset="-128"/>
                <a:ea typeface="ＭＳ ゴシック" panose="020B0609070205080204" pitchFamily="49" charset="-128"/>
              </a:rPr>
              <a:t>　　肝炎医療コーディネーターの育成</a:t>
            </a:r>
          </a:p>
          <a:p>
            <a:r>
              <a:rPr lang="ja-JP" altLang="en-US" sz="1100" b="1" dirty="0">
                <a:latin typeface="ＭＳ ゴシック" panose="020B0609070205080204" pitchFamily="49" charset="-128"/>
                <a:ea typeface="ＭＳ ゴシック" panose="020B0609070205080204" pitchFamily="49" charset="-128"/>
              </a:rPr>
              <a:t>　①活動推進</a:t>
            </a:r>
          </a:p>
          <a:p>
            <a:r>
              <a:rPr lang="ja-JP" altLang="en-US" sz="1100" dirty="0">
                <a:latin typeface="ＭＳ ゴシック" panose="020B0609070205080204" pitchFamily="49" charset="-128"/>
                <a:ea typeface="ＭＳ ゴシック" panose="020B0609070205080204" pitchFamily="49" charset="-128"/>
              </a:rPr>
              <a:t>　・街頭キャンペーン及びジュピロ磐田での普及啓発活動を　</a:t>
            </a:r>
            <a:endParaRPr lang="en-US" altLang="ja-JP" sz="1100" dirty="0">
              <a:latin typeface="ＭＳ ゴシック" panose="020B0609070205080204" pitchFamily="49" charset="-128"/>
              <a:ea typeface="ＭＳ ゴシック" panose="020B0609070205080204" pitchFamily="49" charset="-128"/>
            </a:endParaRPr>
          </a:p>
          <a:p>
            <a:r>
              <a:rPr lang="ja-JP" altLang="en-US" sz="1100" dirty="0">
                <a:latin typeface="ＭＳ ゴシック" panose="020B0609070205080204" pitchFamily="49" charset="-128"/>
                <a:ea typeface="ＭＳ ゴシック" panose="020B0609070205080204" pitchFamily="49" charset="-128"/>
              </a:rPr>
              <a:t>　　予定していたが、新型コロナウイルス感染症の感染拡大</a:t>
            </a:r>
            <a:endParaRPr lang="en-US" altLang="ja-JP" sz="1100" dirty="0">
              <a:latin typeface="ＭＳ ゴシック" panose="020B0609070205080204" pitchFamily="49" charset="-128"/>
              <a:ea typeface="ＭＳ ゴシック" panose="020B0609070205080204" pitchFamily="49" charset="-128"/>
            </a:endParaRPr>
          </a:p>
          <a:p>
            <a:r>
              <a:rPr lang="ja-JP" altLang="en-US" sz="1100" dirty="0">
                <a:latin typeface="ＭＳ ゴシック" panose="020B0609070205080204" pitchFamily="49" charset="-128"/>
                <a:ea typeface="ＭＳ ゴシック" panose="020B0609070205080204" pitchFamily="49" charset="-128"/>
              </a:rPr>
              <a:t>　　により中止となった。</a:t>
            </a:r>
          </a:p>
          <a:p>
            <a:r>
              <a:rPr lang="ja-JP" altLang="en-US" sz="1100" dirty="0">
                <a:latin typeface="ＭＳ ゴシック" panose="020B0609070205080204" pitchFamily="49" charset="-128"/>
                <a:ea typeface="ＭＳ ゴシック" panose="020B0609070205080204" pitchFamily="49" charset="-128"/>
              </a:rPr>
              <a:t>　・「コーディネーターの活動について」の講演を実施</a:t>
            </a:r>
            <a:endParaRPr lang="en-US" altLang="ja-JP" sz="1100" dirty="0">
              <a:latin typeface="ＭＳ ゴシック" panose="020B0609070205080204" pitchFamily="49" charset="-128"/>
              <a:ea typeface="ＭＳ ゴシック" panose="020B0609070205080204" pitchFamily="49" charset="-128"/>
            </a:endParaRPr>
          </a:p>
          <a:p>
            <a:r>
              <a:rPr lang="ja-JP" altLang="en-US" sz="1100" dirty="0">
                <a:latin typeface="ＭＳ ゴシック" panose="020B0609070205080204" pitchFamily="49" charset="-128"/>
                <a:ea typeface="ＭＳ ゴシック" panose="020B0609070205080204" pitchFamily="49" charset="-128"/>
              </a:rPr>
              <a:t>　　　肝炎医療コーディネーター養成研修会</a:t>
            </a:r>
            <a:endParaRPr lang="en-US" altLang="ja-JP" sz="1100" dirty="0">
              <a:latin typeface="ＭＳ ゴシック" panose="020B0609070205080204" pitchFamily="49" charset="-128"/>
              <a:ea typeface="ＭＳ ゴシック" panose="020B0609070205080204" pitchFamily="49" charset="-128"/>
            </a:endParaRPr>
          </a:p>
          <a:p>
            <a:r>
              <a:rPr lang="ja-JP" altLang="en-US" sz="1100" dirty="0">
                <a:latin typeface="ＭＳ ゴシック" panose="020B0609070205080204" pitchFamily="49" charset="-128"/>
                <a:ea typeface="ＭＳ ゴシック" panose="020B0609070205080204" pitchFamily="49" charset="-128"/>
              </a:rPr>
              <a:t>　　　開催方法：</a:t>
            </a:r>
            <a:r>
              <a:rPr lang="en-US" altLang="ja-JP" sz="1100" dirty="0">
                <a:latin typeface="ＭＳ ゴシック" panose="020B0609070205080204" pitchFamily="49" charset="-128"/>
                <a:ea typeface="ＭＳ ゴシック" panose="020B0609070205080204" pitchFamily="49" charset="-128"/>
              </a:rPr>
              <a:t>WEB</a:t>
            </a:r>
            <a:r>
              <a:rPr lang="ja-JP" altLang="en-US" sz="1100" dirty="0">
                <a:latin typeface="ＭＳ ゴシック" panose="020B0609070205080204" pitchFamily="49" charset="-128"/>
                <a:ea typeface="ＭＳ ゴシック" panose="020B0609070205080204" pitchFamily="49" charset="-128"/>
              </a:rPr>
              <a:t>配信　　製薬会社依頼による講演会　　　　　　　</a:t>
            </a:r>
            <a:endParaRPr lang="en-US" altLang="ja-JP" sz="1100" dirty="0">
              <a:latin typeface="ＭＳ ゴシック" panose="020B0609070205080204" pitchFamily="49" charset="-128"/>
              <a:ea typeface="ＭＳ ゴシック" panose="020B0609070205080204" pitchFamily="49" charset="-128"/>
            </a:endParaRPr>
          </a:p>
          <a:p>
            <a:r>
              <a:rPr lang="ja-JP" altLang="en-US" sz="1100" dirty="0">
                <a:latin typeface="ＭＳ ゴシック" panose="020B0609070205080204" pitchFamily="49" charset="-128"/>
                <a:ea typeface="ＭＳ ゴシック" panose="020B0609070205080204" pitchFamily="49" charset="-128"/>
              </a:rPr>
              <a:t>　　　開催方法：ハイブリッド型</a:t>
            </a:r>
          </a:p>
          <a:p>
            <a:r>
              <a:rPr lang="ja-JP" altLang="en-US" sz="1600" dirty="0">
                <a:latin typeface="ＭＳ ゴシック" panose="020B0609070205080204" pitchFamily="49" charset="-128"/>
                <a:ea typeface="ＭＳ ゴシック" panose="020B0609070205080204" pitchFamily="49" charset="-128"/>
              </a:rPr>
              <a:t>　</a:t>
            </a:r>
          </a:p>
          <a:p>
            <a:r>
              <a:rPr lang="ja-JP" altLang="en-US" sz="1100" b="1" dirty="0">
                <a:latin typeface="ＭＳ ゴシック" panose="020B0609070205080204" pitchFamily="49" charset="-128"/>
                <a:ea typeface="ＭＳ ゴシック" panose="020B0609070205080204" pitchFamily="49" charset="-128"/>
              </a:rPr>
              <a:t>　②当院の肝炎医療コーディネーターの育成</a:t>
            </a:r>
          </a:p>
          <a:p>
            <a:r>
              <a:rPr lang="ja-JP" altLang="en-US" sz="1100" dirty="0">
                <a:latin typeface="ＭＳ ゴシック" panose="020B0609070205080204" pitchFamily="49" charset="-128"/>
                <a:ea typeface="ＭＳ ゴシック" panose="020B0609070205080204" pitchFamily="49" charset="-128"/>
              </a:rPr>
              <a:t>　・肝炎ウイルス検査陽性者の受診・受療の推奨依頼</a:t>
            </a:r>
          </a:p>
          <a:p>
            <a:r>
              <a:rPr lang="ja-JP" altLang="en-US" sz="1100" dirty="0">
                <a:latin typeface="ＭＳ ゴシック" panose="020B0609070205080204" pitchFamily="49" charset="-128"/>
                <a:ea typeface="ＭＳ ゴシック" panose="020B0609070205080204" pitchFamily="49" charset="-128"/>
              </a:rPr>
              <a:t>　・普及啓発活動用の配布資材や着用するＴシャツのデザイン</a:t>
            </a:r>
            <a:endParaRPr lang="en-US" altLang="ja-JP" sz="1100" dirty="0">
              <a:latin typeface="ＭＳ ゴシック" panose="020B0609070205080204" pitchFamily="49" charset="-128"/>
              <a:ea typeface="ＭＳ ゴシック" panose="020B0609070205080204" pitchFamily="49" charset="-128"/>
            </a:endParaRPr>
          </a:p>
          <a:p>
            <a:r>
              <a:rPr lang="ja-JP" altLang="en-US" sz="1100" dirty="0">
                <a:latin typeface="ＭＳ ゴシック" panose="020B0609070205080204" pitchFamily="49" charset="-128"/>
                <a:ea typeface="ＭＳ ゴシック" panose="020B0609070205080204" pitchFamily="49" charset="-128"/>
              </a:rPr>
              <a:t>　　の考案から肝炎デー・肝臓週間に伴う啓発活動を実施</a:t>
            </a:r>
          </a:p>
          <a:p>
            <a:r>
              <a:rPr lang="ja-JP" altLang="en-US" sz="1100" dirty="0">
                <a:latin typeface="ＭＳ ゴシック" panose="020B0609070205080204" pitchFamily="49" charset="-128"/>
                <a:ea typeface="ＭＳ ゴシック" panose="020B0609070205080204" pitchFamily="49" charset="-128"/>
              </a:rPr>
              <a:t>　・</a:t>
            </a:r>
            <a:r>
              <a:rPr lang="en-US" altLang="ja-JP" sz="1100" dirty="0">
                <a:latin typeface="ＭＳ ゴシック" panose="020B0609070205080204" pitchFamily="49" charset="-128"/>
                <a:ea typeface="ＭＳ ゴシック" panose="020B0609070205080204" pitchFamily="49" charset="-128"/>
              </a:rPr>
              <a:t>2021.3.26</a:t>
            </a:r>
            <a:r>
              <a:rPr lang="ja-JP" altLang="en-US" sz="1100" dirty="0">
                <a:latin typeface="ＭＳ ゴシック" panose="020B0609070205080204" pitchFamily="49" charset="-128"/>
                <a:ea typeface="ＭＳ ゴシック" panose="020B0609070205080204" pitchFamily="49" charset="-128"/>
              </a:rPr>
              <a:t>（金）コーディネーター会議開催し、</a:t>
            </a:r>
            <a:r>
              <a:rPr lang="en-US" altLang="ja-JP" sz="1100" dirty="0">
                <a:latin typeface="ＭＳ ゴシック" panose="020B0609070205080204" pitchFamily="49" charset="-128"/>
                <a:ea typeface="ＭＳ ゴシック" panose="020B0609070205080204" pitchFamily="49" charset="-128"/>
              </a:rPr>
              <a:t>2021</a:t>
            </a:r>
            <a:r>
              <a:rPr lang="ja-JP" altLang="en-US" sz="1100" dirty="0">
                <a:latin typeface="ＭＳ ゴシック" panose="020B0609070205080204" pitchFamily="49" charset="-128"/>
                <a:ea typeface="ＭＳ ゴシック" panose="020B0609070205080204" pitchFamily="49" charset="-128"/>
              </a:rPr>
              <a:t>年度　</a:t>
            </a:r>
            <a:endParaRPr lang="en-US" altLang="ja-JP" sz="1100" dirty="0">
              <a:latin typeface="ＭＳ ゴシック" panose="020B0609070205080204" pitchFamily="49" charset="-128"/>
              <a:ea typeface="ＭＳ ゴシック" panose="020B0609070205080204" pitchFamily="49" charset="-128"/>
            </a:endParaRPr>
          </a:p>
          <a:p>
            <a:r>
              <a:rPr lang="ja-JP" altLang="en-US" sz="1100" dirty="0">
                <a:latin typeface="ＭＳ ゴシック" panose="020B0609070205080204" pitchFamily="49" charset="-128"/>
                <a:ea typeface="ＭＳ ゴシック" panose="020B0609070205080204" pitchFamily="49" charset="-128"/>
              </a:rPr>
              <a:t>　　より毎月</a:t>
            </a:r>
            <a:r>
              <a:rPr lang="en-US" altLang="ja-JP" sz="1100" dirty="0">
                <a:latin typeface="ＭＳ ゴシック" panose="020B0609070205080204" pitchFamily="49" charset="-128"/>
                <a:ea typeface="ＭＳ ゴシック" panose="020B0609070205080204" pitchFamily="49" charset="-128"/>
              </a:rPr>
              <a:t>28</a:t>
            </a:r>
            <a:r>
              <a:rPr lang="ja-JP" altLang="en-US" sz="1100" dirty="0">
                <a:latin typeface="ＭＳ ゴシック" panose="020B0609070205080204" pitchFamily="49" charset="-128"/>
                <a:ea typeface="ＭＳ ゴシック" panose="020B0609070205080204" pitchFamily="49" charset="-128"/>
              </a:rPr>
              <a:t>日を啓発活動日（マスク着用）とした。</a:t>
            </a:r>
            <a:endParaRPr lang="en-US" altLang="ja-JP" sz="1100" dirty="0">
              <a:latin typeface="ＭＳ ゴシック" panose="020B0609070205080204" pitchFamily="49" charset="-128"/>
              <a:ea typeface="ＭＳ ゴシック" panose="020B0609070205080204" pitchFamily="49" charset="-128"/>
            </a:endParaRPr>
          </a:p>
          <a:p>
            <a:endParaRPr lang="en-US" altLang="ja-JP" sz="1100" dirty="0">
              <a:latin typeface="ＭＳ ゴシック" panose="020B0609070205080204" pitchFamily="49" charset="-128"/>
              <a:ea typeface="ＭＳ ゴシック" panose="020B0609070205080204" pitchFamily="49" charset="-128"/>
            </a:endParaRPr>
          </a:p>
        </p:txBody>
      </p:sp>
      <p:sp>
        <p:nvSpPr>
          <p:cNvPr id="4" name="テキスト ボックス 3">
            <a:extLst>
              <a:ext uri="{FF2B5EF4-FFF2-40B4-BE49-F238E27FC236}">
                <a16:creationId xmlns:a16="http://schemas.microsoft.com/office/drawing/2014/main" id="{ABD12EBB-1B3B-43ED-AF99-0C7A40BE14CA}"/>
              </a:ext>
            </a:extLst>
          </p:cNvPr>
          <p:cNvSpPr txBox="1"/>
          <p:nvPr/>
        </p:nvSpPr>
        <p:spPr>
          <a:xfrm>
            <a:off x="4598669" y="1257148"/>
            <a:ext cx="3980402" cy="2539157"/>
          </a:xfrm>
          <a:prstGeom prst="rect">
            <a:avLst/>
          </a:prstGeom>
          <a:noFill/>
        </p:spPr>
        <p:txBody>
          <a:bodyPr wrap="square" rtlCol="0">
            <a:spAutoFit/>
          </a:bodyPr>
          <a:lstStyle/>
          <a:p>
            <a:r>
              <a:rPr lang="ja-JP" altLang="en-US" sz="1100" b="1" dirty="0">
                <a:latin typeface="ＭＳ ゴシック" panose="020B0609070205080204" pitchFamily="49" charset="-128"/>
                <a:ea typeface="ＭＳ ゴシック" panose="020B0609070205080204" pitchFamily="49" charset="-128"/>
              </a:rPr>
              <a:t>３）肝疾患診療に関する情報提供</a:t>
            </a:r>
          </a:p>
          <a:p>
            <a:r>
              <a:rPr lang="ja-JP" altLang="en-US" sz="1100" dirty="0">
                <a:latin typeface="ＭＳ ゴシック" panose="020B0609070205080204" pitchFamily="49" charset="-128"/>
                <a:ea typeface="ＭＳ ゴシック" panose="020B0609070205080204" pitchFamily="49" charset="-128"/>
              </a:rPr>
              <a:t>　</a:t>
            </a:r>
            <a:r>
              <a:rPr lang="ja-JP" altLang="en-US" sz="1100" b="1" dirty="0">
                <a:latin typeface="ＭＳ ゴシック" panose="020B0609070205080204" pitchFamily="49" charset="-128"/>
                <a:ea typeface="ＭＳ ゴシック" panose="020B0609070205080204" pitchFamily="49" charset="-128"/>
              </a:rPr>
              <a:t>①肝炎ウイルス検査陽性者用診療情報提供書の作成</a:t>
            </a:r>
          </a:p>
          <a:p>
            <a:r>
              <a:rPr lang="ja-JP" altLang="en-US" sz="1100" dirty="0">
                <a:latin typeface="ＭＳ ゴシック" panose="020B0609070205080204" pitchFamily="49" charset="-128"/>
                <a:ea typeface="ＭＳ ゴシック" panose="020B0609070205080204" pitchFamily="49" charset="-128"/>
              </a:rPr>
              <a:t>　　目的：医療機関での紹介状作成の負担を軽減し、気軽</a:t>
            </a:r>
            <a:endParaRPr lang="en-US" altLang="ja-JP" sz="1100" dirty="0">
              <a:latin typeface="ＭＳ ゴシック" panose="020B0609070205080204" pitchFamily="49" charset="-128"/>
              <a:ea typeface="ＭＳ ゴシック" panose="020B0609070205080204" pitchFamily="49" charset="-128"/>
            </a:endParaRPr>
          </a:p>
          <a:p>
            <a:r>
              <a:rPr lang="ja-JP" altLang="en-US" sz="1100" dirty="0">
                <a:latin typeface="ＭＳ ゴシック" panose="020B0609070205080204" pitchFamily="49" charset="-128"/>
                <a:ea typeface="ＭＳ ゴシック" panose="020B0609070205080204" pitchFamily="49" charset="-128"/>
              </a:rPr>
              <a:t>　　　　　に紹介してもらうため</a:t>
            </a:r>
          </a:p>
          <a:p>
            <a:r>
              <a:rPr lang="ja-JP" altLang="en-US" sz="1100" dirty="0">
                <a:latin typeface="ＭＳ ゴシック" panose="020B0609070205080204" pitchFamily="49" charset="-128"/>
                <a:ea typeface="ＭＳ ゴシック" panose="020B0609070205080204" pitchFamily="49" charset="-128"/>
              </a:rPr>
              <a:t>　　周知：</a:t>
            </a:r>
            <a:r>
              <a:rPr lang="en-US" altLang="ja-JP" sz="1100" dirty="0">
                <a:latin typeface="ＭＳ ゴシック" panose="020B0609070205080204" pitchFamily="49" charset="-128"/>
                <a:ea typeface="ＭＳ ゴシック" panose="020B0609070205080204" pitchFamily="49" charset="-128"/>
              </a:rPr>
              <a:t>2020</a:t>
            </a:r>
            <a:r>
              <a:rPr lang="ja-JP" altLang="en-US" sz="1100" dirty="0">
                <a:latin typeface="ＭＳ ゴシック" panose="020B0609070205080204" pitchFamily="49" charset="-128"/>
                <a:ea typeface="ＭＳ ゴシック" panose="020B0609070205080204" pitchFamily="49" charset="-128"/>
              </a:rPr>
              <a:t>年</a:t>
            </a:r>
            <a:r>
              <a:rPr lang="en-US" altLang="ja-JP" sz="1100" dirty="0">
                <a:latin typeface="ＭＳ ゴシック" panose="020B0609070205080204" pitchFamily="49" charset="-128"/>
                <a:ea typeface="ＭＳ ゴシック" panose="020B0609070205080204" pitchFamily="49" charset="-128"/>
              </a:rPr>
              <a:t>6</a:t>
            </a:r>
            <a:r>
              <a:rPr lang="ja-JP" altLang="en-US" sz="1100" dirty="0">
                <a:latin typeface="ＭＳ ゴシック" panose="020B0609070205080204" pitchFamily="49" charset="-128"/>
                <a:ea typeface="ＭＳ ゴシック" panose="020B0609070205080204" pitchFamily="49" charset="-128"/>
              </a:rPr>
              <a:t>月及び</a:t>
            </a:r>
            <a:r>
              <a:rPr lang="en-US" altLang="ja-JP" sz="1100" dirty="0">
                <a:latin typeface="ＭＳ ゴシック" panose="020B0609070205080204" pitchFamily="49" charset="-128"/>
                <a:ea typeface="ＭＳ ゴシック" panose="020B0609070205080204" pitchFamily="49" charset="-128"/>
              </a:rPr>
              <a:t>2020</a:t>
            </a:r>
            <a:r>
              <a:rPr lang="ja-JP" altLang="en-US" sz="1100" dirty="0">
                <a:latin typeface="ＭＳ ゴシック" panose="020B0609070205080204" pitchFamily="49" charset="-128"/>
                <a:ea typeface="ＭＳ ゴシック" panose="020B0609070205080204" pitchFamily="49" charset="-128"/>
              </a:rPr>
              <a:t>年</a:t>
            </a:r>
            <a:r>
              <a:rPr lang="en-US" altLang="ja-JP" sz="1100" dirty="0">
                <a:latin typeface="ＭＳ ゴシック" panose="020B0609070205080204" pitchFamily="49" charset="-128"/>
                <a:ea typeface="ＭＳ ゴシック" panose="020B0609070205080204" pitchFamily="49" charset="-128"/>
              </a:rPr>
              <a:t>2</a:t>
            </a:r>
            <a:r>
              <a:rPr lang="ja-JP" altLang="en-US" sz="1100" dirty="0">
                <a:latin typeface="ＭＳ ゴシック" panose="020B0609070205080204" pitchFamily="49" charset="-128"/>
                <a:ea typeface="ＭＳ ゴシック" panose="020B0609070205080204" pitchFamily="49" charset="-128"/>
              </a:rPr>
              <a:t>月地域連携経由医療機関</a:t>
            </a:r>
            <a:endParaRPr lang="en-US" altLang="ja-JP" sz="1100" dirty="0">
              <a:latin typeface="ＭＳ ゴシック" panose="020B0609070205080204" pitchFamily="49" charset="-128"/>
              <a:ea typeface="ＭＳ ゴシック" panose="020B0609070205080204" pitchFamily="49" charset="-128"/>
            </a:endParaRPr>
          </a:p>
          <a:p>
            <a:r>
              <a:rPr lang="ja-JP" altLang="en-US" sz="1100" dirty="0">
                <a:latin typeface="ＭＳ ゴシック" panose="020B0609070205080204" pitchFamily="49" charset="-128"/>
                <a:ea typeface="ＭＳ ゴシック" panose="020B0609070205080204" pitchFamily="49" charset="-128"/>
              </a:rPr>
              <a:t>　　　　　</a:t>
            </a:r>
            <a:r>
              <a:rPr lang="en-US" altLang="ja-JP" sz="1100" dirty="0">
                <a:latin typeface="ＭＳ ゴシック" panose="020B0609070205080204" pitchFamily="49" charset="-128"/>
                <a:ea typeface="ＭＳ ゴシック" panose="020B0609070205080204" pitchFamily="49" charset="-128"/>
              </a:rPr>
              <a:t>135</a:t>
            </a:r>
            <a:r>
              <a:rPr lang="ja-JP" altLang="en-US" sz="1100" dirty="0">
                <a:latin typeface="ＭＳ ゴシック" panose="020B0609070205080204" pitchFamily="49" charset="-128"/>
                <a:ea typeface="ＭＳ ゴシック" panose="020B0609070205080204" pitchFamily="49" charset="-128"/>
              </a:rPr>
              <a:t>施設、</a:t>
            </a:r>
            <a:r>
              <a:rPr lang="en-US" altLang="ja-JP" sz="1100" dirty="0">
                <a:latin typeface="ＭＳ ゴシック" panose="020B0609070205080204" pitchFamily="49" charset="-128"/>
                <a:ea typeface="ＭＳ ゴシック" panose="020B0609070205080204" pitchFamily="49" charset="-128"/>
              </a:rPr>
              <a:t>2020</a:t>
            </a:r>
            <a:r>
              <a:rPr lang="ja-JP" altLang="en-US" sz="1100" dirty="0">
                <a:latin typeface="ＭＳ ゴシック" panose="020B0609070205080204" pitchFamily="49" charset="-128"/>
                <a:ea typeface="ＭＳ ゴシック" panose="020B0609070205080204" pitchFamily="49" charset="-128"/>
              </a:rPr>
              <a:t>年</a:t>
            </a:r>
            <a:r>
              <a:rPr lang="en-US" altLang="ja-JP" sz="1100" dirty="0">
                <a:latin typeface="ＭＳ ゴシック" panose="020B0609070205080204" pitchFamily="49" charset="-128"/>
                <a:ea typeface="ＭＳ ゴシック" panose="020B0609070205080204" pitchFamily="49" charset="-128"/>
              </a:rPr>
              <a:t>10</a:t>
            </a:r>
            <a:r>
              <a:rPr lang="ja-JP" altLang="en-US" sz="1100" dirty="0">
                <a:latin typeface="ＭＳ ゴシック" panose="020B0609070205080204" pitchFamily="49" charset="-128"/>
                <a:ea typeface="ＭＳ ゴシック" panose="020B0609070205080204" pitchFamily="49" charset="-128"/>
              </a:rPr>
              <a:t>月「はんだやまの風・</a:t>
            </a:r>
            <a:r>
              <a:rPr lang="en-US" altLang="ja-JP" sz="1100" dirty="0">
                <a:latin typeface="ＭＳ ゴシック" panose="020B0609070205080204" pitchFamily="49" charset="-128"/>
                <a:ea typeface="ＭＳ ゴシック" panose="020B0609070205080204" pitchFamily="49" charset="-128"/>
              </a:rPr>
              <a:t>10</a:t>
            </a:r>
            <a:r>
              <a:rPr lang="ja-JP" altLang="en-US" sz="1100" dirty="0">
                <a:latin typeface="ＭＳ ゴシック" panose="020B0609070205080204" pitchFamily="49" charset="-128"/>
                <a:ea typeface="ＭＳ ゴシック" panose="020B0609070205080204" pitchFamily="49" charset="-128"/>
              </a:rPr>
              <a:t>月</a:t>
            </a:r>
            <a:endParaRPr lang="en-US" altLang="ja-JP" sz="1100" dirty="0">
              <a:latin typeface="ＭＳ ゴシック" panose="020B0609070205080204" pitchFamily="49" charset="-128"/>
              <a:ea typeface="ＭＳ ゴシック" panose="020B0609070205080204" pitchFamily="49" charset="-128"/>
            </a:endParaRPr>
          </a:p>
          <a:p>
            <a:r>
              <a:rPr lang="ja-JP" altLang="en-US" sz="1100" dirty="0">
                <a:latin typeface="ＭＳ ゴシック" panose="020B0609070205080204" pitchFamily="49" charset="-128"/>
                <a:ea typeface="ＭＳ ゴシック" panose="020B0609070205080204" pitchFamily="49" charset="-128"/>
              </a:rPr>
              <a:t>　　　　　号」において紹介記事を掲載</a:t>
            </a:r>
            <a:r>
              <a:rPr lang="en-US" altLang="ja-JP" sz="1100" dirty="0">
                <a:latin typeface="ＭＳ ゴシック" panose="020B0609070205080204" pitchFamily="49" charset="-128"/>
                <a:ea typeface="ＭＳ ゴシック" panose="020B0609070205080204" pitchFamily="49" charset="-128"/>
              </a:rPr>
              <a:t>1,250</a:t>
            </a:r>
            <a:r>
              <a:rPr lang="ja-JP" altLang="en-US" sz="1100" dirty="0">
                <a:latin typeface="ＭＳ ゴシック" panose="020B0609070205080204" pitchFamily="49" charset="-128"/>
                <a:ea typeface="ＭＳ ゴシック" panose="020B0609070205080204" pitchFamily="49" charset="-128"/>
              </a:rPr>
              <a:t>施設へ配布</a:t>
            </a:r>
            <a:endParaRPr lang="en-US" altLang="ja-JP" sz="1100" dirty="0">
              <a:latin typeface="ＭＳ ゴシック" panose="020B0609070205080204" pitchFamily="49" charset="-128"/>
              <a:ea typeface="ＭＳ ゴシック" panose="020B0609070205080204" pitchFamily="49" charset="-128"/>
            </a:endParaRPr>
          </a:p>
          <a:p>
            <a:r>
              <a:rPr lang="ja-JP" altLang="en-US" sz="1600" kern="100" dirty="0">
                <a:effectLst/>
                <a:latin typeface="ＭＳ ゴシック" panose="020B0609070205080204" pitchFamily="49" charset="-128"/>
                <a:ea typeface="ＭＳ ゴシック" panose="020B0609070205080204" pitchFamily="49" charset="-128"/>
                <a:cs typeface="ＭＳ 明朝" panose="02020609040205080304" pitchFamily="17" charset="-128"/>
              </a:rPr>
              <a:t>　</a:t>
            </a:r>
            <a:endParaRPr lang="en-US" altLang="ja-JP" sz="1600" kern="100" dirty="0">
              <a:effectLst/>
              <a:latin typeface="ＭＳ ゴシック" panose="020B0609070205080204" pitchFamily="49" charset="-128"/>
              <a:ea typeface="ＭＳ ゴシック" panose="020B0609070205080204" pitchFamily="49" charset="-128"/>
              <a:cs typeface="ＭＳ 明朝" panose="02020609040205080304" pitchFamily="17" charset="-128"/>
            </a:endParaRPr>
          </a:p>
          <a:p>
            <a:r>
              <a:rPr lang="ja-JP" altLang="en-US" sz="1100" kern="100" dirty="0">
                <a:effectLst/>
                <a:latin typeface="ＭＳ ゴシック" panose="020B0609070205080204" pitchFamily="49" charset="-128"/>
                <a:ea typeface="ＭＳ ゴシック" panose="020B0609070205080204" pitchFamily="49" charset="-128"/>
                <a:cs typeface="ＭＳ 明朝" panose="02020609040205080304" pitchFamily="17" charset="-128"/>
              </a:rPr>
              <a:t>　</a:t>
            </a:r>
            <a:r>
              <a:rPr lang="ja-JP" altLang="ja-JP" sz="1100" b="1" kern="100" dirty="0">
                <a:effectLst/>
                <a:latin typeface="ＭＳ ゴシック" panose="020B0609070205080204" pitchFamily="49" charset="-128"/>
                <a:ea typeface="ＭＳ ゴシック" panose="020B0609070205080204" pitchFamily="49" charset="-128"/>
                <a:cs typeface="ＭＳ 明朝" panose="02020609040205080304" pitchFamily="17" charset="-128"/>
              </a:rPr>
              <a:t>②</a:t>
            </a:r>
            <a:r>
              <a:rPr lang="ja-JP" altLang="ja-JP" sz="11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肝炎等克服実用化研究事業</a:t>
            </a:r>
            <a:endParaRPr lang="en-US" altLang="ja-JP" sz="11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「ウイルス性肝炎の薬剤耐性が及ぼす病態変化に関する</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研究（研究代表者：黒崎雅之）」の発足及び薬剤耐変</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異の測定再開の情報提供</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2020</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年</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5</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月　地域拠点病院</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12</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施</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設及びかかりつけ医</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93</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施設へ測定再開の文書を送付し、</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ホームページの更新も行った。</a:t>
            </a:r>
            <a:endParaRPr kumimoji="1" lang="ja-JP" altLang="en-US" sz="1100"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2979373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2"/>
          </p:nvPr>
        </p:nvSpPr>
        <p:spPr>
          <a:xfrm>
            <a:off x="245833" y="279778"/>
            <a:ext cx="8064896" cy="533400"/>
          </a:xfrm>
        </p:spPr>
        <p:txBody>
          <a:bodyPr/>
          <a:lstStyle/>
          <a:p>
            <a:r>
              <a:rPr lang="ja-JP" altLang="en-US" sz="3200" b="0" dirty="0"/>
              <a:t>肝疾患連携相談室</a:t>
            </a:r>
            <a:endParaRPr lang="en-US" altLang="ko-KR" sz="3200" b="0" dirty="0"/>
          </a:p>
        </p:txBody>
      </p:sp>
      <p:sp>
        <p:nvSpPr>
          <p:cNvPr id="8" name="テキスト ボックス 7">
            <a:extLst>
              <a:ext uri="{FF2B5EF4-FFF2-40B4-BE49-F238E27FC236}">
                <a16:creationId xmlns:a16="http://schemas.microsoft.com/office/drawing/2014/main" id="{852D113F-90A0-4A9D-8C5E-E2DD4EEAE2DD}"/>
              </a:ext>
            </a:extLst>
          </p:cNvPr>
          <p:cNvSpPr txBox="1"/>
          <p:nvPr/>
        </p:nvSpPr>
        <p:spPr>
          <a:xfrm>
            <a:off x="67280" y="1063691"/>
            <a:ext cx="5224800" cy="3985706"/>
          </a:xfrm>
          <a:prstGeom prst="rect">
            <a:avLst/>
          </a:prstGeom>
          <a:noFill/>
        </p:spPr>
        <p:txBody>
          <a:bodyPr wrap="square" rtlCol="0">
            <a:spAutoFit/>
          </a:bodyPr>
          <a:lstStyle/>
          <a:p>
            <a:r>
              <a:rPr lang="ja-JP" altLang="en-US" sz="1100" b="1" dirty="0">
                <a:latin typeface="ＭＳ ゴシック" panose="020B0609070205080204" pitchFamily="49" charset="-128"/>
                <a:ea typeface="ＭＳ ゴシック" panose="020B0609070205080204" pitchFamily="49" charset="-128"/>
              </a:rPr>
              <a:t>（２）「肝臓病手帳」の普及・推進活動の継続</a:t>
            </a:r>
          </a:p>
          <a:p>
            <a:r>
              <a:rPr lang="ja-JP" altLang="en-US" sz="1100" dirty="0">
                <a:latin typeface="ＭＳ ゴシック" panose="020B0609070205080204" pitchFamily="49" charset="-128"/>
                <a:ea typeface="ＭＳ ゴシック" panose="020B0609070205080204" pitchFamily="49" charset="-128"/>
              </a:rPr>
              <a:t>　　　肝臓病手帳配布数：</a:t>
            </a:r>
            <a:r>
              <a:rPr lang="en-US" altLang="ja-JP" sz="1100" dirty="0">
                <a:latin typeface="ＭＳ ゴシック" panose="020B0609070205080204" pitchFamily="49" charset="-128"/>
                <a:ea typeface="ＭＳ ゴシック" panose="020B0609070205080204" pitchFamily="49" charset="-128"/>
              </a:rPr>
              <a:t>318</a:t>
            </a:r>
            <a:r>
              <a:rPr lang="ja-JP" altLang="en-US" sz="1100" dirty="0">
                <a:latin typeface="ＭＳ ゴシック" panose="020B0609070205080204" pitchFamily="49" charset="-128"/>
                <a:ea typeface="ＭＳ ゴシック" panose="020B0609070205080204" pitchFamily="49" charset="-128"/>
              </a:rPr>
              <a:t>冊配布</a:t>
            </a:r>
          </a:p>
          <a:p>
            <a:r>
              <a:rPr lang="ja-JP" altLang="en-US" sz="1100" dirty="0">
                <a:latin typeface="ＭＳ ゴシック" panose="020B0609070205080204" pitchFamily="49" charset="-128"/>
                <a:ea typeface="ＭＳ ゴシック" panose="020B0609070205080204" pitchFamily="49" charset="-128"/>
              </a:rPr>
              <a:t>　　　＜内訳＞医療</a:t>
            </a:r>
            <a:r>
              <a:rPr lang="en-US" altLang="ja-JP" sz="1100" dirty="0">
                <a:latin typeface="ＭＳ ゴシック" panose="020B0609070205080204" pitchFamily="49" charset="-128"/>
                <a:ea typeface="ＭＳ ゴシック" panose="020B0609070205080204" pitchFamily="49" charset="-128"/>
              </a:rPr>
              <a:t>/</a:t>
            </a:r>
            <a:r>
              <a:rPr lang="ja-JP" altLang="en-US" sz="1100" dirty="0">
                <a:latin typeface="ＭＳ ゴシック" panose="020B0609070205080204" pitchFamily="49" charset="-128"/>
                <a:ea typeface="ＭＳ ゴシック" panose="020B0609070205080204" pitchFamily="49" charset="-128"/>
              </a:rPr>
              <a:t>行政機関：</a:t>
            </a:r>
            <a:r>
              <a:rPr lang="en-US" altLang="ja-JP" sz="1100" dirty="0">
                <a:latin typeface="ＭＳ ゴシック" panose="020B0609070205080204" pitchFamily="49" charset="-128"/>
                <a:ea typeface="ＭＳ ゴシック" panose="020B0609070205080204" pitchFamily="49" charset="-128"/>
              </a:rPr>
              <a:t>10</a:t>
            </a:r>
            <a:r>
              <a:rPr lang="ja-JP" altLang="en-US" sz="1100" dirty="0">
                <a:latin typeface="ＭＳ ゴシック" panose="020B0609070205080204" pitchFamily="49" charset="-128"/>
                <a:ea typeface="ＭＳ ゴシック" panose="020B0609070205080204" pitchFamily="49" charset="-128"/>
              </a:rPr>
              <a:t>施設・</a:t>
            </a:r>
            <a:r>
              <a:rPr lang="en-US" altLang="ja-JP" sz="1100" dirty="0">
                <a:latin typeface="ＭＳ ゴシック" panose="020B0609070205080204" pitchFamily="49" charset="-128"/>
                <a:ea typeface="ＭＳ ゴシック" panose="020B0609070205080204" pitchFamily="49" charset="-128"/>
              </a:rPr>
              <a:t>240</a:t>
            </a:r>
            <a:r>
              <a:rPr lang="ja-JP" altLang="en-US" sz="1100" dirty="0">
                <a:latin typeface="ＭＳ ゴシック" panose="020B0609070205080204" pitchFamily="49" charset="-128"/>
                <a:ea typeface="ＭＳ ゴシック" panose="020B0609070205080204" pitchFamily="49" charset="-128"/>
              </a:rPr>
              <a:t>冊、調剤薬局：</a:t>
            </a:r>
            <a:r>
              <a:rPr lang="en-US" altLang="ja-JP" sz="1100" dirty="0">
                <a:latin typeface="ＭＳ ゴシック" panose="020B0609070205080204" pitchFamily="49" charset="-128"/>
                <a:ea typeface="ＭＳ ゴシック" panose="020B0609070205080204" pitchFamily="49" charset="-128"/>
              </a:rPr>
              <a:t>2</a:t>
            </a:r>
            <a:r>
              <a:rPr lang="ja-JP" altLang="en-US" sz="1100" dirty="0">
                <a:latin typeface="ＭＳ ゴシック" panose="020B0609070205080204" pitchFamily="49" charset="-128"/>
                <a:ea typeface="ＭＳ ゴシック" panose="020B0609070205080204" pitchFamily="49" charset="-128"/>
              </a:rPr>
              <a:t>施設・</a:t>
            </a:r>
            <a:r>
              <a:rPr lang="en-US" altLang="ja-JP" sz="1100" dirty="0">
                <a:latin typeface="ＭＳ ゴシック" panose="020B0609070205080204" pitchFamily="49" charset="-128"/>
                <a:ea typeface="ＭＳ ゴシック" panose="020B0609070205080204" pitchFamily="49" charset="-128"/>
              </a:rPr>
              <a:t>13</a:t>
            </a:r>
            <a:r>
              <a:rPr lang="ja-JP" altLang="en-US" sz="1100" dirty="0">
                <a:latin typeface="ＭＳ ゴシック" panose="020B0609070205080204" pitchFamily="49" charset="-128"/>
                <a:ea typeface="ＭＳ ゴシック" panose="020B0609070205080204" pitchFamily="49" charset="-128"/>
              </a:rPr>
              <a:t>冊、</a:t>
            </a:r>
            <a:endParaRPr lang="en-US" altLang="ja-JP" sz="1100" dirty="0">
              <a:latin typeface="ＭＳ ゴシック" panose="020B0609070205080204" pitchFamily="49" charset="-128"/>
              <a:ea typeface="ＭＳ ゴシック" panose="020B0609070205080204" pitchFamily="49" charset="-128"/>
            </a:endParaRPr>
          </a:p>
          <a:p>
            <a:r>
              <a:rPr lang="ja-JP" altLang="en-US" sz="1100" dirty="0">
                <a:latin typeface="ＭＳ ゴシック" panose="020B0609070205080204" pitchFamily="49" charset="-128"/>
                <a:ea typeface="ＭＳ ゴシック" panose="020B0609070205080204" pitchFamily="49" charset="-128"/>
              </a:rPr>
              <a:t>　　　　　　　一般市民：</a:t>
            </a:r>
            <a:r>
              <a:rPr lang="en-US" altLang="ja-JP" sz="1100" dirty="0">
                <a:latin typeface="ＭＳ ゴシック" panose="020B0609070205080204" pitchFamily="49" charset="-128"/>
                <a:ea typeface="ＭＳ ゴシック" panose="020B0609070205080204" pitchFamily="49" charset="-128"/>
              </a:rPr>
              <a:t>65</a:t>
            </a:r>
            <a:r>
              <a:rPr lang="ja-JP" altLang="en-US" sz="1100" dirty="0">
                <a:latin typeface="ＭＳ ゴシック" panose="020B0609070205080204" pitchFamily="49" charset="-128"/>
                <a:ea typeface="ＭＳ ゴシック" panose="020B0609070205080204" pitchFamily="49" charset="-128"/>
              </a:rPr>
              <a:t>名・</a:t>
            </a:r>
            <a:r>
              <a:rPr lang="en-US" altLang="ja-JP" sz="1100" dirty="0">
                <a:latin typeface="ＭＳ ゴシック" panose="020B0609070205080204" pitchFamily="49" charset="-128"/>
                <a:ea typeface="ＭＳ ゴシック" panose="020B0609070205080204" pitchFamily="49" charset="-128"/>
              </a:rPr>
              <a:t>65</a:t>
            </a:r>
            <a:r>
              <a:rPr lang="ja-JP" altLang="en-US" sz="1100" dirty="0">
                <a:latin typeface="ＭＳ ゴシック" panose="020B0609070205080204" pitchFamily="49" charset="-128"/>
                <a:ea typeface="ＭＳ ゴシック" panose="020B0609070205080204" pitchFamily="49" charset="-128"/>
              </a:rPr>
              <a:t>冊</a:t>
            </a:r>
          </a:p>
          <a:p>
            <a:endParaRPr lang="ja-JP" altLang="en-US" sz="1100" dirty="0">
              <a:latin typeface="ＭＳ ゴシック" panose="020B0609070205080204" pitchFamily="49" charset="-128"/>
              <a:ea typeface="ＭＳ ゴシック" panose="020B0609070205080204" pitchFamily="49" charset="-128"/>
            </a:endParaRPr>
          </a:p>
          <a:p>
            <a:r>
              <a:rPr lang="ja-JP" altLang="en-US" sz="1100" b="1" dirty="0">
                <a:latin typeface="ＭＳ ゴシック" panose="020B0609070205080204" pitchFamily="49" charset="-128"/>
                <a:ea typeface="ＭＳ ゴシック" panose="020B0609070205080204" pitchFamily="49" charset="-128"/>
              </a:rPr>
              <a:t>（３）ウイルス検査陽性者への受診勧奨の推進</a:t>
            </a:r>
          </a:p>
          <a:p>
            <a:r>
              <a:rPr lang="ja-JP" altLang="en-US" sz="1100" dirty="0">
                <a:latin typeface="ＭＳ ゴシック" panose="020B0609070205080204" pitchFamily="49" charset="-128"/>
                <a:ea typeface="ＭＳ ゴシック" panose="020B0609070205080204" pitchFamily="49" charset="-128"/>
              </a:rPr>
              <a:t>　　１）免疫抑制剤療法・がん化学療法により発症する</a:t>
            </a:r>
            <a:r>
              <a:rPr lang="en-US" altLang="ja-JP" sz="1100" dirty="0">
                <a:latin typeface="ＭＳ ゴシック" panose="020B0609070205080204" pitchFamily="49" charset="-128"/>
                <a:ea typeface="ＭＳ ゴシック" panose="020B0609070205080204" pitchFamily="49" charset="-128"/>
              </a:rPr>
              <a:t>HBV</a:t>
            </a:r>
            <a:r>
              <a:rPr lang="ja-JP" altLang="en-US" sz="1100" dirty="0">
                <a:latin typeface="ＭＳ ゴシック" panose="020B0609070205080204" pitchFamily="49" charset="-128"/>
                <a:ea typeface="ＭＳ ゴシック" panose="020B0609070205080204" pitchFamily="49" charset="-128"/>
              </a:rPr>
              <a:t>再活性化予防</a:t>
            </a:r>
            <a:endParaRPr lang="en-US" altLang="ja-JP" sz="1100" dirty="0">
              <a:latin typeface="ＭＳ ゴシック" panose="020B0609070205080204" pitchFamily="49" charset="-128"/>
              <a:ea typeface="ＭＳ ゴシック" panose="020B0609070205080204" pitchFamily="49" charset="-128"/>
            </a:endParaRPr>
          </a:p>
          <a:p>
            <a:r>
              <a:rPr lang="ja-JP" altLang="en-US" sz="1100" dirty="0">
                <a:latin typeface="ＭＳ ゴシック" panose="020B0609070205080204" pitchFamily="49" charset="-128"/>
                <a:ea typeface="ＭＳ ゴシック" panose="020B0609070205080204" pitchFamily="49" charset="-128"/>
              </a:rPr>
              <a:t>　　　　アラートシステムの推進</a:t>
            </a:r>
          </a:p>
          <a:p>
            <a:r>
              <a:rPr lang="ja-JP" altLang="en-US" sz="1100" dirty="0">
                <a:latin typeface="ＭＳ ゴシック" panose="020B0609070205080204" pitchFamily="49" charset="-128"/>
                <a:ea typeface="ＭＳ ゴシック" panose="020B0609070205080204" pitchFamily="49" charset="-128"/>
              </a:rPr>
              <a:t>　　　　</a:t>
            </a:r>
            <a:r>
              <a:rPr lang="en-US" altLang="ja-JP" sz="1100" dirty="0">
                <a:latin typeface="ＭＳ ゴシック" panose="020B0609070205080204" pitchFamily="49" charset="-128"/>
                <a:ea typeface="ＭＳ ゴシック" panose="020B0609070205080204" pitchFamily="49" charset="-128"/>
              </a:rPr>
              <a:t>2020.8.1</a:t>
            </a:r>
            <a:r>
              <a:rPr lang="ja-JP" altLang="en-US" sz="1100" dirty="0">
                <a:latin typeface="ＭＳ ゴシック" panose="020B0609070205080204" pitchFamily="49" charset="-128"/>
                <a:ea typeface="ＭＳ ゴシック" panose="020B0609070205080204" pitchFamily="49" charset="-128"/>
              </a:rPr>
              <a:t>導入開始</a:t>
            </a:r>
          </a:p>
          <a:p>
            <a:r>
              <a:rPr lang="ja-JP" altLang="en-US" sz="1100" dirty="0">
                <a:latin typeface="ＭＳ ゴシック" panose="020B0609070205080204" pitchFamily="49" charset="-128"/>
                <a:ea typeface="ＭＳ ゴシック" panose="020B0609070205080204" pitchFamily="49" charset="-128"/>
              </a:rPr>
              <a:t>　　　　方法：副腎皮質ステロイド薬や免疫抑制剤、抗癌剤の内服薬や注射</a:t>
            </a:r>
            <a:endParaRPr lang="en-US" altLang="ja-JP" sz="1100" dirty="0">
              <a:latin typeface="ＭＳ ゴシック" panose="020B0609070205080204" pitchFamily="49" charset="-128"/>
              <a:ea typeface="ＭＳ ゴシック" panose="020B0609070205080204" pitchFamily="49" charset="-128"/>
            </a:endParaRPr>
          </a:p>
          <a:p>
            <a:r>
              <a:rPr lang="ja-JP" altLang="en-US" sz="1100" dirty="0">
                <a:latin typeface="ＭＳ ゴシック" panose="020B0609070205080204" pitchFamily="49" charset="-128"/>
                <a:ea typeface="ＭＳ ゴシック" panose="020B0609070205080204" pitchFamily="49" charset="-128"/>
              </a:rPr>
              <a:t>　　　　　　　薬をオーダーした場合、</a:t>
            </a:r>
            <a:r>
              <a:rPr lang="en-US" altLang="ja-JP" sz="1100" dirty="0">
                <a:latin typeface="ＭＳ ゴシック" panose="020B0609070205080204" pitchFamily="49" charset="-128"/>
                <a:ea typeface="ＭＳ ゴシック" panose="020B0609070205080204" pitchFamily="49" charset="-128"/>
              </a:rPr>
              <a:t>B</a:t>
            </a:r>
            <a:r>
              <a:rPr lang="ja-JP" altLang="en-US" sz="1100" dirty="0">
                <a:latin typeface="ＭＳ ゴシック" panose="020B0609070205080204" pitchFamily="49" charset="-128"/>
                <a:ea typeface="ＭＳ ゴシック" panose="020B0609070205080204" pitchFamily="49" charset="-128"/>
              </a:rPr>
              <a:t>型肝炎ウイルス検査施行の注意喚起</a:t>
            </a:r>
            <a:endParaRPr lang="en-US" altLang="ja-JP" sz="1100" dirty="0">
              <a:latin typeface="ＭＳ ゴシック" panose="020B0609070205080204" pitchFamily="49" charset="-128"/>
              <a:ea typeface="ＭＳ ゴシック" panose="020B0609070205080204" pitchFamily="49" charset="-128"/>
            </a:endParaRPr>
          </a:p>
          <a:p>
            <a:r>
              <a:rPr lang="ja-JP" altLang="en-US" sz="1100" dirty="0">
                <a:latin typeface="ＭＳ ゴシック" panose="020B0609070205080204" pitchFamily="49" charset="-128"/>
                <a:ea typeface="ＭＳ ゴシック" panose="020B0609070205080204" pitchFamily="49" charset="-128"/>
              </a:rPr>
              <a:t>　　　　　　　と</a:t>
            </a:r>
            <a:r>
              <a:rPr lang="en-US" altLang="ja-JP" sz="1100" dirty="0">
                <a:latin typeface="ＭＳ ゴシック" panose="020B0609070205080204" pitchFamily="49" charset="-128"/>
                <a:ea typeface="ＭＳ ゴシック" panose="020B0609070205080204" pitchFamily="49" charset="-128"/>
              </a:rPr>
              <a:t>B</a:t>
            </a:r>
            <a:r>
              <a:rPr lang="ja-JP" altLang="en-US" sz="1100" dirty="0">
                <a:latin typeface="ＭＳ ゴシック" panose="020B0609070205080204" pitchFamily="49" charset="-128"/>
                <a:ea typeface="ＭＳ ゴシック" panose="020B0609070205080204" pitchFamily="49" charset="-128"/>
              </a:rPr>
              <a:t>型肝炎ウイルス再活性化予防のアラートを表示</a:t>
            </a:r>
          </a:p>
          <a:p>
            <a:r>
              <a:rPr lang="ja-JP" altLang="en-US" sz="1100" dirty="0">
                <a:latin typeface="ＭＳ ゴシック" panose="020B0609070205080204" pitchFamily="49" charset="-128"/>
                <a:ea typeface="ＭＳ ゴシック" panose="020B0609070205080204" pitchFamily="49" charset="-128"/>
              </a:rPr>
              <a:t>　　　　周知：全病院職員に向けメールを送信</a:t>
            </a:r>
          </a:p>
          <a:p>
            <a:r>
              <a:rPr lang="ja-JP" altLang="en-US" sz="1100" dirty="0">
                <a:latin typeface="ＭＳ ゴシック" panose="020B0609070205080204" pitchFamily="49" charset="-128"/>
                <a:ea typeface="ＭＳ ゴシック" panose="020B0609070205080204" pitchFamily="49" charset="-128"/>
              </a:rPr>
              <a:t>　　２）肝炎ウイルス検査陽性者の院内フォローアップの推進</a:t>
            </a:r>
          </a:p>
          <a:p>
            <a:r>
              <a:rPr lang="ja-JP" altLang="en-US" sz="1100" dirty="0">
                <a:latin typeface="ＭＳ ゴシック" panose="020B0609070205080204" pitchFamily="49" charset="-128"/>
                <a:ea typeface="ＭＳ ゴシック" panose="020B0609070205080204" pitchFamily="49" charset="-128"/>
              </a:rPr>
              <a:t>　　　　　　　</a:t>
            </a:r>
            <a:r>
              <a:rPr lang="en-US" altLang="ja-JP" sz="1100" dirty="0">
                <a:latin typeface="ＭＳ ゴシック" panose="020B0609070205080204" pitchFamily="49" charset="-128"/>
                <a:ea typeface="ＭＳ ゴシック" panose="020B0609070205080204" pitchFamily="49" charset="-128"/>
              </a:rPr>
              <a:t>2018.6.1</a:t>
            </a:r>
            <a:r>
              <a:rPr lang="ja-JP" altLang="en-US" sz="1100" dirty="0">
                <a:latin typeface="ＭＳ ゴシック" panose="020B0609070205080204" pitchFamily="49" charset="-128"/>
                <a:ea typeface="ＭＳ ゴシック" panose="020B0609070205080204" pitchFamily="49" charset="-128"/>
              </a:rPr>
              <a:t>より入院患者を対象に開始し、</a:t>
            </a:r>
            <a:r>
              <a:rPr lang="en-US" altLang="ja-JP" sz="1100" dirty="0">
                <a:latin typeface="ＭＳ ゴシック" panose="020B0609070205080204" pitchFamily="49" charset="-128"/>
                <a:ea typeface="ＭＳ ゴシック" panose="020B0609070205080204" pitchFamily="49" charset="-128"/>
              </a:rPr>
              <a:t>2019</a:t>
            </a:r>
            <a:r>
              <a:rPr lang="ja-JP" altLang="en-US" sz="1100" dirty="0">
                <a:latin typeface="ＭＳ ゴシック" panose="020B0609070205080204" pitchFamily="49" charset="-128"/>
                <a:ea typeface="ＭＳ ゴシック" panose="020B0609070205080204" pitchFamily="49" charset="-128"/>
              </a:rPr>
              <a:t>年</a:t>
            </a:r>
            <a:r>
              <a:rPr lang="en-US" altLang="ja-JP" sz="1100" dirty="0">
                <a:latin typeface="ＭＳ ゴシック" panose="020B0609070205080204" pitchFamily="49" charset="-128"/>
                <a:ea typeface="ＭＳ ゴシック" panose="020B0609070205080204" pitchFamily="49" charset="-128"/>
              </a:rPr>
              <a:t>7</a:t>
            </a:r>
            <a:r>
              <a:rPr lang="ja-JP" altLang="en-US" sz="1100" dirty="0">
                <a:latin typeface="ＭＳ ゴシック" panose="020B0609070205080204" pitchFamily="49" charset="-128"/>
                <a:ea typeface="ＭＳ ゴシック" panose="020B0609070205080204" pitchFamily="49" charset="-128"/>
              </a:rPr>
              <a:t>月より外来患</a:t>
            </a:r>
            <a:endParaRPr lang="en-US" altLang="ja-JP" sz="1100" dirty="0">
              <a:latin typeface="ＭＳ ゴシック" panose="020B0609070205080204" pitchFamily="49" charset="-128"/>
              <a:ea typeface="ＭＳ ゴシック" panose="020B0609070205080204" pitchFamily="49" charset="-128"/>
            </a:endParaRPr>
          </a:p>
          <a:p>
            <a:r>
              <a:rPr lang="ja-JP" altLang="en-US" sz="1100" dirty="0">
                <a:latin typeface="ＭＳ ゴシック" panose="020B0609070205080204" pitchFamily="49" charset="-128"/>
                <a:ea typeface="ＭＳ ゴシック" panose="020B0609070205080204" pitchFamily="49" charset="-128"/>
              </a:rPr>
              <a:t>　　　　　　　者も加え実施外来・入院患者の肝炎ウイルス検査陽性者をピッ</a:t>
            </a:r>
            <a:endParaRPr lang="en-US" altLang="ja-JP" sz="1100" dirty="0">
              <a:latin typeface="ＭＳ ゴシック" panose="020B0609070205080204" pitchFamily="49" charset="-128"/>
              <a:ea typeface="ＭＳ ゴシック" panose="020B0609070205080204" pitchFamily="49" charset="-128"/>
            </a:endParaRPr>
          </a:p>
          <a:p>
            <a:r>
              <a:rPr lang="ja-JP" altLang="en-US" sz="1100" dirty="0">
                <a:latin typeface="ＭＳ ゴシック" panose="020B0609070205080204" pitchFamily="49" charset="-128"/>
                <a:ea typeface="ＭＳ ゴシック" panose="020B0609070205080204" pitchFamily="49" charset="-128"/>
              </a:rPr>
              <a:t>　　　　　　　クアップし、未受診患者の受診勧奨を医師へ依頼</a:t>
            </a:r>
            <a:endParaRPr lang="en-US" altLang="ja-JP" sz="1100" dirty="0">
              <a:latin typeface="ＭＳ ゴシック" panose="020B0609070205080204" pitchFamily="49" charset="-128"/>
              <a:ea typeface="ＭＳ ゴシック" panose="020B0609070205080204" pitchFamily="49" charset="-128"/>
            </a:endParaRPr>
          </a:p>
          <a:p>
            <a:endParaRPr lang="en-US" altLang="ja-JP" sz="1100" dirty="0">
              <a:latin typeface="ＭＳ ゴシック" panose="020B0609070205080204" pitchFamily="49" charset="-128"/>
              <a:ea typeface="ＭＳ ゴシック" panose="020B0609070205080204" pitchFamily="49" charset="-128"/>
            </a:endParaRPr>
          </a:p>
          <a:p>
            <a:pPr marL="133350" algn="l"/>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＜結果＞</a:t>
            </a:r>
          </a:p>
          <a:p>
            <a:pPr marL="133350" algn="l"/>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未受診者</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63</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名に電子カルテの付箋機能を利用し、受診勧奨を実施</a:t>
            </a:r>
          </a:p>
          <a:p>
            <a:pPr marL="133350" algn="l"/>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57</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名の患者がＨＣＶ</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ＲＮＡ検査を実施あるいは肝臓内科へ受診</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6</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名が</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algn="l"/>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未対応の状態（但し、</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5</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名は</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2021</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年</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3</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月末電子カルテの付箋を貼付</a:t>
            </a: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し</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た</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algn="l"/>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ものである）</a:t>
            </a:r>
          </a:p>
        </p:txBody>
      </p:sp>
      <p:graphicFrame>
        <p:nvGraphicFramePr>
          <p:cNvPr id="4" name="グラフ 3">
            <a:extLst>
              <a:ext uri="{FF2B5EF4-FFF2-40B4-BE49-F238E27FC236}">
                <a16:creationId xmlns:a16="http://schemas.microsoft.com/office/drawing/2014/main" id="{04C3AA95-66EB-4A9B-A971-9595201493CD}"/>
              </a:ext>
            </a:extLst>
          </p:cNvPr>
          <p:cNvGraphicFramePr/>
          <p:nvPr>
            <p:extLst>
              <p:ext uri="{D42A27DB-BD31-4B8C-83A1-F6EECF244321}">
                <p14:modId xmlns:p14="http://schemas.microsoft.com/office/powerpoint/2010/main" val="675703812"/>
              </p:ext>
            </p:extLst>
          </p:nvPr>
        </p:nvGraphicFramePr>
        <p:xfrm>
          <a:off x="5292080" y="1388536"/>
          <a:ext cx="3602603" cy="333601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432259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12">
            <a:extLst>
              <a:ext uri="{FF2B5EF4-FFF2-40B4-BE49-F238E27FC236}">
                <a16:creationId xmlns:a16="http://schemas.microsoft.com/office/drawing/2014/main" id="{39099BB9-4380-4AF7-9947-BEC57E665E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35" b="339"/>
          <a:stretch/>
        </p:blipFill>
        <p:spPr>
          <a:xfrm>
            <a:off x="0" y="28144"/>
            <a:ext cx="9144000" cy="3239136"/>
          </a:xfrm>
          <a:prstGeom prst="rect">
            <a:avLst/>
          </a:prstGeom>
        </p:spPr>
      </p:pic>
      <p:sp>
        <p:nvSpPr>
          <p:cNvPr id="2" name="텍스트 개체 틀 1"/>
          <p:cNvSpPr>
            <a:spLocks noGrp="1"/>
          </p:cNvSpPr>
          <p:nvPr>
            <p:ph type="body" sz="quarter" idx="10"/>
          </p:nvPr>
        </p:nvSpPr>
        <p:spPr>
          <a:xfrm>
            <a:off x="3249933" y="804239"/>
            <a:ext cx="5113339" cy="843473"/>
          </a:xfrm>
        </p:spPr>
        <p:txBody>
          <a:bodyPr/>
          <a:lstStyle/>
          <a:p>
            <a:r>
              <a:rPr lang="en-US" altLang="ko-KR" dirty="0"/>
              <a:t>07</a:t>
            </a:r>
            <a:endParaRPr lang="ko-KR" altLang="en-US" dirty="0"/>
          </a:p>
        </p:txBody>
      </p:sp>
      <p:sp>
        <p:nvSpPr>
          <p:cNvPr id="4" name="텍스트 개체 틀 3"/>
          <p:cNvSpPr>
            <a:spLocks noGrp="1"/>
          </p:cNvSpPr>
          <p:nvPr>
            <p:ph type="body" sz="quarter" idx="12"/>
          </p:nvPr>
        </p:nvSpPr>
        <p:spPr>
          <a:xfrm>
            <a:off x="3249932" y="1557426"/>
            <a:ext cx="5113339" cy="533400"/>
          </a:xfrm>
        </p:spPr>
        <p:txBody>
          <a:bodyPr/>
          <a:lstStyle/>
          <a:p>
            <a:r>
              <a:rPr lang="ja-JP" altLang="en-US" dirty="0"/>
              <a:t>研修並びに会議等の実績</a:t>
            </a:r>
            <a:endParaRPr lang="ko-KR" altLang="en-US" dirty="0"/>
          </a:p>
        </p:txBody>
      </p:sp>
      <p:pic>
        <p:nvPicPr>
          <p:cNvPr id="7" name="그림 25">
            <a:extLst>
              <a:ext uri="{FF2B5EF4-FFF2-40B4-BE49-F238E27FC236}">
                <a16:creationId xmlns:a16="http://schemas.microsoft.com/office/drawing/2014/main" id="{C4BFE2DA-B50D-433E-89FD-FD9FC90941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5296" r="3054" b="82302"/>
          <a:stretch/>
        </p:blipFill>
        <p:spPr>
          <a:xfrm>
            <a:off x="1885259" y="1131590"/>
            <a:ext cx="1167887" cy="1330656"/>
          </a:xfrm>
          <a:prstGeom prst="rect">
            <a:avLst/>
          </a:prstGeom>
        </p:spPr>
      </p:pic>
    </p:spTree>
    <p:extLst>
      <p:ext uri="{BB962C8B-B14F-4D97-AF65-F5344CB8AC3E}">
        <p14:creationId xmlns:p14="http://schemas.microsoft.com/office/powerpoint/2010/main" val="21656534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2"/>
          </p:nvPr>
        </p:nvSpPr>
        <p:spPr>
          <a:xfrm>
            <a:off x="245833" y="279778"/>
            <a:ext cx="8064896" cy="533400"/>
          </a:xfrm>
        </p:spPr>
        <p:txBody>
          <a:bodyPr/>
          <a:lstStyle/>
          <a:p>
            <a:r>
              <a:rPr lang="ja-JP" altLang="en-US" sz="3200" b="0" dirty="0"/>
              <a:t>研修並びに会議等の実績</a:t>
            </a:r>
            <a:endParaRPr lang="en-US" altLang="ko-KR" sz="3200" b="0" dirty="0"/>
          </a:p>
        </p:txBody>
      </p:sp>
      <p:sp>
        <p:nvSpPr>
          <p:cNvPr id="7" name="テキスト ボックス 6">
            <a:extLst>
              <a:ext uri="{FF2B5EF4-FFF2-40B4-BE49-F238E27FC236}">
                <a16:creationId xmlns:a16="http://schemas.microsoft.com/office/drawing/2014/main" id="{F269BB6D-8A50-424B-B8F2-F3BA5BD921C4}"/>
              </a:ext>
            </a:extLst>
          </p:cNvPr>
          <p:cNvSpPr txBox="1"/>
          <p:nvPr/>
        </p:nvSpPr>
        <p:spPr>
          <a:xfrm>
            <a:off x="290512" y="973346"/>
            <a:ext cx="4180347" cy="446276"/>
          </a:xfrm>
          <a:prstGeom prst="rect">
            <a:avLst/>
          </a:prstGeom>
          <a:noFill/>
        </p:spPr>
        <p:txBody>
          <a:bodyPr wrap="square" rtlCol="0">
            <a:spAutoFit/>
          </a:bodyPr>
          <a:lstStyle/>
          <a:p>
            <a:r>
              <a:rPr lang="ja-JP" altLang="en-US" sz="1150" b="1" dirty="0">
                <a:latin typeface="ＭＳ ゴシック" panose="020B0609070205080204" pitchFamily="49" charset="-128"/>
                <a:ea typeface="ＭＳ ゴシック" panose="020B0609070205080204" pitchFamily="49" charset="-128"/>
              </a:rPr>
              <a:t>医療福祉支援センターの実績　</a:t>
            </a:r>
            <a:endParaRPr lang="en-US" altLang="ja-JP" sz="1150" b="1" dirty="0">
              <a:latin typeface="ＭＳ ゴシック" panose="020B0609070205080204" pitchFamily="49" charset="-128"/>
              <a:ea typeface="ＭＳ ゴシック" panose="020B0609070205080204" pitchFamily="49" charset="-128"/>
            </a:endParaRPr>
          </a:p>
          <a:p>
            <a:r>
              <a:rPr lang="en-US" altLang="ja-JP" sz="1150" b="1" dirty="0">
                <a:latin typeface="ＭＳ ゴシック" panose="020B0609070205080204" pitchFamily="49" charset="-128"/>
                <a:ea typeface="ＭＳ ゴシック" panose="020B0609070205080204" pitchFamily="49" charset="-128"/>
              </a:rPr>
              <a:t>【</a:t>
            </a:r>
            <a:r>
              <a:rPr lang="ja-JP" altLang="en-US" sz="1150" b="1" dirty="0">
                <a:latin typeface="ＭＳ ゴシック" panose="020B0609070205080204" pitchFamily="49" charset="-128"/>
                <a:ea typeface="ＭＳ ゴシック" panose="020B0609070205080204" pitchFamily="49" charset="-128"/>
              </a:rPr>
              <a:t>研究発表・講演会等</a:t>
            </a:r>
            <a:r>
              <a:rPr lang="en-US" altLang="ja-JP" sz="1150" b="1" dirty="0">
                <a:latin typeface="ＭＳ ゴシック" panose="020B0609070205080204" pitchFamily="49" charset="-128"/>
                <a:ea typeface="ＭＳ ゴシック" panose="020B0609070205080204" pitchFamily="49" charset="-128"/>
              </a:rPr>
              <a:t>】</a:t>
            </a:r>
            <a:endParaRPr lang="ja-JP" altLang="en-US" sz="1150" b="1" dirty="0">
              <a:latin typeface="ＭＳ ゴシック" panose="020B0609070205080204" pitchFamily="49" charset="-128"/>
              <a:ea typeface="ＭＳ ゴシック" panose="020B0609070205080204" pitchFamily="49" charset="-128"/>
            </a:endParaRPr>
          </a:p>
        </p:txBody>
      </p:sp>
      <p:pic>
        <p:nvPicPr>
          <p:cNvPr id="10" name="図 9">
            <a:extLst>
              <a:ext uri="{FF2B5EF4-FFF2-40B4-BE49-F238E27FC236}">
                <a16:creationId xmlns:a16="http://schemas.microsoft.com/office/drawing/2014/main" id="{373353C1-A262-4B15-9A2B-144EF1E318A2}"/>
              </a:ext>
            </a:extLst>
          </p:cNvPr>
          <p:cNvPicPr>
            <a:picLocks noChangeAspect="1"/>
          </p:cNvPicPr>
          <p:nvPr/>
        </p:nvPicPr>
        <p:blipFill>
          <a:blip r:embed="rId2"/>
          <a:stretch>
            <a:fillRect/>
          </a:stretch>
        </p:blipFill>
        <p:spPr>
          <a:xfrm>
            <a:off x="290512" y="1419622"/>
            <a:ext cx="8562975" cy="3562350"/>
          </a:xfrm>
          <a:prstGeom prst="rect">
            <a:avLst/>
          </a:prstGeom>
        </p:spPr>
      </p:pic>
    </p:spTree>
    <p:extLst>
      <p:ext uri="{BB962C8B-B14F-4D97-AF65-F5344CB8AC3E}">
        <p14:creationId xmlns:p14="http://schemas.microsoft.com/office/powerpoint/2010/main" val="37808119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2"/>
          </p:nvPr>
        </p:nvSpPr>
        <p:spPr>
          <a:xfrm>
            <a:off x="245833" y="279778"/>
            <a:ext cx="8064896" cy="533400"/>
          </a:xfrm>
        </p:spPr>
        <p:txBody>
          <a:bodyPr/>
          <a:lstStyle/>
          <a:p>
            <a:r>
              <a:rPr lang="ja-JP" altLang="en-US" sz="3200" b="0" dirty="0"/>
              <a:t>研修並びに会議等の実績</a:t>
            </a:r>
            <a:endParaRPr lang="en-US" altLang="ko-KR" sz="3200" b="0" dirty="0"/>
          </a:p>
        </p:txBody>
      </p:sp>
      <p:pic>
        <p:nvPicPr>
          <p:cNvPr id="13" name="図 12">
            <a:extLst>
              <a:ext uri="{FF2B5EF4-FFF2-40B4-BE49-F238E27FC236}">
                <a16:creationId xmlns:a16="http://schemas.microsoft.com/office/drawing/2014/main" id="{91DBCB39-C00F-4651-A5CE-E1906610D57A}"/>
              </a:ext>
            </a:extLst>
          </p:cNvPr>
          <p:cNvPicPr>
            <a:picLocks noChangeAspect="1"/>
          </p:cNvPicPr>
          <p:nvPr/>
        </p:nvPicPr>
        <p:blipFill>
          <a:blip r:embed="rId2"/>
          <a:stretch>
            <a:fillRect/>
          </a:stretch>
        </p:blipFill>
        <p:spPr>
          <a:xfrm>
            <a:off x="290512" y="1245488"/>
            <a:ext cx="8562975" cy="3638550"/>
          </a:xfrm>
          <a:prstGeom prst="rect">
            <a:avLst/>
          </a:prstGeom>
        </p:spPr>
      </p:pic>
    </p:spTree>
    <p:extLst>
      <p:ext uri="{BB962C8B-B14F-4D97-AF65-F5344CB8AC3E}">
        <p14:creationId xmlns:p14="http://schemas.microsoft.com/office/powerpoint/2010/main" val="723319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2"/>
          </p:nvPr>
        </p:nvSpPr>
        <p:spPr>
          <a:xfrm>
            <a:off x="245833" y="279778"/>
            <a:ext cx="8064896" cy="533400"/>
          </a:xfrm>
        </p:spPr>
        <p:txBody>
          <a:bodyPr/>
          <a:lstStyle/>
          <a:p>
            <a:r>
              <a:rPr lang="ja-JP" altLang="en-US" sz="3200" b="0" dirty="0"/>
              <a:t>地域連携室</a:t>
            </a:r>
            <a:endParaRPr lang="en-US" altLang="ko-KR" sz="3200" b="0" dirty="0"/>
          </a:p>
        </p:txBody>
      </p:sp>
      <p:sp>
        <p:nvSpPr>
          <p:cNvPr id="10" name="Rectangle 3"/>
          <p:cNvSpPr txBox="1">
            <a:spLocks noChangeArrowheads="1"/>
          </p:cNvSpPr>
          <p:nvPr/>
        </p:nvSpPr>
        <p:spPr bwMode="auto">
          <a:xfrm>
            <a:off x="2915816" y="1875333"/>
            <a:ext cx="3606087" cy="169277"/>
          </a:xfrm>
          <a:prstGeom prst="rect">
            <a:avLst/>
          </a:prstGeom>
        </p:spPr>
        <p:txBody>
          <a:bodyPr wrap="square" lIns="0" tIns="0" rIns="0" bIns="0" anchor="ctr">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defRPr/>
            </a:pPr>
            <a:r>
              <a:rPr lang="ja-JP" altLang="en-US" sz="1100" dirty="0">
                <a:latin typeface="ＭＳ ゴシック" panose="020B0609070205080204" pitchFamily="49" charset="-128"/>
                <a:ea typeface="ＭＳ ゴシック" panose="020B0609070205080204" pitchFamily="49" charset="-128"/>
                <a:cs typeface="Tahoma" panose="020B0604030504040204" pitchFamily="34" charset="0"/>
              </a:rPr>
              <a:t>地域連携室での紹介患者総数と受付割合</a:t>
            </a:r>
            <a:endParaRPr lang="en-US" altLang="ja-JP" sz="1100" dirty="0">
              <a:latin typeface="ＭＳ ゴシック" panose="020B0609070205080204" pitchFamily="49" charset="-128"/>
              <a:ea typeface="ＭＳ ゴシック" panose="020B0609070205080204" pitchFamily="49" charset="-128"/>
              <a:cs typeface="Tahoma" panose="020B0604030504040204" pitchFamily="34" charset="0"/>
            </a:endParaRPr>
          </a:p>
        </p:txBody>
      </p:sp>
      <p:graphicFrame>
        <p:nvGraphicFramePr>
          <p:cNvPr id="8" name="グラフ 7">
            <a:extLst>
              <a:ext uri="{FF2B5EF4-FFF2-40B4-BE49-F238E27FC236}">
                <a16:creationId xmlns:a16="http://schemas.microsoft.com/office/drawing/2014/main" id="{00000000-0008-0000-0000-000009000000}"/>
              </a:ext>
            </a:extLst>
          </p:cNvPr>
          <p:cNvGraphicFramePr>
            <a:graphicFrameLocks/>
          </p:cNvGraphicFramePr>
          <p:nvPr>
            <p:extLst>
              <p:ext uri="{D42A27DB-BD31-4B8C-83A1-F6EECF244321}">
                <p14:modId xmlns:p14="http://schemas.microsoft.com/office/powerpoint/2010/main" val="3598356385"/>
              </p:ext>
            </p:extLst>
          </p:nvPr>
        </p:nvGraphicFramePr>
        <p:xfrm>
          <a:off x="287220" y="2067694"/>
          <a:ext cx="8543044" cy="2952327"/>
        </p:xfrm>
        <a:graphic>
          <a:graphicData uri="http://schemas.openxmlformats.org/drawingml/2006/chart">
            <c:chart xmlns:c="http://schemas.openxmlformats.org/drawingml/2006/chart" xmlns:r="http://schemas.openxmlformats.org/officeDocument/2006/relationships" r:id="rId2"/>
          </a:graphicData>
        </a:graphic>
      </p:graphicFrame>
      <p:sp>
        <p:nvSpPr>
          <p:cNvPr id="9" name="テキスト ボックス 8">
            <a:extLst>
              <a:ext uri="{FF2B5EF4-FFF2-40B4-BE49-F238E27FC236}">
                <a16:creationId xmlns:a16="http://schemas.microsoft.com/office/drawing/2014/main" id="{3E0AB5BD-BACA-4D2F-8F21-6C48C7348534}"/>
              </a:ext>
            </a:extLst>
          </p:cNvPr>
          <p:cNvSpPr txBox="1"/>
          <p:nvPr/>
        </p:nvSpPr>
        <p:spPr>
          <a:xfrm>
            <a:off x="686411" y="1075757"/>
            <a:ext cx="8064896" cy="769441"/>
          </a:xfrm>
          <a:prstGeom prst="rect">
            <a:avLst/>
          </a:prstGeom>
          <a:noFill/>
        </p:spPr>
        <p:txBody>
          <a:bodyPr wrap="square">
            <a:spAutoFit/>
          </a:bodyPr>
          <a:lstStyle/>
          <a:p>
            <a:r>
              <a:rPr lang="ja-JP" altLang="en-US" sz="1100" b="1" dirty="0">
                <a:latin typeface="ＭＳ ゴシック" panose="020B0609070205080204" pitchFamily="49" charset="-128"/>
                <a:ea typeface="ＭＳ ゴシック" panose="020B0609070205080204" pitchFamily="49" charset="-128"/>
              </a:rPr>
              <a:t>①初診紹介患者数と地域連携室での受付患者数</a:t>
            </a:r>
          </a:p>
          <a:p>
            <a:r>
              <a:rPr lang="ja-JP" altLang="en-US" sz="1100" dirty="0">
                <a:latin typeface="ＭＳ ゴシック" panose="020B0609070205080204" pitchFamily="49" charset="-128"/>
                <a:ea typeface="ＭＳ ゴシック" panose="020B0609070205080204" pitchFamily="49" charset="-128"/>
              </a:rPr>
              <a:t>　令和</a:t>
            </a:r>
            <a:r>
              <a:rPr lang="en-US" altLang="ja-JP" sz="1100" dirty="0">
                <a:latin typeface="ＭＳ ゴシック" panose="020B0609070205080204" pitchFamily="49" charset="-128"/>
                <a:ea typeface="ＭＳ ゴシック" panose="020B0609070205080204" pitchFamily="49" charset="-128"/>
              </a:rPr>
              <a:t>2</a:t>
            </a:r>
            <a:r>
              <a:rPr lang="ja-JP" altLang="en-US" sz="1100" dirty="0">
                <a:latin typeface="ＭＳ ゴシック" panose="020B0609070205080204" pitchFamily="49" charset="-128"/>
                <a:ea typeface="ＭＳ ゴシック" panose="020B0609070205080204" pitchFamily="49" charset="-128"/>
              </a:rPr>
              <a:t>年度の初診紹介患者数は年間総数</a:t>
            </a:r>
            <a:r>
              <a:rPr lang="en-US" altLang="ja-JP" sz="1100" dirty="0">
                <a:latin typeface="ＭＳ ゴシック" panose="020B0609070205080204" pitchFamily="49" charset="-128"/>
                <a:ea typeface="ＭＳ ゴシック" panose="020B0609070205080204" pitchFamily="49" charset="-128"/>
              </a:rPr>
              <a:t>15,697</a:t>
            </a:r>
            <a:r>
              <a:rPr lang="ja-JP" altLang="en-US" sz="1100" dirty="0">
                <a:latin typeface="ＭＳ ゴシック" panose="020B0609070205080204" pitchFamily="49" charset="-128"/>
                <a:ea typeface="ＭＳ ゴシック" panose="020B0609070205080204" pitchFamily="49" charset="-128"/>
              </a:rPr>
              <a:t>人で、令和元年度年間総数</a:t>
            </a:r>
            <a:r>
              <a:rPr lang="en-US" altLang="ja-JP" sz="1100" dirty="0">
                <a:latin typeface="ＭＳ ゴシック" panose="020B0609070205080204" pitchFamily="49" charset="-128"/>
                <a:ea typeface="ＭＳ ゴシック" panose="020B0609070205080204" pitchFamily="49" charset="-128"/>
              </a:rPr>
              <a:t>17,587</a:t>
            </a:r>
            <a:r>
              <a:rPr lang="ja-JP" altLang="en-US" sz="1100" dirty="0">
                <a:latin typeface="ＭＳ ゴシック" panose="020B0609070205080204" pitchFamily="49" charset="-128"/>
                <a:ea typeface="ＭＳ ゴシック" panose="020B0609070205080204" pitchFamily="49" charset="-128"/>
              </a:rPr>
              <a:t>人から</a:t>
            </a:r>
            <a:r>
              <a:rPr lang="en-US" altLang="ja-JP" sz="1100" dirty="0">
                <a:latin typeface="ＭＳ ゴシック" panose="020B0609070205080204" pitchFamily="49" charset="-128"/>
                <a:ea typeface="ＭＳ ゴシック" panose="020B0609070205080204" pitchFamily="49" charset="-128"/>
              </a:rPr>
              <a:t>1,890</a:t>
            </a:r>
            <a:r>
              <a:rPr lang="ja-JP" altLang="en-US" sz="1100" dirty="0">
                <a:latin typeface="ＭＳ ゴシック" panose="020B0609070205080204" pitchFamily="49" charset="-128"/>
                <a:ea typeface="ＭＳ ゴシック" panose="020B0609070205080204" pitchFamily="49" charset="-128"/>
              </a:rPr>
              <a:t>人の減少となった。　　</a:t>
            </a:r>
            <a:endParaRPr lang="en-US" altLang="ja-JP" sz="1100" dirty="0">
              <a:latin typeface="ＭＳ ゴシック" panose="020B0609070205080204" pitchFamily="49" charset="-128"/>
              <a:ea typeface="ＭＳ ゴシック" panose="020B0609070205080204" pitchFamily="49" charset="-128"/>
            </a:endParaRPr>
          </a:p>
          <a:p>
            <a:r>
              <a:rPr lang="ja-JP" altLang="en-US" sz="1100" dirty="0">
                <a:latin typeface="ＭＳ ゴシック" panose="020B0609070205080204" pitchFamily="49" charset="-128"/>
                <a:ea typeface="ＭＳ ゴシック" panose="020B0609070205080204" pitchFamily="49" charset="-128"/>
              </a:rPr>
              <a:t>　紹介患者のうち地域連携室での事前受付患者は年間総数</a:t>
            </a:r>
            <a:r>
              <a:rPr lang="en-US" altLang="ja-JP" sz="1100" dirty="0">
                <a:latin typeface="ＭＳ ゴシック" panose="020B0609070205080204" pitchFamily="49" charset="-128"/>
                <a:ea typeface="ＭＳ ゴシック" panose="020B0609070205080204" pitchFamily="49" charset="-128"/>
              </a:rPr>
              <a:t>15,558</a:t>
            </a:r>
            <a:r>
              <a:rPr lang="ja-JP" altLang="en-US" sz="1100" dirty="0">
                <a:latin typeface="ＭＳ ゴシック" panose="020B0609070205080204" pitchFamily="49" charset="-128"/>
                <a:ea typeface="ＭＳ ゴシック" panose="020B0609070205080204" pitchFamily="49" charset="-128"/>
              </a:rPr>
              <a:t>人と令和元年度の</a:t>
            </a:r>
            <a:r>
              <a:rPr lang="en-US" altLang="ja-JP" sz="1100" dirty="0">
                <a:latin typeface="ＭＳ ゴシック" panose="020B0609070205080204" pitchFamily="49" charset="-128"/>
                <a:ea typeface="ＭＳ ゴシック" panose="020B0609070205080204" pitchFamily="49" charset="-128"/>
              </a:rPr>
              <a:t>17,269</a:t>
            </a:r>
            <a:r>
              <a:rPr lang="ja-JP" altLang="en-US" sz="1100" dirty="0">
                <a:latin typeface="ＭＳ ゴシック" panose="020B0609070205080204" pitchFamily="49" charset="-128"/>
                <a:ea typeface="ＭＳ ゴシック" panose="020B0609070205080204" pitchFamily="49" charset="-128"/>
              </a:rPr>
              <a:t>人から</a:t>
            </a:r>
            <a:r>
              <a:rPr lang="en-US" altLang="ja-JP" sz="1100" dirty="0">
                <a:latin typeface="ＭＳ ゴシック" panose="020B0609070205080204" pitchFamily="49" charset="-128"/>
                <a:ea typeface="ＭＳ ゴシック" panose="020B0609070205080204" pitchFamily="49" charset="-128"/>
              </a:rPr>
              <a:t>1,711</a:t>
            </a:r>
            <a:r>
              <a:rPr lang="ja-JP" altLang="en-US" sz="1100" dirty="0">
                <a:latin typeface="ＭＳ ゴシック" panose="020B0609070205080204" pitchFamily="49" charset="-128"/>
                <a:ea typeface="ＭＳ ゴシック" panose="020B0609070205080204" pitchFamily="49" charset="-128"/>
              </a:rPr>
              <a:t>人減少した。</a:t>
            </a:r>
            <a:endParaRPr lang="en-US" altLang="ja-JP" sz="1100" dirty="0">
              <a:latin typeface="ＭＳ ゴシック" panose="020B0609070205080204" pitchFamily="49" charset="-128"/>
              <a:ea typeface="ＭＳ ゴシック" panose="020B0609070205080204" pitchFamily="49" charset="-128"/>
            </a:endParaRPr>
          </a:p>
          <a:p>
            <a:r>
              <a:rPr lang="ja-JP" altLang="en-US" sz="1100" dirty="0">
                <a:latin typeface="ＭＳ ゴシック" panose="020B0609070205080204" pitchFamily="49" charset="-128"/>
                <a:ea typeface="ＭＳ ゴシック" panose="020B0609070205080204" pitchFamily="49" charset="-128"/>
              </a:rPr>
              <a:t>　地域連携室での事前受付比率は</a:t>
            </a:r>
            <a:r>
              <a:rPr lang="en-US" altLang="ja-JP" sz="1100" dirty="0">
                <a:latin typeface="ＭＳ ゴシック" panose="020B0609070205080204" pitchFamily="49" charset="-128"/>
                <a:ea typeface="ＭＳ ゴシック" panose="020B0609070205080204" pitchFamily="49" charset="-128"/>
              </a:rPr>
              <a:t>99.1</a:t>
            </a:r>
            <a:r>
              <a:rPr lang="ja-JP" altLang="en-US" sz="1100" dirty="0">
                <a:latin typeface="ＭＳ ゴシック" panose="020B0609070205080204" pitchFamily="49" charset="-128"/>
                <a:ea typeface="ＭＳ ゴシック" panose="020B0609070205080204" pitchFamily="49" charset="-128"/>
              </a:rPr>
              <a:t>％となり令和元年度の</a:t>
            </a:r>
            <a:r>
              <a:rPr lang="en-US" altLang="ja-JP" sz="1100" dirty="0">
                <a:latin typeface="ＭＳ ゴシック" panose="020B0609070205080204" pitchFamily="49" charset="-128"/>
                <a:ea typeface="ＭＳ ゴシック" panose="020B0609070205080204" pitchFamily="49" charset="-128"/>
              </a:rPr>
              <a:t>98.2</a:t>
            </a:r>
            <a:r>
              <a:rPr lang="ja-JP" altLang="en-US" sz="1100" dirty="0">
                <a:latin typeface="ＭＳ ゴシック" panose="020B0609070205080204" pitchFamily="49" charset="-128"/>
                <a:ea typeface="ＭＳ ゴシック" panose="020B0609070205080204" pitchFamily="49" charset="-128"/>
              </a:rPr>
              <a:t>％から、</a:t>
            </a:r>
            <a:r>
              <a:rPr lang="en-US" altLang="ja-JP" sz="1100" dirty="0">
                <a:latin typeface="ＭＳ ゴシック" panose="020B0609070205080204" pitchFamily="49" charset="-128"/>
                <a:ea typeface="ＭＳ ゴシック" panose="020B0609070205080204" pitchFamily="49" charset="-128"/>
              </a:rPr>
              <a:t>0.9</a:t>
            </a:r>
            <a:r>
              <a:rPr lang="ja-JP" altLang="en-US" sz="1100" dirty="0">
                <a:latin typeface="ＭＳ ゴシック" panose="020B0609070205080204" pitchFamily="49" charset="-128"/>
                <a:ea typeface="ＭＳ ゴシック" panose="020B0609070205080204" pitchFamily="49" charset="-128"/>
              </a:rPr>
              <a:t>％増となっている。</a:t>
            </a:r>
          </a:p>
        </p:txBody>
      </p:sp>
    </p:spTree>
    <p:extLst>
      <p:ext uri="{BB962C8B-B14F-4D97-AF65-F5344CB8AC3E}">
        <p14:creationId xmlns:p14="http://schemas.microsoft.com/office/powerpoint/2010/main" val="30031142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2"/>
          </p:nvPr>
        </p:nvSpPr>
        <p:spPr>
          <a:xfrm>
            <a:off x="245833" y="279778"/>
            <a:ext cx="8064896" cy="533400"/>
          </a:xfrm>
        </p:spPr>
        <p:txBody>
          <a:bodyPr/>
          <a:lstStyle/>
          <a:p>
            <a:r>
              <a:rPr lang="ja-JP" altLang="en-US" sz="3200" b="0" dirty="0"/>
              <a:t>研修並びに会議等の実績</a:t>
            </a:r>
            <a:endParaRPr lang="en-US" altLang="ko-KR" sz="3200" b="0" dirty="0"/>
          </a:p>
        </p:txBody>
      </p:sp>
      <p:pic>
        <p:nvPicPr>
          <p:cNvPr id="9" name="図 8">
            <a:extLst>
              <a:ext uri="{FF2B5EF4-FFF2-40B4-BE49-F238E27FC236}">
                <a16:creationId xmlns:a16="http://schemas.microsoft.com/office/drawing/2014/main" id="{01561801-03DA-4514-8DB6-AB4157A559BC}"/>
              </a:ext>
            </a:extLst>
          </p:cNvPr>
          <p:cNvPicPr>
            <a:picLocks noChangeAspect="1"/>
          </p:cNvPicPr>
          <p:nvPr/>
        </p:nvPicPr>
        <p:blipFill>
          <a:blip r:embed="rId2"/>
          <a:stretch>
            <a:fillRect/>
          </a:stretch>
        </p:blipFill>
        <p:spPr>
          <a:xfrm>
            <a:off x="290512" y="1110872"/>
            <a:ext cx="8562975" cy="3752850"/>
          </a:xfrm>
          <a:prstGeom prst="rect">
            <a:avLst/>
          </a:prstGeom>
        </p:spPr>
      </p:pic>
    </p:spTree>
    <p:extLst>
      <p:ext uri="{BB962C8B-B14F-4D97-AF65-F5344CB8AC3E}">
        <p14:creationId xmlns:p14="http://schemas.microsoft.com/office/powerpoint/2010/main" val="13248531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2"/>
          </p:nvPr>
        </p:nvSpPr>
        <p:spPr>
          <a:xfrm>
            <a:off x="245833" y="279778"/>
            <a:ext cx="8064896" cy="533400"/>
          </a:xfrm>
        </p:spPr>
        <p:txBody>
          <a:bodyPr/>
          <a:lstStyle/>
          <a:p>
            <a:r>
              <a:rPr lang="ja-JP" altLang="en-US" sz="3200" b="0" dirty="0"/>
              <a:t>研修並びに会議等の実績</a:t>
            </a:r>
            <a:endParaRPr lang="en-US" altLang="ko-KR" sz="3200" b="0" dirty="0"/>
          </a:p>
        </p:txBody>
      </p:sp>
      <p:pic>
        <p:nvPicPr>
          <p:cNvPr id="6" name="図 5">
            <a:extLst>
              <a:ext uri="{FF2B5EF4-FFF2-40B4-BE49-F238E27FC236}">
                <a16:creationId xmlns:a16="http://schemas.microsoft.com/office/drawing/2014/main" id="{20FA81E0-AA48-4BBC-90B8-AB8160749726}"/>
              </a:ext>
            </a:extLst>
          </p:cNvPr>
          <p:cNvPicPr>
            <a:picLocks noChangeAspect="1"/>
          </p:cNvPicPr>
          <p:nvPr/>
        </p:nvPicPr>
        <p:blipFill>
          <a:blip r:embed="rId2"/>
          <a:stretch>
            <a:fillRect/>
          </a:stretch>
        </p:blipFill>
        <p:spPr>
          <a:xfrm>
            <a:off x="290512" y="1131590"/>
            <a:ext cx="8562975" cy="3867150"/>
          </a:xfrm>
          <a:prstGeom prst="rect">
            <a:avLst/>
          </a:prstGeom>
        </p:spPr>
      </p:pic>
    </p:spTree>
    <p:extLst>
      <p:ext uri="{BB962C8B-B14F-4D97-AF65-F5344CB8AC3E}">
        <p14:creationId xmlns:p14="http://schemas.microsoft.com/office/powerpoint/2010/main" val="26474826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2"/>
          </p:nvPr>
        </p:nvSpPr>
        <p:spPr>
          <a:xfrm>
            <a:off x="245833" y="279778"/>
            <a:ext cx="8064896" cy="533400"/>
          </a:xfrm>
        </p:spPr>
        <p:txBody>
          <a:bodyPr/>
          <a:lstStyle/>
          <a:p>
            <a:r>
              <a:rPr lang="ja-JP" altLang="en-US" sz="3200" b="0" dirty="0"/>
              <a:t>研修並びに会議等の実績</a:t>
            </a:r>
            <a:endParaRPr lang="en-US" altLang="ko-KR" sz="3200" b="0" dirty="0"/>
          </a:p>
        </p:txBody>
      </p:sp>
      <p:pic>
        <p:nvPicPr>
          <p:cNvPr id="11" name="図 10">
            <a:extLst>
              <a:ext uri="{FF2B5EF4-FFF2-40B4-BE49-F238E27FC236}">
                <a16:creationId xmlns:a16="http://schemas.microsoft.com/office/drawing/2014/main" id="{4FAA9D33-7AD4-4200-8313-31150EE24B39}"/>
              </a:ext>
            </a:extLst>
          </p:cNvPr>
          <p:cNvPicPr>
            <a:picLocks noChangeAspect="1"/>
          </p:cNvPicPr>
          <p:nvPr/>
        </p:nvPicPr>
        <p:blipFill>
          <a:blip r:embed="rId2"/>
          <a:stretch>
            <a:fillRect/>
          </a:stretch>
        </p:blipFill>
        <p:spPr>
          <a:xfrm>
            <a:off x="290512" y="1203598"/>
            <a:ext cx="8562975" cy="1885950"/>
          </a:xfrm>
          <a:prstGeom prst="rect">
            <a:avLst/>
          </a:prstGeom>
        </p:spPr>
      </p:pic>
    </p:spTree>
    <p:extLst>
      <p:ext uri="{BB962C8B-B14F-4D97-AF65-F5344CB8AC3E}">
        <p14:creationId xmlns:p14="http://schemas.microsoft.com/office/powerpoint/2010/main" val="29345928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2"/>
          </p:nvPr>
        </p:nvSpPr>
        <p:spPr>
          <a:xfrm>
            <a:off x="245833" y="279778"/>
            <a:ext cx="8064896" cy="533400"/>
          </a:xfrm>
        </p:spPr>
        <p:txBody>
          <a:bodyPr/>
          <a:lstStyle/>
          <a:p>
            <a:r>
              <a:rPr lang="ja-JP" altLang="en-US" sz="3200" b="0" dirty="0"/>
              <a:t>研修並びに会議等の実績</a:t>
            </a:r>
            <a:endParaRPr lang="en-US" altLang="ko-KR" sz="3200" b="0" dirty="0"/>
          </a:p>
        </p:txBody>
      </p:sp>
      <p:sp>
        <p:nvSpPr>
          <p:cNvPr id="8" name="テキスト ボックス 7">
            <a:extLst>
              <a:ext uri="{FF2B5EF4-FFF2-40B4-BE49-F238E27FC236}">
                <a16:creationId xmlns:a16="http://schemas.microsoft.com/office/drawing/2014/main" id="{852D113F-90A0-4A9D-8C5E-E2DD4EEAE2DD}"/>
              </a:ext>
            </a:extLst>
          </p:cNvPr>
          <p:cNvSpPr txBox="1"/>
          <p:nvPr/>
        </p:nvSpPr>
        <p:spPr>
          <a:xfrm>
            <a:off x="85885" y="974832"/>
            <a:ext cx="8753192" cy="269304"/>
          </a:xfrm>
          <a:prstGeom prst="rect">
            <a:avLst/>
          </a:prstGeom>
          <a:noFill/>
        </p:spPr>
        <p:txBody>
          <a:bodyPr wrap="square" rtlCol="0">
            <a:spAutoFit/>
          </a:bodyPr>
          <a:lstStyle/>
          <a:p>
            <a:r>
              <a:rPr lang="en-US" altLang="ja-JP" sz="1150" b="1" dirty="0">
                <a:latin typeface="ＭＳ ゴシック" panose="020B0609070205080204" pitchFamily="49" charset="-128"/>
                <a:ea typeface="ＭＳ ゴシック" panose="020B0609070205080204" pitchFamily="49" charset="-128"/>
              </a:rPr>
              <a:t>【</a:t>
            </a:r>
            <a:r>
              <a:rPr lang="ja-JP" altLang="en-US" sz="1150" b="1" dirty="0">
                <a:latin typeface="ＭＳ ゴシック" panose="020B0609070205080204" pitchFamily="49" charset="-128"/>
                <a:ea typeface="ＭＳ ゴシック" panose="020B0609070205080204" pitchFamily="49" charset="-128"/>
              </a:rPr>
              <a:t>著書・論文・コラム等</a:t>
            </a:r>
            <a:r>
              <a:rPr lang="en-US" altLang="ja-JP" sz="1150" b="1" dirty="0">
                <a:latin typeface="ＭＳ ゴシック" panose="020B0609070205080204" pitchFamily="49" charset="-128"/>
                <a:ea typeface="ＭＳ ゴシック" panose="020B0609070205080204" pitchFamily="49" charset="-128"/>
              </a:rPr>
              <a:t>】</a:t>
            </a:r>
            <a:endParaRPr lang="ja-JP" altLang="en-US" sz="1150" b="1" dirty="0">
              <a:latin typeface="ＭＳ ゴシック" panose="020B0609070205080204" pitchFamily="49" charset="-128"/>
              <a:ea typeface="ＭＳ ゴシック" panose="020B0609070205080204" pitchFamily="49" charset="-128"/>
            </a:endParaRPr>
          </a:p>
        </p:txBody>
      </p:sp>
      <p:pic>
        <p:nvPicPr>
          <p:cNvPr id="9" name="図 8">
            <a:extLst>
              <a:ext uri="{FF2B5EF4-FFF2-40B4-BE49-F238E27FC236}">
                <a16:creationId xmlns:a16="http://schemas.microsoft.com/office/drawing/2014/main" id="{F85E3E08-956E-40EB-A1FA-D50911197189}"/>
              </a:ext>
            </a:extLst>
          </p:cNvPr>
          <p:cNvPicPr>
            <a:picLocks noChangeAspect="1"/>
          </p:cNvPicPr>
          <p:nvPr/>
        </p:nvPicPr>
        <p:blipFill>
          <a:blip r:embed="rId2"/>
          <a:stretch>
            <a:fillRect/>
          </a:stretch>
        </p:blipFill>
        <p:spPr>
          <a:xfrm>
            <a:off x="241929" y="1321334"/>
            <a:ext cx="8591550" cy="3695700"/>
          </a:xfrm>
          <a:prstGeom prst="rect">
            <a:avLst/>
          </a:prstGeom>
        </p:spPr>
      </p:pic>
    </p:spTree>
    <p:extLst>
      <p:ext uri="{BB962C8B-B14F-4D97-AF65-F5344CB8AC3E}">
        <p14:creationId xmlns:p14="http://schemas.microsoft.com/office/powerpoint/2010/main" val="25744010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2"/>
          </p:nvPr>
        </p:nvSpPr>
        <p:spPr>
          <a:xfrm>
            <a:off x="245833" y="279778"/>
            <a:ext cx="8064896" cy="533400"/>
          </a:xfrm>
        </p:spPr>
        <p:txBody>
          <a:bodyPr/>
          <a:lstStyle/>
          <a:p>
            <a:r>
              <a:rPr lang="ja-JP" altLang="en-US" sz="3200" b="0" dirty="0"/>
              <a:t>研修並びに会議等の実績</a:t>
            </a:r>
            <a:endParaRPr lang="en-US" altLang="ko-KR" sz="3200" b="0" dirty="0"/>
          </a:p>
        </p:txBody>
      </p:sp>
      <p:pic>
        <p:nvPicPr>
          <p:cNvPr id="6" name="図 5">
            <a:extLst>
              <a:ext uri="{FF2B5EF4-FFF2-40B4-BE49-F238E27FC236}">
                <a16:creationId xmlns:a16="http://schemas.microsoft.com/office/drawing/2014/main" id="{495EAB7E-4759-456E-9136-290C93D81E18}"/>
              </a:ext>
            </a:extLst>
          </p:cNvPr>
          <p:cNvPicPr>
            <a:picLocks noChangeAspect="1"/>
          </p:cNvPicPr>
          <p:nvPr/>
        </p:nvPicPr>
        <p:blipFill>
          <a:blip r:embed="rId2"/>
          <a:stretch>
            <a:fillRect/>
          </a:stretch>
        </p:blipFill>
        <p:spPr>
          <a:xfrm>
            <a:off x="276225" y="915566"/>
            <a:ext cx="8591550" cy="4133850"/>
          </a:xfrm>
          <a:prstGeom prst="rect">
            <a:avLst/>
          </a:prstGeom>
        </p:spPr>
      </p:pic>
    </p:spTree>
    <p:extLst>
      <p:ext uri="{BB962C8B-B14F-4D97-AF65-F5344CB8AC3E}">
        <p14:creationId xmlns:p14="http://schemas.microsoft.com/office/powerpoint/2010/main" val="14209743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2"/>
          </p:nvPr>
        </p:nvSpPr>
        <p:spPr>
          <a:xfrm>
            <a:off x="245833" y="279778"/>
            <a:ext cx="8064896" cy="533400"/>
          </a:xfrm>
        </p:spPr>
        <p:txBody>
          <a:bodyPr/>
          <a:lstStyle/>
          <a:p>
            <a:r>
              <a:rPr lang="ja-JP" altLang="en-US" sz="3200" b="0" dirty="0"/>
              <a:t>研修並びに会議等の実績</a:t>
            </a:r>
            <a:endParaRPr lang="en-US" altLang="ko-KR" sz="3200" b="0" dirty="0"/>
          </a:p>
        </p:txBody>
      </p:sp>
      <p:sp>
        <p:nvSpPr>
          <p:cNvPr id="8" name="テキスト ボックス 7">
            <a:extLst>
              <a:ext uri="{FF2B5EF4-FFF2-40B4-BE49-F238E27FC236}">
                <a16:creationId xmlns:a16="http://schemas.microsoft.com/office/drawing/2014/main" id="{852D113F-90A0-4A9D-8C5E-E2DD4EEAE2DD}"/>
              </a:ext>
            </a:extLst>
          </p:cNvPr>
          <p:cNvSpPr txBox="1"/>
          <p:nvPr/>
        </p:nvSpPr>
        <p:spPr>
          <a:xfrm>
            <a:off x="160972" y="1275606"/>
            <a:ext cx="8443476" cy="269304"/>
          </a:xfrm>
          <a:prstGeom prst="rect">
            <a:avLst/>
          </a:prstGeom>
          <a:noFill/>
        </p:spPr>
        <p:txBody>
          <a:bodyPr wrap="square" rtlCol="0">
            <a:spAutoFit/>
          </a:bodyPr>
          <a:lstStyle/>
          <a:p>
            <a:r>
              <a:rPr lang="en-US" altLang="ja-JP" sz="1150" b="1" dirty="0">
                <a:latin typeface="ＭＳ ゴシック" panose="020B0609070205080204" pitchFamily="49" charset="-128"/>
                <a:ea typeface="ＭＳ ゴシック" panose="020B0609070205080204" pitchFamily="49" charset="-128"/>
              </a:rPr>
              <a:t>【</a:t>
            </a:r>
            <a:r>
              <a:rPr lang="ja-JP" altLang="en-US" sz="1150" b="1" dirty="0">
                <a:latin typeface="ＭＳ ゴシック" panose="020B0609070205080204" pitchFamily="49" charset="-128"/>
                <a:ea typeface="ＭＳ ゴシック" panose="020B0609070205080204" pitchFamily="49" charset="-128"/>
              </a:rPr>
              <a:t>ラジオ・テレビ等</a:t>
            </a:r>
            <a:r>
              <a:rPr lang="en-US" altLang="ja-JP" sz="1150" b="1" dirty="0">
                <a:latin typeface="ＭＳ ゴシック" panose="020B0609070205080204" pitchFamily="49" charset="-128"/>
                <a:ea typeface="ＭＳ ゴシック" panose="020B0609070205080204" pitchFamily="49" charset="-128"/>
              </a:rPr>
              <a:t>】</a:t>
            </a:r>
            <a:endParaRPr lang="ja-JP" altLang="en-US" sz="1150" b="1" dirty="0">
              <a:latin typeface="ＭＳ ゴシック" panose="020B0609070205080204" pitchFamily="49" charset="-128"/>
              <a:ea typeface="ＭＳ ゴシック" panose="020B0609070205080204" pitchFamily="49" charset="-128"/>
            </a:endParaRPr>
          </a:p>
        </p:txBody>
      </p:sp>
      <p:pic>
        <p:nvPicPr>
          <p:cNvPr id="4" name="図 3">
            <a:extLst>
              <a:ext uri="{FF2B5EF4-FFF2-40B4-BE49-F238E27FC236}">
                <a16:creationId xmlns:a16="http://schemas.microsoft.com/office/drawing/2014/main" id="{A19176A0-9559-4E4E-9BA2-E6ED6FF4E89E}"/>
              </a:ext>
            </a:extLst>
          </p:cNvPr>
          <p:cNvPicPr>
            <a:picLocks noChangeAspect="1"/>
          </p:cNvPicPr>
          <p:nvPr/>
        </p:nvPicPr>
        <p:blipFill>
          <a:blip r:embed="rId2"/>
          <a:stretch>
            <a:fillRect/>
          </a:stretch>
        </p:blipFill>
        <p:spPr>
          <a:xfrm>
            <a:off x="265606" y="1563638"/>
            <a:ext cx="8543925" cy="2514600"/>
          </a:xfrm>
          <a:prstGeom prst="rect">
            <a:avLst/>
          </a:prstGeom>
        </p:spPr>
      </p:pic>
    </p:spTree>
    <p:extLst>
      <p:ext uri="{BB962C8B-B14F-4D97-AF65-F5344CB8AC3E}">
        <p14:creationId xmlns:p14="http://schemas.microsoft.com/office/powerpoint/2010/main" val="2287786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2"/>
          </p:nvPr>
        </p:nvSpPr>
        <p:spPr>
          <a:xfrm>
            <a:off x="245833" y="279778"/>
            <a:ext cx="8064896" cy="533400"/>
          </a:xfrm>
        </p:spPr>
        <p:txBody>
          <a:bodyPr/>
          <a:lstStyle/>
          <a:p>
            <a:r>
              <a:rPr lang="ja-JP" altLang="en-US" sz="3200" b="0" dirty="0"/>
              <a:t>広報誌</a:t>
            </a:r>
            <a:r>
              <a:rPr lang="en-US" altLang="ja-JP" sz="3200" b="0" dirty="0"/>
              <a:t>『</a:t>
            </a:r>
            <a:r>
              <a:rPr lang="ja-JP" altLang="en-US" sz="3200" b="0" dirty="0"/>
              <a:t>かけはし</a:t>
            </a:r>
            <a:r>
              <a:rPr lang="en-US" altLang="ja-JP" sz="3200" b="0" dirty="0"/>
              <a:t>』2020</a:t>
            </a:r>
            <a:r>
              <a:rPr lang="ja-JP" altLang="en-US" sz="3200" b="0" dirty="0"/>
              <a:t>年度分</a:t>
            </a:r>
            <a:endParaRPr lang="en-US" altLang="ko-KR" sz="3200" b="0" dirty="0"/>
          </a:p>
        </p:txBody>
      </p:sp>
      <p:sp>
        <p:nvSpPr>
          <p:cNvPr id="8" name="テキスト ボックス 7">
            <a:extLst>
              <a:ext uri="{FF2B5EF4-FFF2-40B4-BE49-F238E27FC236}">
                <a16:creationId xmlns:a16="http://schemas.microsoft.com/office/drawing/2014/main" id="{852D113F-90A0-4A9D-8C5E-E2DD4EEAE2DD}"/>
              </a:ext>
            </a:extLst>
          </p:cNvPr>
          <p:cNvSpPr txBox="1"/>
          <p:nvPr/>
        </p:nvSpPr>
        <p:spPr>
          <a:xfrm>
            <a:off x="109447" y="1035821"/>
            <a:ext cx="8753192" cy="430887"/>
          </a:xfrm>
          <a:prstGeom prst="rect">
            <a:avLst/>
          </a:prstGeom>
          <a:noFill/>
        </p:spPr>
        <p:txBody>
          <a:bodyPr wrap="square" rtlCol="0">
            <a:spAutoFit/>
          </a:bodyPr>
          <a:lstStyle/>
          <a:p>
            <a:pPr algn="just"/>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Vol.33</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2020</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年</a:t>
            </a:r>
            <a:r>
              <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rPr>
              <a:t>4</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月）</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Vol.34(2020</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年</a:t>
            </a:r>
            <a:r>
              <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rPr>
              <a:t>7</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月）　　　　　　　　　　　　　　　　　　　</a:t>
            </a:r>
            <a:endPar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endParaRPr lang="en-US" altLang="ja-JP" sz="1100" dirty="0">
              <a:latin typeface="ＭＳ ゴシック" panose="020B0609070205080204" pitchFamily="49" charset="-128"/>
              <a:ea typeface="ＭＳ ゴシック" panose="020B0609070205080204" pitchFamily="49" charset="-128"/>
            </a:endParaRPr>
          </a:p>
        </p:txBody>
      </p:sp>
      <p:pic>
        <p:nvPicPr>
          <p:cNvPr id="4" name="図 3">
            <a:extLst>
              <a:ext uri="{FF2B5EF4-FFF2-40B4-BE49-F238E27FC236}">
                <a16:creationId xmlns:a16="http://schemas.microsoft.com/office/drawing/2014/main" id="{5CB8064A-4546-49E0-9465-78DB6FAD980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447" y="1470079"/>
            <a:ext cx="2135810" cy="3097950"/>
          </a:xfrm>
          <a:prstGeom prst="rect">
            <a:avLst/>
          </a:prstGeom>
          <a:noFill/>
          <a:ln>
            <a:noFill/>
          </a:ln>
        </p:spPr>
      </p:pic>
      <p:pic>
        <p:nvPicPr>
          <p:cNvPr id="5" name="図 4">
            <a:extLst>
              <a:ext uri="{FF2B5EF4-FFF2-40B4-BE49-F238E27FC236}">
                <a16:creationId xmlns:a16="http://schemas.microsoft.com/office/drawing/2014/main" id="{927716FD-D577-4D91-8722-49DC2F6AE03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8538" y="1466708"/>
            <a:ext cx="2171616" cy="3149050"/>
          </a:xfrm>
          <a:prstGeom prst="rect">
            <a:avLst/>
          </a:prstGeom>
          <a:noFill/>
          <a:ln>
            <a:noFill/>
          </a:ln>
        </p:spPr>
      </p:pic>
      <p:pic>
        <p:nvPicPr>
          <p:cNvPr id="6" name="図 5">
            <a:extLst>
              <a:ext uri="{FF2B5EF4-FFF2-40B4-BE49-F238E27FC236}">
                <a16:creationId xmlns:a16="http://schemas.microsoft.com/office/drawing/2014/main" id="{AD9ABF78-2F23-4236-AE50-7470793250E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5013" y="1466708"/>
            <a:ext cx="2171616" cy="3097950"/>
          </a:xfrm>
          <a:prstGeom prst="rect">
            <a:avLst/>
          </a:prstGeom>
          <a:noFill/>
          <a:ln>
            <a:noFill/>
          </a:ln>
        </p:spPr>
      </p:pic>
      <p:sp>
        <p:nvSpPr>
          <p:cNvPr id="9" name="오각형 15">
            <a:extLst>
              <a:ext uri="{FF2B5EF4-FFF2-40B4-BE49-F238E27FC236}">
                <a16:creationId xmlns:a16="http://schemas.microsoft.com/office/drawing/2014/main" id="{1CF1A0DE-9857-4716-875B-575C002D4D2C}"/>
              </a:ext>
            </a:extLst>
          </p:cNvPr>
          <p:cNvSpPr/>
          <p:nvPr/>
        </p:nvSpPr>
        <p:spPr>
          <a:xfrm>
            <a:off x="139288" y="1012490"/>
            <a:ext cx="2647488" cy="385075"/>
          </a:xfrm>
          <a:prstGeom prst="homePlate">
            <a:avLst/>
          </a:prstGeom>
          <a:solidFill>
            <a:srgbClr val="FF6F89">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ko-KR" sz="1600" dirty="0"/>
          </a:p>
        </p:txBody>
      </p:sp>
      <p:pic>
        <p:nvPicPr>
          <p:cNvPr id="7" name="図 6">
            <a:extLst>
              <a:ext uri="{FF2B5EF4-FFF2-40B4-BE49-F238E27FC236}">
                <a16:creationId xmlns:a16="http://schemas.microsoft.com/office/drawing/2014/main" id="{05BB9EFB-8F60-4EB8-8CCC-47B2157F38E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61489" y="1466708"/>
            <a:ext cx="2186118" cy="3122248"/>
          </a:xfrm>
          <a:prstGeom prst="rect">
            <a:avLst/>
          </a:prstGeom>
          <a:noFill/>
          <a:ln>
            <a:noFill/>
          </a:ln>
        </p:spPr>
      </p:pic>
      <p:pic>
        <p:nvPicPr>
          <p:cNvPr id="2" name="図 1">
            <a:extLst>
              <a:ext uri="{FF2B5EF4-FFF2-40B4-BE49-F238E27FC236}">
                <a16:creationId xmlns:a16="http://schemas.microsoft.com/office/drawing/2014/main" id="{60AC231B-AF30-4D5B-80AE-F6F651167B81}"/>
              </a:ext>
            </a:extLst>
          </p:cNvPr>
          <p:cNvPicPr>
            <a:picLocks noChangeAspect="1"/>
          </p:cNvPicPr>
          <p:nvPr/>
        </p:nvPicPr>
        <p:blipFill>
          <a:blip r:embed="rId6"/>
          <a:stretch>
            <a:fillRect/>
          </a:stretch>
        </p:blipFill>
        <p:spPr>
          <a:xfrm>
            <a:off x="4501761" y="1013484"/>
            <a:ext cx="2645893" cy="384081"/>
          </a:xfrm>
          <a:prstGeom prst="rect">
            <a:avLst/>
          </a:prstGeom>
        </p:spPr>
      </p:pic>
    </p:spTree>
    <p:extLst>
      <p:ext uri="{BB962C8B-B14F-4D97-AF65-F5344CB8AC3E}">
        <p14:creationId xmlns:p14="http://schemas.microsoft.com/office/powerpoint/2010/main" val="22526305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오각형 15">
            <a:extLst>
              <a:ext uri="{FF2B5EF4-FFF2-40B4-BE49-F238E27FC236}">
                <a16:creationId xmlns:a16="http://schemas.microsoft.com/office/drawing/2014/main" id="{9B3B4786-3465-40E9-A479-560C5872C7A4}"/>
              </a:ext>
            </a:extLst>
          </p:cNvPr>
          <p:cNvSpPr/>
          <p:nvPr/>
        </p:nvSpPr>
        <p:spPr>
          <a:xfrm>
            <a:off x="107882" y="1018186"/>
            <a:ext cx="2647488" cy="385075"/>
          </a:xfrm>
          <a:prstGeom prst="homePlate">
            <a:avLst/>
          </a:prstGeom>
          <a:solidFill>
            <a:srgbClr val="FF6F89">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3" name="텍스트 개체 틀 2"/>
          <p:cNvSpPr>
            <a:spLocks noGrp="1"/>
          </p:cNvSpPr>
          <p:nvPr>
            <p:ph type="body" sz="quarter" idx="12"/>
          </p:nvPr>
        </p:nvSpPr>
        <p:spPr>
          <a:xfrm>
            <a:off x="245833" y="279778"/>
            <a:ext cx="8064896" cy="533400"/>
          </a:xfrm>
        </p:spPr>
        <p:txBody>
          <a:bodyPr/>
          <a:lstStyle/>
          <a:p>
            <a:r>
              <a:rPr lang="ja-JP" altLang="en-US" sz="3200" b="0" dirty="0"/>
              <a:t>広報誌</a:t>
            </a:r>
            <a:r>
              <a:rPr lang="en-US" altLang="ja-JP" sz="3200" b="0" dirty="0"/>
              <a:t>『</a:t>
            </a:r>
            <a:r>
              <a:rPr lang="ja-JP" altLang="en-US" sz="3200" b="0" dirty="0"/>
              <a:t>かけはし</a:t>
            </a:r>
            <a:r>
              <a:rPr lang="en-US" altLang="ja-JP" sz="3200" b="0" dirty="0"/>
              <a:t>』2020</a:t>
            </a:r>
            <a:r>
              <a:rPr lang="ja-JP" altLang="en-US" sz="3200" b="0" dirty="0"/>
              <a:t>年度分</a:t>
            </a:r>
            <a:endParaRPr lang="en-US" altLang="ko-KR" sz="3200" b="0" dirty="0"/>
          </a:p>
        </p:txBody>
      </p:sp>
      <p:sp>
        <p:nvSpPr>
          <p:cNvPr id="8" name="テキスト ボックス 7">
            <a:extLst>
              <a:ext uri="{FF2B5EF4-FFF2-40B4-BE49-F238E27FC236}">
                <a16:creationId xmlns:a16="http://schemas.microsoft.com/office/drawing/2014/main" id="{852D113F-90A0-4A9D-8C5E-E2DD4EEAE2DD}"/>
              </a:ext>
            </a:extLst>
          </p:cNvPr>
          <p:cNvSpPr txBox="1"/>
          <p:nvPr/>
        </p:nvSpPr>
        <p:spPr>
          <a:xfrm>
            <a:off x="147410" y="1074094"/>
            <a:ext cx="8753192" cy="430887"/>
          </a:xfrm>
          <a:prstGeom prst="rect">
            <a:avLst/>
          </a:prstGeom>
          <a:noFill/>
        </p:spPr>
        <p:txBody>
          <a:bodyPr wrap="square" rtlCol="0">
            <a:spAutoFit/>
          </a:bodyPr>
          <a:lstStyle/>
          <a:p>
            <a:pPr algn="just"/>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Vol.33</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2020</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年</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10</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月）</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nl-NL"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Vol.34</a:t>
            </a:r>
            <a:r>
              <a:rPr lang="ja-JP" altLang="nl-NL"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nl-NL"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2021</a:t>
            </a:r>
            <a:r>
              <a:rPr lang="ja-JP" altLang="nl-NL"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年</a:t>
            </a:r>
            <a:r>
              <a:rPr lang="nl-NL"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1</a:t>
            </a:r>
            <a:r>
              <a:rPr lang="ja-JP" altLang="nl-NL"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月）</a:t>
            </a:r>
            <a:endPar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endParaRPr lang="en-US" altLang="ja-JP" sz="1100" dirty="0">
              <a:latin typeface="ＭＳ ゴシック" panose="020B0609070205080204" pitchFamily="49" charset="-128"/>
              <a:ea typeface="ＭＳ ゴシック" panose="020B0609070205080204" pitchFamily="49" charset="-128"/>
            </a:endParaRPr>
          </a:p>
        </p:txBody>
      </p:sp>
      <p:pic>
        <p:nvPicPr>
          <p:cNvPr id="6" name="図 5">
            <a:extLst>
              <a:ext uri="{FF2B5EF4-FFF2-40B4-BE49-F238E27FC236}">
                <a16:creationId xmlns:a16="http://schemas.microsoft.com/office/drawing/2014/main" id="{AD9ABF78-2F23-4236-AE50-7470793250E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85013" y="1466708"/>
            <a:ext cx="2171616" cy="3097950"/>
          </a:xfrm>
          <a:prstGeom prst="rect">
            <a:avLst/>
          </a:prstGeom>
          <a:noFill/>
          <a:ln>
            <a:noFill/>
          </a:ln>
        </p:spPr>
      </p:pic>
      <p:pic>
        <p:nvPicPr>
          <p:cNvPr id="7" name="図 6">
            <a:extLst>
              <a:ext uri="{FF2B5EF4-FFF2-40B4-BE49-F238E27FC236}">
                <a16:creationId xmlns:a16="http://schemas.microsoft.com/office/drawing/2014/main" id="{05BB9EFB-8F60-4EB8-8CCC-47B2157F38E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1489" y="1466708"/>
            <a:ext cx="2186118" cy="3122248"/>
          </a:xfrm>
          <a:prstGeom prst="rect">
            <a:avLst/>
          </a:prstGeom>
          <a:noFill/>
          <a:ln>
            <a:noFill/>
          </a:ln>
        </p:spPr>
      </p:pic>
      <p:pic>
        <p:nvPicPr>
          <p:cNvPr id="11" name="図 10">
            <a:extLst>
              <a:ext uri="{FF2B5EF4-FFF2-40B4-BE49-F238E27FC236}">
                <a16:creationId xmlns:a16="http://schemas.microsoft.com/office/drawing/2014/main" id="{0AB894D5-6643-4C7C-BC19-51A3DCA9F93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905" y="1461238"/>
            <a:ext cx="2142504" cy="3099456"/>
          </a:xfrm>
          <a:prstGeom prst="rect">
            <a:avLst/>
          </a:prstGeom>
          <a:noFill/>
          <a:ln>
            <a:noFill/>
          </a:ln>
        </p:spPr>
      </p:pic>
      <p:pic>
        <p:nvPicPr>
          <p:cNvPr id="12" name="図 11">
            <a:extLst>
              <a:ext uri="{FF2B5EF4-FFF2-40B4-BE49-F238E27FC236}">
                <a16:creationId xmlns:a16="http://schemas.microsoft.com/office/drawing/2014/main" id="{2A4154EF-BC1C-4F50-90BE-081D3FCEC22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5232" y="1462744"/>
            <a:ext cx="2171616" cy="3097950"/>
          </a:xfrm>
          <a:prstGeom prst="rect">
            <a:avLst/>
          </a:prstGeom>
          <a:noFill/>
          <a:ln>
            <a:noFill/>
          </a:ln>
        </p:spPr>
      </p:pic>
      <p:pic>
        <p:nvPicPr>
          <p:cNvPr id="13" name="図 12">
            <a:extLst>
              <a:ext uri="{FF2B5EF4-FFF2-40B4-BE49-F238E27FC236}">
                <a16:creationId xmlns:a16="http://schemas.microsoft.com/office/drawing/2014/main" id="{BC94728D-6B35-4CE3-91E5-B054FE61621F}"/>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1461238"/>
            <a:ext cx="2171616" cy="3097950"/>
          </a:xfrm>
          <a:prstGeom prst="rect">
            <a:avLst/>
          </a:prstGeom>
          <a:noFill/>
          <a:ln>
            <a:noFill/>
          </a:ln>
        </p:spPr>
      </p:pic>
      <p:pic>
        <p:nvPicPr>
          <p:cNvPr id="14" name="図 13">
            <a:extLst>
              <a:ext uri="{FF2B5EF4-FFF2-40B4-BE49-F238E27FC236}">
                <a16:creationId xmlns:a16="http://schemas.microsoft.com/office/drawing/2014/main" id="{4C2B29CF-F625-43D9-80A3-95A6936CCE18}"/>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61487" y="1462953"/>
            <a:ext cx="2186119" cy="3096235"/>
          </a:xfrm>
          <a:prstGeom prst="rect">
            <a:avLst/>
          </a:prstGeom>
          <a:noFill/>
          <a:ln>
            <a:noFill/>
          </a:ln>
        </p:spPr>
      </p:pic>
      <p:sp>
        <p:nvSpPr>
          <p:cNvPr id="16" name="오각형 15">
            <a:extLst>
              <a:ext uri="{FF2B5EF4-FFF2-40B4-BE49-F238E27FC236}">
                <a16:creationId xmlns:a16="http://schemas.microsoft.com/office/drawing/2014/main" id="{FEA0DE08-9D91-4B71-ABAE-7FBC161C855E}"/>
              </a:ext>
            </a:extLst>
          </p:cNvPr>
          <p:cNvSpPr/>
          <p:nvPr/>
        </p:nvSpPr>
        <p:spPr>
          <a:xfrm>
            <a:off x="4585013" y="1018186"/>
            <a:ext cx="2647488" cy="385075"/>
          </a:xfrm>
          <a:prstGeom prst="homePlate">
            <a:avLst/>
          </a:prstGeom>
          <a:solidFill>
            <a:srgbClr val="FF6F89">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Tree>
    <p:extLst>
      <p:ext uri="{BB962C8B-B14F-4D97-AF65-F5344CB8AC3E}">
        <p14:creationId xmlns:p14="http://schemas.microsoft.com/office/powerpoint/2010/main" val="37074623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2"/>
          </p:nvPr>
        </p:nvSpPr>
        <p:spPr>
          <a:xfrm>
            <a:off x="245833" y="279778"/>
            <a:ext cx="8064896" cy="533400"/>
          </a:xfrm>
        </p:spPr>
        <p:txBody>
          <a:bodyPr/>
          <a:lstStyle/>
          <a:p>
            <a:r>
              <a:rPr lang="ja-JP" altLang="en-US" sz="3200" b="0" dirty="0"/>
              <a:t>附属病院の診療実績</a:t>
            </a:r>
            <a:endParaRPr lang="en-US" altLang="ko-KR" sz="3200" b="0" dirty="0"/>
          </a:p>
        </p:txBody>
      </p:sp>
      <p:sp>
        <p:nvSpPr>
          <p:cNvPr id="8" name="テキスト ボックス 7">
            <a:extLst>
              <a:ext uri="{FF2B5EF4-FFF2-40B4-BE49-F238E27FC236}">
                <a16:creationId xmlns:a16="http://schemas.microsoft.com/office/drawing/2014/main" id="{852D113F-90A0-4A9D-8C5E-E2DD4EEAE2DD}"/>
              </a:ext>
            </a:extLst>
          </p:cNvPr>
          <p:cNvSpPr txBox="1"/>
          <p:nvPr/>
        </p:nvSpPr>
        <p:spPr>
          <a:xfrm>
            <a:off x="539552" y="1302028"/>
            <a:ext cx="2200464" cy="261610"/>
          </a:xfrm>
          <a:prstGeom prst="rect">
            <a:avLst/>
          </a:prstGeom>
          <a:noFill/>
        </p:spPr>
        <p:txBody>
          <a:bodyPr wrap="square" rtlCol="0">
            <a:spAutoFit/>
          </a:bodyPr>
          <a:lstStyle/>
          <a:p>
            <a:pPr algn="just"/>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入院患者数（人）　　　　　　　　　　　　　　　　　　　　　　　　　　　　　　　　　　　　　　　　　　</a:t>
            </a:r>
            <a:endParaRPr lang="en-US" altLang="ja-JP" sz="1100" dirty="0">
              <a:latin typeface="ＭＳ ゴシック" panose="020B0609070205080204" pitchFamily="49" charset="-128"/>
              <a:ea typeface="ＭＳ ゴシック" panose="020B0609070205080204" pitchFamily="49" charset="-128"/>
            </a:endParaRPr>
          </a:p>
        </p:txBody>
      </p:sp>
      <p:sp>
        <p:nvSpPr>
          <p:cNvPr id="13" name="テキスト ボックス 12">
            <a:extLst>
              <a:ext uri="{FF2B5EF4-FFF2-40B4-BE49-F238E27FC236}">
                <a16:creationId xmlns:a16="http://schemas.microsoft.com/office/drawing/2014/main" id="{39C49A2C-E184-4C17-9FAA-CEC427753EEB}"/>
              </a:ext>
            </a:extLst>
          </p:cNvPr>
          <p:cNvSpPr txBox="1"/>
          <p:nvPr/>
        </p:nvSpPr>
        <p:spPr>
          <a:xfrm>
            <a:off x="5303754" y="1302028"/>
            <a:ext cx="2200464" cy="261610"/>
          </a:xfrm>
          <a:prstGeom prst="rect">
            <a:avLst/>
          </a:prstGeom>
          <a:noFill/>
        </p:spPr>
        <p:txBody>
          <a:bodyPr wrap="square" rtlCol="0">
            <a:spAutoFit/>
          </a:bodyPr>
          <a:lstStyle/>
          <a:p>
            <a:pPr algn="just"/>
            <a:r>
              <a:rPr lang="zh-CN"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外来初診患者数（人）</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endParaRPr lang="en-US" altLang="ja-JP" sz="1100" dirty="0">
              <a:latin typeface="ＭＳ ゴシック" panose="020B0609070205080204" pitchFamily="49" charset="-128"/>
              <a:ea typeface="ＭＳ ゴシック" panose="020B0609070205080204" pitchFamily="49" charset="-128"/>
            </a:endParaRPr>
          </a:p>
        </p:txBody>
      </p:sp>
      <p:graphicFrame>
        <p:nvGraphicFramePr>
          <p:cNvPr id="9" name="グラフ 8">
            <a:extLst>
              <a:ext uri="{FF2B5EF4-FFF2-40B4-BE49-F238E27FC236}">
                <a16:creationId xmlns:a16="http://schemas.microsoft.com/office/drawing/2014/main" id="{7545CBB0-186C-421F-9F1C-F29DEDB22DC9}"/>
              </a:ext>
            </a:extLst>
          </p:cNvPr>
          <p:cNvGraphicFramePr>
            <a:graphicFrameLocks/>
          </p:cNvGraphicFramePr>
          <p:nvPr>
            <p:extLst>
              <p:ext uri="{D42A27DB-BD31-4B8C-83A1-F6EECF244321}">
                <p14:modId xmlns:p14="http://schemas.microsoft.com/office/powerpoint/2010/main" val="1433333191"/>
              </p:ext>
            </p:extLst>
          </p:nvPr>
        </p:nvGraphicFramePr>
        <p:xfrm>
          <a:off x="0" y="1563638"/>
          <a:ext cx="4666852" cy="31731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グラフ 9">
            <a:extLst>
              <a:ext uri="{FF2B5EF4-FFF2-40B4-BE49-F238E27FC236}">
                <a16:creationId xmlns:a16="http://schemas.microsoft.com/office/drawing/2014/main" id="{C7E18460-3B7A-43E4-B9B5-7C7F14E21E9E}"/>
              </a:ext>
            </a:extLst>
          </p:cNvPr>
          <p:cNvGraphicFramePr>
            <a:graphicFrameLocks/>
          </p:cNvGraphicFramePr>
          <p:nvPr>
            <p:extLst>
              <p:ext uri="{D42A27DB-BD31-4B8C-83A1-F6EECF244321}">
                <p14:modId xmlns:p14="http://schemas.microsoft.com/office/powerpoint/2010/main" val="605914894"/>
              </p:ext>
            </p:extLst>
          </p:nvPr>
        </p:nvGraphicFramePr>
        <p:xfrm>
          <a:off x="4572000" y="1563638"/>
          <a:ext cx="4572000" cy="3173190"/>
        </p:xfrm>
        <a:graphic>
          <a:graphicData uri="http://schemas.openxmlformats.org/drawingml/2006/chart">
            <c:chart xmlns:c="http://schemas.openxmlformats.org/drawingml/2006/chart" xmlns:r="http://schemas.openxmlformats.org/officeDocument/2006/relationships" r:id="rId3"/>
          </a:graphicData>
        </a:graphic>
      </p:graphicFrame>
      <p:pic>
        <p:nvPicPr>
          <p:cNvPr id="16" name="図 15">
            <a:extLst>
              <a:ext uri="{FF2B5EF4-FFF2-40B4-BE49-F238E27FC236}">
                <a16:creationId xmlns:a16="http://schemas.microsoft.com/office/drawing/2014/main" id="{C3C52A5A-FCB9-46AB-A09E-5F5799018B5B}"/>
              </a:ext>
            </a:extLst>
          </p:cNvPr>
          <p:cNvPicPr>
            <a:picLocks noChangeAspect="1"/>
          </p:cNvPicPr>
          <p:nvPr/>
        </p:nvPicPr>
        <p:blipFill rotWithShape="1">
          <a:blip r:embed="rId4"/>
          <a:srcRect l="70011" t="4158" r="16199" b="76541"/>
          <a:stretch/>
        </p:blipFill>
        <p:spPr>
          <a:xfrm>
            <a:off x="7941860" y="951357"/>
            <a:ext cx="864097" cy="701342"/>
          </a:xfrm>
          <a:prstGeom prst="rect">
            <a:avLst/>
          </a:prstGeom>
        </p:spPr>
      </p:pic>
    </p:spTree>
    <p:extLst>
      <p:ext uri="{BB962C8B-B14F-4D97-AF65-F5344CB8AC3E}">
        <p14:creationId xmlns:p14="http://schemas.microsoft.com/office/powerpoint/2010/main" val="37602467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2"/>
          </p:nvPr>
        </p:nvSpPr>
        <p:spPr>
          <a:xfrm>
            <a:off x="245833" y="279778"/>
            <a:ext cx="8064896" cy="533400"/>
          </a:xfrm>
        </p:spPr>
        <p:txBody>
          <a:bodyPr/>
          <a:lstStyle/>
          <a:p>
            <a:r>
              <a:rPr lang="ja-JP" altLang="en-US" sz="3200" b="0" dirty="0"/>
              <a:t>附属病院の診療実績</a:t>
            </a:r>
            <a:endParaRPr lang="en-US" altLang="ko-KR" sz="3200" b="0" dirty="0"/>
          </a:p>
        </p:txBody>
      </p:sp>
      <p:sp>
        <p:nvSpPr>
          <p:cNvPr id="8" name="テキスト ボックス 7">
            <a:extLst>
              <a:ext uri="{FF2B5EF4-FFF2-40B4-BE49-F238E27FC236}">
                <a16:creationId xmlns:a16="http://schemas.microsoft.com/office/drawing/2014/main" id="{852D113F-90A0-4A9D-8C5E-E2DD4EEAE2DD}"/>
              </a:ext>
            </a:extLst>
          </p:cNvPr>
          <p:cNvSpPr txBox="1"/>
          <p:nvPr/>
        </p:nvSpPr>
        <p:spPr>
          <a:xfrm>
            <a:off x="683568" y="1291386"/>
            <a:ext cx="7529056" cy="261610"/>
          </a:xfrm>
          <a:prstGeom prst="rect">
            <a:avLst/>
          </a:prstGeom>
          <a:noFill/>
        </p:spPr>
        <p:txBody>
          <a:bodyPr wrap="square" rtlCol="0">
            <a:spAutoFit/>
          </a:bodyPr>
          <a:lstStyle/>
          <a:p>
            <a:pPr algn="just"/>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病床稼働率（％）　　　　　　　　　　　　　　　　　　　　　　　　在院日数（日）</a:t>
            </a:r>
            <a:endParaRPr lang="en-US" altLang="ja-JP" sz="1100" dirty="0">
              <a:latin typeface="ＭＳ ゴシック" panose="020B0609070205080204" pitchFamily="49" charset="-128"/>
              <a:ea typeface="ＭＳ ゴシック" panose="020B0609070205080204" pitchFamily="49" charset="-128"/>
            </a:endParaRPr>
          </a:p>
        </p:txBody>
      </p:sp>
      <p:graphicFrame>
        <p:nvGraphicFramePr>
          <p:cNvPr id="13" name="グラフ 12">
            <a:extLst>
              <a:ext uri="{FF2B5EF4-FFF2-40B4-BE49-F238E27FC236}">
                <a16:creationId xmlns:a16="http://schemas.microsoft.com/office/drawing/2014/main" id="{99B0A6DC-0C94-4F20-B8E1-25534525D8F8}"/>
              </a:ext>
            </a:extLst>
          </p:cNvPr>
          <p:cNvGraphicFramePr>
            <a:graphicFrameLocks/>
          </p:cNvGraphicFramePr>
          <p:nvPr>
            <p:extLst>
              <p:ext uri="{D42A27DB-BD31-4B8C-83A1-F6EECF244321}">
                <p14:modId xmlns:p14="http://schemas.microsoft.com/office/powerpoint/2010/main" val="3062266174"/>
              </p:ext>
            </p:extLst>
          </p:nvPr>
        </p:nvGraphicFramePr>
        <p:xfrm>
          <a:off x="4572000" y="1579264"/>
          <a:ext cx="4572000" cy="315756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グラフ 13">
            <a:extLst>
              <a:ext uri="{FF2B5EF4-FFF2-40B4-BE49-F238E27FC236}">
                <a16:creationId xmlns:a16="http://schemas.microsoft.com/office/drawing/2014/main" id="{43CDB834-53DF-4090-B418-2133A0B08781}"/>
              </a:ext>
            </a:extLst>
          </p:cNvPr>
          <p:cNvGraphicFramePr>
            <a:graphicFrameLocks/>
          </p:cNvGraphicFramePr>
          <p:nvPr>
            <p:extLst>
              <p:ext uri="{D42A27DB-BD31-4B8C-83A1-F6EECF244321}">
                <p14:modId xmlns:p14="http://schemas.microsoft.com/office/powerpoint/2010/main" val="2070782947"/>
              </p:ext>
            </p:extLst>
          </p:nvPr>
        </p:nvGraphicFramePr>
        <p:xfrm>
          <a:off x="0" y="1579264"/>
          <a:ext cx="4572000" cy="3157564"/>
        </p:xfrm>
        <a:graphic>
          <a:graphicData uri="http://schemas.openxmlformats.org/drawingml/2006/chart">
            <c:chart xmlns:c="http://schemas.openxmlformats.org/drawingml/2006/chart" xmlns:r="http://schemas.openxmlformats.org/officeDocument/2006/relationships" r:id="rId3"/>
          </a:graphicData>
        </a:graphic>
      </p:graphicFrame>
      <p:pic>
        <p:nvPicPr>
          <p:cNvPr id="15" name="図 14">
            <a:extLst>
              <a:ext uri="{FF2B5EF4-FFF2-40B4-BE49-F238E27FC236}">
                <a16:creationId xmlns:a16="http://schemas.microsoft.com/office/drawing/2014/main" id="{DF1D54C7-9198-4DEF-8A20-EE9E45B5A17F}"/>
              </a:ext>
            </a:extLst>
          </p:cNvPr>
          <p:cNvPicPr>
            <a:picLocks noChangeAspect="1"/>
          </p:cNvPicPr>
          <p:nvPr/>
        </p:nvPicPr>
        <p:blipFill rotWithShape="1">
          <a:blip r:embed="rId4"/>
          <a:srcRect l="70011" t="4158" r="16199" b="76541"/>
          <a:stretch/>
        </p:blipFill>
        <p:spPr>
          <a:xfrm>
            <a:off x="7941860" y="951357"/>
            <a:ext cx="864097" cy="701342"/>
          </a:xfrm>
          <a:prstGeom prst="rect">
            <a:avLst/>
          </a:prstGeom>
        </p:spPr>
      </p:pic>
    </p:spTree>
    <p:extLst>
      <p:ext uri="{BB962C8B-B14F-4D97-AF65-F5344CB8AC3E}">
        <p14:creationId xmlns:p14="http://schemas.microsoft.com/office/powerpoint/2010/main" val="2839460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2"/>
          </p:nvPr>
        </p:nvSpPr>
        <p:spPr>
          <a:xfrm>
            <a:off x="245833" y="279778"/>
            <a:ext cx="8064896" cy="533400"/>
          </a:xfrm>
        </p:spPr>
        <p:txBody>
          <a:bodyPr/>
          <a:lstStyle/>
          <a:p>
            <a:r>
              <a:rPr lang="ja-JP" altLang="en-US" sz="3200" b="0" dirty="0"/>
              <a:t>地域連携室</a:t>
            </a:r>
            <a:endParaRPr lang="en-US" altLang="ko-KR" sz="3200" b="0" dirty="0"/>
          </a:p>
        </p:txBody>
      </p:sp>
      <p:sp>
        <p:nvSpPr>
          <p:cNvPr id="10" name="Rectangle 3"/>
          <p:cNvSpPr txBox="1">
            <a:spLocks noChangeArrowheads="1"/>
          </p:cNvSpPr>
          <p:nvPr/>
        </p:nvSpPr>
        <p:spPr bwMode="auto">
          <a:xfrm>
            <a:off x="4932040" y="1953933"/>
            <a:ext cx="3606087" cy="169277"/>
          </a:xfrm>
          <a:prstGeom prst="rect">
            <a:avLst/>
          </a:prstGeom>
        </p:spPr>
        <p:txBody>
          <a:bodyPr wrap="square" lIns="0" tIns="0" rIns="0" bIns="0" anchor="ctr">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defRPr/>
            </a:pPr>
            <a:r>
              <a:rPr lang="ja-JP" altLang="en-US" sz="1100" dirty="0">
                <a:latin typeface="ＭＳ ゴシック" panose="020B0609070205080204" pitchFamily="49" charset="-128"/>
                <a:ea typeface="ＭＳ ゴシック" panose="020B0609070205080204" pitchFamily="49" charset="-128"/>
                <a:cs typeface="Tahoma" panose="020B0604030504040204" pitchFamily="34" charset="0"/>
              </a:rPr>
              <a:t>近隣病院からの紹介患者の推移（人）</a:t>
            </a:r>
            <a:endParaRPr lang="en-US" altLang="ja-JP" sz="1100" dirty="0">
              <a:latin typeface="ＭＳ ゴシック" panose="020B0609070205080204" pitchFamily="49" charset="-128"/>
              <a:ea typeface="ＭＳ ゴシック" panose="020B0609070205080204" pitchFamily="49" charset="-128"/>
              <a:cs typeface="Tahoma" panose="020B0604030504040204" pitchFamily="34" charset="0"/>
            </a:endParaRPr>
          </a:p>
        </p:txBody>
      </p:sp>
      <p:sp>
        <p:nvSpPr>
          <p:cNvPr id="11" name="Rectangle 3">
            <a:extLst>
              <a:ext uri="{FF2B5EF4-FFF2-40B4-BE49-F238E27FC236}">
                <a16:creationId xmlns:a16="http://schemas.microsoft.com/office/drawing/2014/main" id="{7DD68557-F288-4C69-982C-AA000405EA64}"/>
              </a:ext>
            </a:extLst>
          </p:cNvPr>
          <p:cNvSpPr txBox="1">
            <a:spLocks noChangeArrowheads="1"/>
          </p:cNvSpPr>
          <p:nvPr/>
        </p:nvSpPr>
        <p:spPr bwMode="auto">
          <a:xfrm>
            <a:off x="395536" y="1954155"/>
            <a:ext cx="3606087" cy="169277"/>
          </a:xfrm>
          <a:prstGeom prst="rect">
            <a:avLst/>
          </a:prstGeom>
        </p:spPr>
        <p:txBody>
          <a:bodyPr wrap="square" lIns="0" tIns="0" rIns="0" bIns="0" anchor="ctr">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defRPr/>
            </a:pPr>
            <a:r>
              <a:rPr lang="ja-JP" altLang="en-US" sz="1100" dirty="0">
                <a:latin typeface="ＭＳ ゴシック" panose="020B0609070205080204" pitchFamily="49" charset="-128"/>
                <a:ea typeface="ＭＳ ゴシック" panose="020B0609070205080204" pitchFamily="49" charset="-128"/>
                <a:cs typeface="Tahoma" panose="020B0604030504040204" pitchFamily="34" charset="0"/>
              </a:rPr>
              <a:t>当院への医療機関別紹介件数（人）</a:t>
            </a:r>
            <a:endParaRPr lang="en-US" altLang="ja-JP" sz="1100" dirty="0">
              <a:latin typeface="ＭＳ ゴシック" panose="020B0609070205080204" pitchFamily="49" charset="-128"/>
              <a:ea typeface="ＭＳ ゴシック" panose="020B0609070205080204" pitchFamily="49" charset="-128"/>
              <a:cs typeface="Tahoma" panose="020B0604030504040204" pitchFamily="34" charset="0"/>
            </a:endParaRPr>
          </a:p>
        </p:txBody>
      </p:sp>
      <p:graphicFrame>
        <p:nvGraphicFramePr>
          <p:cNvPr id="8" name="グラフ 7">
            <a:extLst>
              <a:ext uri="{FF2B5EF4-FFF2-40B4-BE49-F238E27FC236}">
                <a16:creationId xmlns:a16="http://schemas.microsoft.com/office/drawing/2014/main" id="{00000000-0008-0000-0000-00000C000000}"/>
              </a:ext>
            </a:extLst>
          </p:cNvPr>
          <p:cNvGraphicFramePr>
            <a:graphicFrameLocks/>
          </p:cNvGraphicFramePr>
          <p:nvPr>
            <p:extLst>
              <p:ext uri="{D42A27DB-BD31-4B8C-83A1-F6EECF244321}">
                <p14:modId xmlns:p14="http://schemas.microsoft.com/office/powerpoint/2010/main" val="1667070867"/>
              </p:ext>
            </p:extLst>
          </p:nvPr>
        </p:nvGraphicFramePr>
        <p:xfrm>
          <a:off x="4675843" y="2208071"/>
          <a:ext cx="4257100" cy="275988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グラフ 11">
            <a:extLst>
              <a:ext uri="{FF2B5EF4-FFF2-40B4-BE49-F238E27FC236}">
                <a16:creationId xmlns:a16="http://schemas.microsoft.com/office/drawing/2014/main" id="{00000000-0008-0000-0000-00000B000000}"/>
              </a:ext>
            </a:extLst>
          </p:cNvPr>
          <p:cNvGraphicFramePr>
            <a:graphicFrameLocks/>
          </p:cNvGraphicFramePr>
          <p:nvPr>
            <p:extLst>
              <p:ext uri="{D42A27DB-BD31-4B8C-83A1-F6EECF244321}">
                <p14:modId xmlns:p14="http://schemas.microsoft.com/office/powerpoint/2010/main" val="3716170903"/>
              </p:ext>
            </p:extLst>
          </p:nvPr>
        </p:nvGraphicFramePr>
        <p:xfrm>
          <a:off x="211057" y="2208071"/>
          <a:ext cx="4360943" cy="2759886"/>
        </p:xfrm>
        <a:graphic>
          <a:graphicData uri="http://schemas.openxmlformats.org/drawingml/2006/chart">
            <c:chart xmlns:c="http://schemas.openxmlformats.org/drawingml/2006/chart" xmlns:r="http://schemas.openxmlformats.org/officeDocument/2006/relationships" r:id="rId3"/>
          </a:graphicData>
        </a:graphic>
      </p:graphicFrame>
      <p:sp>
        <p:nvSpPr>
          <p:cNvPr id="13" name="テキスト ボックス 12">
            <a:extLst>
              <a:ext uri="{FF2B5EF4-FFF2-40B4-BE49-F238E27FC236}">
                <a16:creationId xmlns:a16="http://schemas.microsoft.com/office/drawing/2014/main" id="{61C9E0E0-7768-43B1-BD2F-F10BF0640904}"/>
              </a:ext>
            </a:extLst>
          </p:cNvPr>
          <p:cNvSpPr txBox="1"/>
          <p:nvPr/>
        </p:nvSpPr>
        <p:spPr>
          <a:xfrm>
            <a:off x="495017" y="1125793"/>
            <a:ext cx="7566527" cy="600164"/>
          </a:xfrm>
          <a:prstGeom prst="rect">
            <a:avLst/>
          </a:prstGeom>
          <a:noFill/>
        </p:spPr>
        <p:txBody>
          <a:bodyPr wrap="square">
            <a:spAutoFit/>
          </a:bodyPr>
          <a:lstStyle/>
          <a:p>
            <a:r>
              <a:rPr lang="ja-JP" altLang="en-US" sz="1100" b="1" dirty="0">
                <a:latin typeface="ＭＳ ゴシック" panose="020B0609070205080204" pitchFamily="49" charset="-128"/>
                <a:ea typeface="ＭＳ ゴシック" panose="020B0609070205080204" pitchFamily="49" charset="-128"/>
              </a:rPr>
              <a:t>②病院からの紹介患者数の推移</a:t>
            </a:r>
          </a:p>
          <a:p>
            <a:r>
              <a:rPr lang="ja-JP" altLang="en-US" sz="1100" dirty="0">
                <a:latin typeface="ＭＳ ゴシック" panose="020B0609070205080204" pitchFamily="49" charset="-128"/>
                <a:ea typeface="ＭＳ ゴシック" panose="020B0609070205080204" pitchFamily="49" charset="-128"/>
              </a:rPr>
              <a:t>　令和</a:t>
            </a:r>
            <a:r>
              <a:rPr lang="en-US" altLang="ja-JP" sz="1100" dirty="0">
                <a:latin typeface="ＭＳ ゴシック" panose="020B0609070205080204" pitchFamily="49" charset="-128"/>
                <a:ea typeface="ＭＳ ゴシック" panose="020B0609070205080204" pitchFamily="49" charset="-128"/>
              </a:rPr>
              <a:t>2</a:t>
            </a:r>
            <a:r>
              <a:rPr lang="ja-JP" altLang="en-US" sz="1100" dirty="0">
                <a:latin typeface="ＭＳ ゴシック" panose="020B0609070205080204" pitchFamily="49" charset="-128"/>
                <a:ea typeface="ＭＳ ゴシック" panose="020B0609070205080204" pitchFamily="49" charset="-128"/>
              </a:rPr>
              <a:t>年度に近隣病院から紹介された患者総数は</a:t>
            </a:r>
            <a:r>
              <a:rPr lang="en-US" altLang="ja-JP" sz="1100" dirty="0">
                <a:latin typeface="ＭＳ ゴシック" panose="020B0609070205080204" pitchFamily="49" charset="-128"/>
                <a:ea typeface="ＭＳ ゴシック" panose="020B0609070205080204" pitchFamily="49" charset="-128"/>
              </a:rPr>
              <a:t>3,152</a:t>
            </a:r>
            <a:r>
              <a:rPr lang="ja-JP" altLang="en-US" sz="1100" dirty="0">
                <a:latin typeface="ＭＳ ゴシック" panose="020B0609070205080204" pitchFamily="49" charset="-128"/>
                <a:ea typeface="ＭＳ ゴシック" panose="020B0609070205080204" pitchFamily="49" charset="-128"/>
              </a:rPr>
              <a:t>人で令和元年度から</a:t>
            </a:r>
            <a:r>
              <a:rPr lang="en-US" altLang="ja-JP" sz="1100" dirty="0">
                <a:latin typeface="ＭＳ ゴシック" panose="020B0609070205080204" pitchFamily="49" charset="-128"/>
                <a:ea typeface="ＭＳ ゴシック" panose="020B0609070205080204" pitchFamily="49" charset="-128"/>
              </a:rPr>
              <a:t>447</a:t>
            </a:r>
            <a:r>
              <a:rPr lang="ja-JP" altLang="en-US" sz="1100" dirty="0">
                <a:latin typeface="ＭＳ ゴシック" panose="020B0609070205080204" pitchFamily="49" charset="-128"/>
                <a:ea typeface="ＭＳ ゴシック" panose="020B0609070205080204" pitchFamily="49" charset="-128"/>
              </a:rPr>
              <a:t>人減少した。</a:t>
            </a:r>
          </a:p>
          <a:p>
            <a:r>
              <a:rPr lang="ja-JP" altLang="en-US" sz="1100" dirty="0">
                <a:latin typeface="ＭＳ ゴシック" panose="020B0609070205080204" pitchFamily="49" charset="-128"/>
                <a:ea typeface="ＭＳ ゴシック" panose="020B0609070205080204" pitchFamily="49" charset="-128"/>
              </a:rPr>
              <a:t>　なお、新型コロナウイルス感染症拡大に伴う医療機関への受診患者数減少が要因と考えられる。</a:t>
            </a:r>
          </a:p>
        </p:txBody>
      </p:sp>
    </p:spTree>
    <p:extLst>
      <p:ext uri="{BB962C8B-B14F-4D97-AF65-F5344CB8AC3E}">
        <p14:creationId xmlns:p14="http://schemas.microsoft.com/office/powerpoint/2010/main" val="26570976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2"/>
          </p:nvPr>
        </p:nvSpPr>
        <p:spPr>
          <a:xfrm>
            <a:off x="245833" y="279778"/>
            <a:ext cx="8064896" cy="533400"/>
          </a:xfrm>
        </p:spPr>
        <p:txBody>
          <a:bodyPr/>
          <a:lstStyle/>
          <a:p>
            <a:r>
              <a:rPr lang="ja-JP" altLang="en-US" sz="3200" b="0" dirty="0"/>
              <a:t>附属病院の診療実績</a:t>
            </a:r>
            <a:endParaRPr lang="en-US" altLang="ko-KR" sz="3200" b="0" dirty="0"/>
          </a:p>
        </p:txBody>
      </p:sp>
      <p:sp>
        <p:nvSpPr>
          <p:cNvPr id="8" name="テキスト ボックス 7">
            <a:extLst>
              <a:ext uri="{FF2B5EF4-FFF2-40B4-BE49-F238E27FC236}">
                <a16:creationId xmlns:a16="http://schemas.microsoft.com/office/drawing/2014/main" id="{852D113F-90A0-4A9D-8C5E-E2DD4EEAE2DD}"/>
              </a:ext>
            </a:extLst>
          </p:cNvPr>
          <p:cNvSpPr txBox="1"/>
          <p:nvPr/>
        </p:nvSpPr>
        <p:spPr>
          <a:xfrm>
            <a:off x="683568" y="1330402"/>
            <a:ext cx="7025000" cy="261610"/>
          </a:xfrm>
          <a:prstGeom prst="rect">
            <a:avLst/>
          </a:prstGeom>
          <a:noFill/>
        </p:spPr>
        <p:txBody>
          <a:bodyPr wrap="square" rtlCol="0">
            <a:spAutoFit/>
          </a:bodyPr>
          <a:lstStyle/>
          <a:p>
            <a:pPr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紹介</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率（％）　　　　　　　　　　　　　　　　　　　　　　　　　　</a:t>
            </a: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逆紹介率</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a:t>
            </a:r>
            <a:endParaRPr lang="en-US" altLang="ja-JP" sz="1100" dirty="0">
              <a:latin typeface="ＭＳ ゴシック" panose="020B0609070205080204" pitchFamily="49" charset="-128"/>
              <a:ea typeface="ＭＳ ゴシック" panose="020B0609070205080204" pitchFamily="49" charset="-128"/>
            </a:endParaRPr>
          </a:p>
        </p:txBody>
      </p:sp>
      <p:graphicFrame>
        <p:nvGraphicFramePr>
          <p:cNvPr id="14" name="グラフ 13">
            <a:extLst>
              <a:ext uri="{FF2B5EF4-FFF2-40B4-BE49-F238E27FC236}">
                <a16:creationId xmlns:a16="http://schemas.microsoft.com/office/drawing/2014/main" id="{F0219498-9447-433B-9340-0C1743FB1A38}"/>
              </a:ext>
            </a:extLst>
          </p:cNvPr>
          <p:cNvGraphicFramePr>
            <a:graphicFrameLocks/>
          </p:cNvGraphicFramePr>
          <p:nvPr>
            <p:extLst>
              <p:ext uri="{D42A27DB-BD31-4B8C-83A1-F6EECF244321}">
                <p14:modId xmlns:p14="http://schemas.microsoft.com/office/powerpoint/2010/main" val="1183425864"/>
              </p:ext>
            </p:extLst>
          </p:nvPr>
        </p:nvGraphicFramePr>
        <p:xfrm>
          <a:off x="0" y="1592014"/>
          <a:ext cx="4572000" cy="31448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グラフ 14">
            <a:extLst>
              <a:ext uri="{FF2B5EF4-FFF2-40B4-BE49-F238E27FC236}">
                <a16:creationId xmlns:a16="http://schemas.microsoft.com/office/drawing/2014/main" id="{3AFA43DC-81E7-4996-8051-7EBAE500F101}"/>
              </a:ext>
            </a:extLst>
          </p:cNvPr>
          <p:cNvGraphicFramePr>
            <a:graphicFrameLocks/>
          </p:cNvGraphicFramePr>
          <p:nvPr>
            <p:extLst>
              <p:ext uri="{D42A27DB-BD31-4B8C-83A1-F6EECF244321}">
                <p14:modId xmlns:p14="http://schemas.microsoft.com/office/powerpoint/2010/main" val="2467000696"/>
              </p:ext>
            </p:extLst>
          </p:nvPr>
        </p:nvGraphicFramePr>
        <p:xfrm>
          <a:off x="4572000" y="1592012"/>
          <a:ext cx="4572000" cy="3144813"/>
        </p:xfrm>
        <a:graphic>
          <a:graphicData uri="http://schemas.openxmlformats.org/drawingml/2006/chart">
            <c:chart xmlns:c="http://schemas.openxmlformats.org/drawingml/2006/chart" xmlns:r="http://schemas.openxmlformats.org/officeDocument/2006/relationships" r:id="rId3"/>
          </a:graphicData>
        </a:graphic>
      </p:graphicFrame>
      <p:pic>
        <p:nvPicPr>
          <p:cNvPr id="16" name="図 15">
            <a:extLst>
              <a:ext uri="{FF2B5EF4-FFF2-40B4-BE49-F238E27FC236}">
                <a16:creationId xmlns:a16="http://schemas.microsoft.com/office/drawing/2014/main" id="{7B148032-28E4-4F72-BD6D-B532E810F64D}"/>
              </a:ext>
            </a:extLst>
          </p:cNvPr>
          <p:cNvPicPr>
            <a:picLocks noChangeAspect="1"/>
          </p:cNvPicPr>
          <p:nvPr/>
        </p:nvPicPr>
        <p:blipFill rotWithShape="1">
          <a:blip r:embed="rId4"/>
          <a:srcRect l="70011" t="4158" r="16199" b="76541"/>
          <a:stretch/>
        </p:blipFill>
        <p:spPr>
          <a:xfrm>
            <a:off x="7941860" y="951357"/>
            <a:ext cx="864097" cy="701342"/>
          </a:xfrm>
          <a:prstGeom prst="rect">
            <a:avLst/>
          </a:prstGeom>
        </p:spPr>
      </p:pic>
    </p:spTree>
    <p:extLst>
      <p:ext uri="{BB962C8B-B14F-4D97-AF65-F5344CB8AC3E}">
        <p14:creationId xmlns:p14="http://schemas.microsoft.com/office/powerpoint/2010/main" val="2515001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2"/>
          </p:nvPr>
        </p:nvSpPr>
        <p:spPr>
          <a:xfrm>
            <a:off x="245833" y="279778"/>
            <a:ext cx="8064896" cy="533400"/>
          </a:xfrm>
        </p:spPr>
        <p:txBody>
          <a:bodyPr/>
          <a:lstStyle/>
          <a:p>
            <a:r>
              <a:rPr lang="ja-JP" altLang="en-US" sz="3200" b="0" dirty="0"/>
              <a:t>附属病院の診療実績</a:t>
            </a:r>
            <a:endParaRPr lang="en-US" altLang="ko-KR" sz="3200" b="0" dirty="0"/>
          </a:p>
        </p:txBody>
      </p:sp>
      <p:sp>
        <p:nvSpPr>
          <p:cNvPr id="8" name="テキスト ボックス 7">
            <a:extLst>
              <a:ext uri="{FF2B5EF4-FFF2-40B4-BE49-F238E27FC236}">
                <a16:creationId xmlns:a16="http://schemas.microsoft.com/office/drawing/2014/main" id="{852D113F-90A0-4A9D-8C5E-E2DD4EEAE2DD}"/>
              </a:ext>
            </a:extLst>
          </p:cNvPr>
          <p:cNvSpPr txBox="1"/>
          <p:nvPr/>
        </p:nvSpPr>
        <p:spPr>
          <a:xfrm>
            <a:off x="611560" y="1392901"/>
            <a:ext cx="7699169" cy="261610"/>
          </a:xfrm>
          <a:prstGeom prst="rect">
            <a:avLst/>
          </a:prstGeom>
          <a:noFill/>
        </p:spPr>
        <p:txBody>
          <a:bodyPr wrap="square" rtlCol="0">
            <a:spAutoFit/>
          </a:bodyPr>
          <a:lstStyle/>
          <a:p>
            <a:pPr algn="just"/>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手術件数（件）　　　　　　　　　　　　　　　　　　　　　　　　　分娩件数（件）</a:t>
            </a:r>
            <a:endParaRPr lang="en-US" altLang="ja-JP" sz="1100" dirty="0">
              <a:latin typeface="ＭＳ ゴシック" panose="020B0609070205080204" pitchFamily="49" charset="-128"/>
              <a:ea typeface="ＭＳ ゴシック" panose="020B0609070205080204" pitchFamily="49" charset="-128"/>
            </a:endParaRPr>
          </a:p>
        </p:txBody>
      </p:sp>
      <p:graphicFrame>
        <p:nvGraphicFramePr>
          <p:cNvPr id="12" name="グラフ 11">
            <a:extLst>
              <a:ext uri="{FF2B5EF4-FFF2-40B4-BE49-F238E27FC236}">
                <a16:creationId xmlns:a16="http://schemas.microsoft.com/office/drawing/2014/main" id="{7F1861DE-45CB-45D3-B210-91BAF19EA0F0}"/>
              </a:ext>
            </a:extLst>
          </p:cNvPr>
          <p:cNvGraphicFramePr>
            <a:graphicFrameLocks/>
          </p:cNvGraphicFramePr>
          <p:nvPr>
            <p:extLst>
              <p:ext uri="{D42A27DB-BD31-4B8C-83A1-F6EECF244321}">
                <p14:modId xmlns:p14="http://schemas.microsoft.com/office/powerpoint/2010/main" val="2842373585"/>
              </p:ext>
            </p:extLst>
          </p:nvPr>
        </p:nvGraphicFramePr>
        <p:xfrm>
          <a:off x="20506" y="1619838"/>
          <a:ext cx="4572000" cy="3210120"/>
        </p:xfrm>
        <a:graphic>
          <a:graphicData uri="http://schemas.openxmlformats.org/drawingml/2006/chart">
            <c:chart xmlns:c="http://schemas.openxmlformats.org/drawingml/2006/chart" xmlns:r="http://schemas.openxmlformats.org/officeDocument/2006/relationships" r:id="rId2"/>
          </a:graphicData>
        </a:graphic>
      </p:graphicFrame>
      <p:pic>
        <p:nvPicPr>
          <p:cNvPr id="17" name="図 16">
            <a:extLst>
              <a:ext uri="{FF2B5EF4-FFF2-40B4-BE49-F238E27FC236}">
                <a16:creationId xmlns:a16="http://schemas.microsoft.com/office/drawing/2014/main" id="{C389E663-4E02-40AB-9037-D2F991B85037}"/>
              </a:ext>
            </a:extLst>
          </p:cNvPr>
          <p:cNvPicPr>
            <a:picLocks noChangeAspect="1"/>
          </p:cNvPicPr>
          <p:nvPr/>
        </p:nvPicPr>
        <p:blipFill rotWithShape="1">
          <a:blip r:embed="rId3"/>
          <a:srcRect l="70011" t="4158" r="16199" b="76541"/>
          <a:stretch/>
        </p:blipFill>
        <p:spPr>
          <a:xfrm>
            <a:off x="8006816" y="931091"/>
            <a:ext cx="864097" cy="701342"/>
          </a:xfrm>
          <a:prstGeom prst="rect">
            <a:avLst/>
          </a:prstGeom>
        </p:spPr>
      </p:pic>
      <p:graphicFrame>
        <p:nvGraphicFramePr>
          <p:cNvPr id="18" name="グラフ 17">
            <a:extLst>
              <a:ext uri="{FF2B5EF4-FFF2-40B4-BE49-F238E27FC236}">
                <a16:creationId xmlns:a16="http://schemas.microsoft.com/office/drawing/2014/main" id="{59003097-070B-4003-8D12-DC96AE408D14}"/>
              </a:ext>
            </a:extLst>
          </p:cNvPr>
          <p:cNvGraphicFramePr>
            <a:graphicFrameLocks/>
          </p:cNvGraphicFramePr>
          <p:nvPr>
            <p:extLst>
              <p:ext uri="{D42A27DB-BD31-4B8C-83A1-F6EECF244321}">
                <p14:modId xmlns:p14="http://schemas.microsoft.com/office/powerpoint/2010/main" val="1396257066"/>
              </p:ext>
            </p:extLst>
          </p:nvPr>
        </p:nvGraphicFramePr>
        <p:xfrm>
          <a:off x="4572000" y="1622356"/>
          <a:ext cx="4572000" cy="320760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86527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2"/>
          </p:nvPr>
        </p:nvSpPr>
        <p:spPr>
          <a:xfrm>
            <a:off x="245833" y="279778"/>
            <a:ext cx="8064896" cy="533400"/>
          </a:xfrm>
        </p:spPr>
        <p:txBody>
          <a:bodyPr/>
          <a:lstStyle/>
          <a:p>
            <a:r>
              <a:rPr lang="ja-JP" altLang="en-US" sz="3200" b="0" dirty="0"/>
              <a:t>附属病院の診療実績</a:t>
            </a:r>
            <a:endParaRPr lang="en-US" altLang="ko-KR" sz="3200" b="0" dirty="0"/>
          </a:p>
        </p:txBody>
      </p:sp>
      <p:sp>
        <p:nvSpPr>
          <p:cNvPr id="8" name="テキスト ボックス 7">
            <a:extLst>
              <a:ext uri="{FF2B5EF4-FFF2-40B4-BE49-F238E27FC236}">
                <a16:creationId xmlns:a16="http://schemas.microsoft.com/office/drawing/2014/main" id="{852D113F-90A0-4A9D-8C5E-E2DD4EEAE2DD}"/>
              </a:ext>
            </a:extLst>
          </p:cNvPr>
          <p:cNvSpPr txBox="1"/>
          <p:nvPr/>
        </p:nvSpPr>
        <p:spPr>
          <a:xfrm>
            <a:off x="637657" y="1347614"/>
            <a:ext cx="7673072" cy="261610"/>
          </a:xfrm>
          <a:prstGeom prst="rect">
            <a:avLst/>
          </a:prstGeom>
          <a:noFill/>
        </p:spPr>
        <p:txBody>
          <a:bodyPr wrap="square" rtlCol="0">
            <a:spAutoFit/>
          </a:bodyPr>
          <a:lstStyle/>
          <a:p>
            <a:pPr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救急車搬入</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件数（件）　　　　　　　　　　　　　　　　　　　　　　外来診療単価（円）</a:t>
            </a:r>
            <a:endParaRPr lang="en-US" altLang="ja-JP" sz="1100" dirty="0">
              <a:latin typeface="ＭＳ ゴシック" panose="020B0609070205080204" pitchFamily="49" charset="-128"/>
              <a:ea typeface="ＭＳ ゴシック" panose="020B0609070205080204" pitchFamily="49" charset="-128"/>
            </a:endParaRPr>
          </a:p>
        </p:txBody>
      </p:sp>
      <p:graphicFrame>
        <p:nvGraphicFramePr>
          <p:cNvPr id="13" name="グラフ 12">
            <a:extLst>
              <a:ext uri="{FF2B5EF4-FFF2-40B4-BE49-F238E27FC236}">
                <a16:creationId xmlns:a16="http://schemas.microsoft.com/office/drawing/2014/main" id="{0A2B611C-33DD-4BC8-8201-63BA82F72D74}"/>
              </a:ext>
            </a:extLst>
          </p:cNvPr>
          <p:cNvGraphicFramePr>
            <a:graphicFrameLocks/>
          </p:cNvGraphicFramePr>
          <p:nvPr>
            <p:extLst>
              <p:ext uri="{D42A27DB-BD31-4B8C-83A1-F6EECF244321}">
                <p14:modId xmlns:p14="http://schemas.microsoft.com/office/powerpoint/2010/main" val="534730732"/>
              </p:ext>
            </p:extLst>
          </p:nvPr>
        </p:nvGraphicFramePr>
        <p:xfrm>
          <a:off x="0" y="1619838"/>
          <a:ext cx="4572000" cy="32101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グラフ 14">
            <a:extLst>
              <a:ext uri="{FF2B5EF4-FFF2-40B4-BE49-F238E27FC236}">
                <a16:creationId xmlns:a16="http://schemas.microsoft.com/office/drawing/2014/main" id="{9E194870-8471-497C-98B5-4DF9191E3671}"/>
              </a:ext>
            </a:extLst>
          </p:cNvPr>
          <p:cNvGraphicFramePr>
            <a:graphicFrameLocks/>
          </p:cNvGraphicFramePr>
          <p:nvPr>
            <p:extLst>
              <p:ext uri="{D42A27DB-BD31-4B8C-83A1-F6EECF244321}">
                <p14:modId xmlns:p14="http://schemas.microsoft.com/office/powerpoint/2010/main" val="193905452"/>
              </p:ext>
            </p:extLst>
          </p:nvPr>
        </p:nvGraphicFramePr>
        <p:xfrm>
          <a:off x="4572000" y="1609224"/>
          <a:ext cx="4572000" cy="3220734"/>
        </p:xfrm>
        <a:graphic>
          <a:graphicData uri="http://schemas.openxmlformats.org/drawingml/2006/chart">
            <c:chart xmlns:c="http://schemas.openxmlformats.org/drawingml/2006/chart" xmlns:r="http://schemas.openxmlformats.org/officeDocument/2006/relationships" r:id="rId3"/>
          </a:graphicData>
        </a:graphic>
      </p:graphicFrame>
      <p:pic>
        <p:nvPicPr>
          <p:cNvPr id="17" name="図 16">
            <a:extLst>
              <a:ext uri="{FF2B5EF4-FFF2-40B4-BE49-F238E27FC236}">
                <a16:creationId xmlns:a16="http://schemas.microsoft.com/office/drawing/2014/main" id="{C45E53B4-2E49-4A8D-9008-AAF8B31BD22A}"/>
              </a:ext>
            </a:extLst>
          </p:cNvPr>
          <p:cNvPicPr>
            <a:picLocks noChangeAspect="1"/>
          </p:cNvPicPr>
          <p:nvPr/>
        </p:nvPicPr>
        <p:blipFill rotWithShape="1">
          <a:blip r:embed="rId4"/>
          <a:srcRect l="70011" t="4158" r="16199" b="76541"/>
          <a:stretch/>
        </p:blipFill>
        <p:spPr>
          <a:xfrm>
            <a:off x="8006816" y="931091"/>
            <a:ext cx="864097" cy="701342"/>
          </a:xfrm>
          <a:prstGeom prst="rect">
            <a:avLst/>
          </a:prstGeom>
        </p:spPr>
      </p:pic>
    </p:spTree>
    <p:extLst>
      <p:ext uri="{BB962C8B-B14F-4D97-AF65-F5344CB8AC3E}">
        <p14:creationId xmlns:p14="http://schemas.microsoft.com/office/powerpoint/2010/main" val="34587963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2"/>
          </p:nvPr>
        </p:nvSpPr>
        <p:spPr>
          <a:xfrm>
            <a:off x="245833" y="279778"/>
            <a:ext cx="8064896" cy="533400"/>
          </a:xfrm>
        </p:spPr>
        <p:txBody>
          <a:bodyPr/>
          <a:lstStyle/>
          <a:p>
            <a:r>
              <a:rPr lang="ja-JP" altLang="en-US" sz="3200" b="0" dirty="0"/>
              <a:t>附属病院の診療実績</a:t>
            </a:r>
            <a:endParaRPr lang="en-US" altLang="ko-KR" sz="3200" b="0" dirty="0"/>
          </a:p>
        </p:txBody>
      </p:sp>
      <p:sp>
        <p:nvSpPr>
          <p:cNvPr id="8" name="テキスト ボックス 7">
            <a:extLst>
              <a:ext uri="{FF2B5EF4-FFF2-40B4-BE49-F238E27FC236}">
                <a16:creationId xmlns:a16="http://schemas.microsoft.com/office/drawing/2014/main" id="{852D113F-90A0-4A9D-8C5E-E2DD4EEAE2DD}"/>
              </a:ext>
            </a:extLst>
          </p:cNvPr>
          <p:cNvSpPr txBox="1"/>
          <p:nvPr/>
        </p:nvSpPr>
        <p:spPr>
          <a:xfrm>
            <a:off x="677881" y="1359050"/>
            <a:ext cx="7200800" cy="430887"/>
          </a:xfrm>
          <a:prstGeom prst="rect">
            <a:avLst/>
          </a:prstGeom>
          <a:noFill/>
        </p:spPr>
        <p:txBody>
          <a:bodyPr wrap="square" rtlCol="0">
            <a:spAutoFit/>
          </a:bodyPr>
          <a:lstStyle/>
          <a:p>
            <a:pPr algn="just"/>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入院診療単価（円　）　　　　　　　　　　　　　　　　　　　　　　</a:t>
            </a:r>
            <a:r>
              <a:rPr lang="zh-TW"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入院＋外来合計稼働額</a:t>
            </a:r>
            <a:r>
              <a:rPr lang="en-US" altLang="zh-TW"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zh-TW"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百万円</a:t>
            </a:r>
            <a:r>
              <a:rPr lang="en-US" altLang="zh-TW"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a:t>
            </a:r>
          </a:p>
          <a:p>
            <a:pPr algn="just"/>
            <a:endParaRPr lang="en-US" altLang="ja-JP" sz="1100" dirty="0">
              <a:latin typeface="ＭＳ ゴシック" panose="020B0609070205080204" pitchFamily="49" charset="-128"/>
              <a:ea typeface="ＭＳ ゴシック" panose="020B0609070205080204" pitchFamily="49" charset="-128"/>
            </a:endParaRPr>
          </a:p>
        </p:txBody>
      </p:sp>
      <p:graphicFrame>
        <p:nvGraphicFramePr>
          <p:cNvPr id="19" name="グラフ 18">
            <a:extLst>
              <a:ext uri="{FF2B5EF4-FFF2-40B4-BE49-F238E27FC236}">
                <a16:creationId xmlns:a16="http://schemas.microsoft.com/office/drawing/2014/main" id="{3C15A8EE-C8CB-436E-AEB0-BEB399615375}"/>
              </a:ext>
            </a:extLst>
          </p:cNvPr>
          <p:cNvGraphicFramePr>
            <a:graphicFrameLocks/>
          </p:cNvGraphicFramePr>
          <p:nvPr>
            <p:extLst>
              <p:ext uri="{D42A27DB-BD31-4B8C-83A1-F6EECF244321}">
                <p14:modId xmlns:p14="http://schemas.microsoft.com/office/powerpoint/2010/main" val="1856608473"/>
              </p:ext>
            </p:extLst>
          </p:nvPr>
        </p:nvGraphicFramePr>
        <p:xfrm>
          <a:off x="-4822" y="1606823"/>
          <a:ext cx="4572000" cy="322073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グラフ 19">
            <a:extLst>
              <a:ext uri="{FF2B5EF4-FFF2-40B4-BE49-F238E27FC236}">
                <a16:creationId xmlns:a16="http://schemas.microsoft.com/office/drawing/2014/main" id="{DD1FF4F0-D2F6-461F-8CA3-EA78597D7B57}"/>
              </a:ext>
            </a:extLst>
          </p:cNvPr>
          <p:cNvGraphicFramePr>
            <a:graphicFrameLocks/>
          </p:cNvGraphicFramePr>
          <p:nvPr>
            <p:extLst>
              <p:ext uri="{D42A27DB-BD31-4B8C-83A1-F6EECF244321}">
                <p14:modId xmlns:p14="http://schemas.microsoft.com/office/powerpoint/2010/main" val="2623920420"/>
              </p:ext>
            </p:extLst>
          </p:nvPr>
        </p:nvGraphicFramePr>
        <p:xfrm>
          <a:off x="4567178" y="1601250"/>
          <a:ext cx="4572000" cy="3220733"/>
        </p:xfrm>
        <a:graphic>
          <a:graphicData uri="http://schemas.openxmlformats.org/drawingml/2006/chart">
            <c:chart xmlns:c="http://schemas.openxmlformats.org/drawingml/2006/chart" xmlns:r="http://schemas.openxmlformats.org/officeDocument/2006/relationships" r:id="rId3"/>
          </a:graphicData>
        </a:graphic>
      </p:graphicFrame>
      <p:pic>
        <p:nvPicPr>
          <p:cNvPr id="17" name="図 16">
            <a:extLst>
              <a:ext uri="{FF2B5EF4-FFF2-40B4-BE49-F238E27FC236}">
                <a16:creationId xmlns:a16="http://schemas.microsoft.com/office/drawing/2014/main" id="{F35CA72B-B09F-4DFE-8D2E-A00C75D1A3C7}"/>
              </a:ext>
            </a:extLst>
          </p:cNvPr>
          <p:cNvPicPr>
            <a:picLocks noChangeAspect="1"/>
          </p:cNvPicPr>
          <p:nvPr/>
        </p:nvPicPr>
        <p:blipFill rotWithShape="1">
          <a:blip r:embed="rId4"/>
          <a:srcRect l="70011" t="4158" r="16199" b="76541"/>
          <a:stretch/>
        </p:blipFill>
        <p:spPr>
          <a:xfrm>
            <a:off x="8006816" y="931091"/>
            <a:ext cx="864097" cy="701342"/>
          </a:xfrm>
          <a:prstGeom prst="rect">
            <a:avLst/>
          </a:prstGeom>
        </p:spPr>
      </p:pic>
    </p:spTree>
    <p:extLst>
      <p:ext uri="{BB962C8B-B14F-4D97-AF65-F5344CB8AC3E}">
        <p14:creationId xmlns:p14="http://schemas.microsoft.com/office/powerpoint/2010/main" val="28123197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12">
            <a:extLst>
              <a:ext uri="{FF2B5EF4-FFF2-40B4-BE49-F238E27FC236}">
                <a16:creationId xmlns:a16="http://schemas.microsoft.com/office/drawing/2014/main" id="{39099BB9-4380-4AF7-9947-BEC57E665E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35" b="339"/>
          <a:stretch/>
        </p:blipFill>
        <p:spPr>
          <a:xfrm>
            <a:off x="0" y="0"/>
            <a:ext cx="9144000" cy="3291830"/>
          </a:xfrm>
          <a:prstGeom prst="rect">
            <a:avLst/>
          </a:prstGeom>
        </p:spPr>
      </p:pic>
      <p:sp>
        <p:nvSpPr>
          <p:cNvPr id="2" name="텍스트 개체 틀 1"/>
          <p:cNvSpPr>
            <a:spLocks noGrp="1"/>
          </p:cNvSpPr>
          <p:nvPr>
            <p:ph type="body" sz="quarter" idx="10"/>
          </p:nvPr>
        </p:nvSpPr>
        <p:spPr>
          <a:xfrm>
            <a:off x="3249933" y="804239"/>
            <a:ext cx="5113339" cy="843473"/>
          </a:xfrm>
        </p:spPr>
        <p:txBody>
          <a:bodyPr/>
          <a:lstStyle/>
          <a:p>
            <a:r>
              <a:rPr lang="en-US" altLang="ko-KR" dirty="0"/>
              <a:t>08</a:t>
            </a:r>
            <a:endParaRPr lang="ko-KR" altLang="en-US" dirty="0"/>
          </a:p>
        </p:txBody>
      </p:sp>
      <p:sp>
        <p:nvSpPr>
          <p:cNvPr id="4" name="텍스트 개체 틀 3"/>
          <p:cNvSpPr>
            <a:spLocks noGrp="1"/>
          </p:cNvSpPr>
          <p:nvPr>
            <p:ph type="body" sz="quarter" idx="12"/>
          </p:nvPr>
        </p:nvSpPr>
        <p:spPr>
          <a:xfrm>
            <a:off x="3249932" y="1557426"/>
            <a:ext cx="5714556" cy="533400"/>
          </a:xfrm>
        </p:spPr>
        <p:txBody>
          <a:bodyPr/>
          <a:lstStyle/>
          <a:p>
            <a:r>
              <a:rPr lang="ja-JP" altLang="en-US" sz="4000" dirty="0"/>
              <a:t>各部門ならびに業務別の令和</a:t>
            </a:r>
            <a:r>
              <a:rPr lang="en-US" altLang="ja-JP" sz="4000" dirty="0"/>
              <a:t>3</a:t>
            </a:r>
            <a:r>
              <a:rPr lang="ja-JP" altLang="en-US" sz="4000" dirty="0"/>
              <a:t>年度目標</a:t>
            </a:r>
            <a:endParaRPr lang="en-US" altLang="ko-KR" sz="4000" dirty="0"/>
          </a:p>
        </p:txBody>
      </p:sp>
      <p:pic>
        <p:nvPicPr>
          <p:cNvPr id="7" name="그림 29">
            <a:extLst>
              <a:ext uri="{FF2B5EF4-FFF2-40B4-BE49-F238E27FC236}">
                <a16:creationId xmlns:a16="http://schemas.microsoft.com/office/drawing/2014/main" id="{E279FC70-614A-4D0C-98A4-2C8E49993D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438" t="2177" r="21569" b="84789"/>
          <a:stretch/>
        </p:blipFill>
        <p:spPr>
          <a:xfrm>
            <a:off x="1494187" y="1275606"/>
            <a:ext cx="1576233" cy="1027688"/>
          </a:xfrm>
          <a:prstGeom prst="rect">
            <a:avLst/>
          </a:prstGeom>
        </p:spPr>
      </p:pic>
    </p:spTree>
    <p:extLst>
      <p:ext uri="{BB962C8B-B14F-4D97-AF65-F5344CB8AC3E}">
        <p14:creationId xmlns:p14="http://schemas.microsoft.com/office/powerpoint/2010/main" val="26031656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7"/>
          <p:cNvSpPr/>
          <p:nvPr/>
        </p:nvSpPr>
        <p:spPr>
          <a:xfrm>
            <a:off x="205045" y="2131383"/>
            <a:ext cx="3901797" cy="124201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a:p>
        </p:txBody>
      </p:sp>
      <p:pic>
        <p:nvPicPr>
          <p:cNvPr id="9" name="그림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35000"/>
                    </a14:imgEffect>
                  </a14:imgLayer>
                </a14:imgProps>
              </a:ext>
              <a:ext uri="{28A0092B-C50C-407E-A947-70E740481C1C}">
                <a14:useLocalDpi xmlns:a14="http://schemas.microsoft.com/office/drawing/2010/main" val="0"/>
              </a:ext>
            </a:extLst>
          </a:blip>
          <a:srcRect l="87893" t="80689" r="336" b="4707"/>
          <a:stretch/>
        </p:blipFill>
        <p:spPr>
          <a:xfrm>
            <a:off x="4417006" y="3872594"/>
            <a:ext cx="3850347" cy="916998"/>
          </a:xfrm>
          <a:prstGeom prst="rect">
            <a:avLst/>
          </a:prstGeom>
        </p:spPr>
      </p:pic>
      <p:pic>
        <p:nvPicPr>
          <p:cNvPr id="10" name="그림 9"/>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
                    </a14:imgEffect>
                    <a14:imgEffect>
                      <a14:brightnessContrast bright="35000"/>
                    </a14:imgEffect>
                  </a14:imgLayer>
                </a14:imgProps>
              </a:ext>
              <a:ext uri="{28A0092B-C50C-407E-A947-70E740481C1C}">
                <a14:useLocalDpi xmlns:a14="http://schemas.microsoft.com/office/drawing/2010/main" val="0"/>
              </a:ext>
            </a:extLst>
          </a:blip>
          <a:srcRect l="57372" t="85395" r="18543"/>
          <a:stretch/>
        </p:blipFill>
        <p:spPr>
          <a:xfrm>
            <a:off x="639931" y="1057431"/>
            <a:ext cx="3356004" cy="973199"/>
          </a:xfrm>
          <a:prstGeom prst="rect">
            <a:avLst/>
          </a:prstGeom>
        </p:spPr>
      </p:pic>
      <p:sp>
        <p:nvSpPr>
          <p:cNvPr id="11" name="직사각형 10"/>
          <p:cNvSpPr/>
          <p:nvPr/>
        </p:nvSpPr>
        <p:spPr>
          <a:xfrm>
            <a:off x="4175601" y="1119260"/>
            <a:ext cx="4794827" cy="2513954"/>
          </a:xfrm>
          <a:prstGeom prst="rect">
            <a:avLst/>
          </a:prstGeom>
          <a:solidFill>
            <a:srgbClr val="FF6F8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a:p>
        </p:txBody>
      </p:sp>
      <p:sp>
        <p:nvSpPr>
          <p:cNvPr id="12" name="직사각형 11"/>
          <p:cNvSpPr/>
          <p:nvPr/>
        </p:nvSpPr>
        <p:spPr>
          <a:xfrm>
            <a:off x="205045" y="3500408"/>
            <a:ext cx="3893559" cy="148406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Rectangle 3"/>
          <p:cNvSpPr txBox="1">
            <a:spLocks noChangeArrowheads="1"/>
          </p:cNvSpPr>
          <p:nvPr/>
        </p:nvSpPr>
        <p:spPr bwMode="auto">
          <a:xfrm>
            <a:off x="1140043" y="5341462"/>
            <a:ext cx="2031803" cy="304696"/>
          </a:xfrm>
          <a:prstGeom prst="rect">
            <a:avLst/>
          </a:prstGeom>
          <a:noFill/>
          <a:ln w="9525">
            <a:noFill/>
            <a:miter lim="800000"/>
            <a:headEnd/>
            <a:tailEnd/>
          </a:ln>
        </p:spPr>
        <p:txBody>
          <a:bodyPr wrap="square" lIns="0" tIns="0" rIns="0" bIns="0" anchor="t" anchorCtr="0">
            <a:spAutoFit/>
            <a:scene3d>
              <a:camera prst="orthographicFront"/>
              <a:lightRig rig="threePt" dir="t"/>
            </a:scene3d>
            <a:sp3d>
              <a:bevelT w="0" h="0"/>
            </a:sp3d>
          </a:bodyPr>
          <a:lstStyle>
            <a:defPPr>
              <a:defRPr lang="ko-KR"/>
            </a:defPPr>
            <a:lvl1pPr algn="just" fontAlgn="auto">
              <a:spcBef>
                <a:spcPts val="0"/>
              </a:spcBef>
              <a:spcAft>
                <a:spcPts val="0"/>
              </a:spcAft>
              <a:buFont typeface="Arial" charset="0"/>
              <a:buNone/>
              <a:defRPr kumimoji="0" sz="1400">
                <a:solidFill>
                  <a:prstClr val="black">
                    <a:lumMod val="85000"/>
                    <a:lumOff val="15000"/>
                  </a:prstClr>
                </a:solidFill>
                <a:latin typeface="Microsoft Sans Serif" pitchFamily="34" charset="0"/>
                <a:ea typeface="Yoon 윤고딕 550_TT" pitchFamily="18" charset="-127"/>
                <a:cs typeface="Microsoft Sans Serif" pitchFamily="34" charset="0"/>
              </a:defRPr>
            </a:lvl1pPr>
          </a:lstStyle>
          <a:p>
            <a:pPr algn="l">
              <a:lnSpc>
                <a:spcPct val="90000"/>
              </a:lnSpc>
              <a:defRPr/>
            </a:pPr>
            <a:r>
              <a:rPr lang="en-US" altLang="ko-KR" sz="1100">
                <a:solidFill>
                  <a:schemeClr val="bg1"/>
                </a:solidFill>
                <a:latin typeface="Calibri" panose="020F0502020204030204" pitchFamily="34" charset="0"/>
                <a:ea typeface="Tahoma" pitchFamily="34" charset="0"/>
                <a:cs typeface="Tahoma" pitchFamily="34" charset="0"/>
              </a:rPr>
              <a:t>Stylish templates can be a valuable aid to creative professionals.  </a:t>
            </a:r>
          </a:p>
        </p:txBody>
      </p:sp>
      <p:pic>
        <p:nvPicPr>
          <p:cNvPr id="28" name="그림 27"/>
          <p:cNvPicPr>
            <a:picLocks noChangeAspect="1"/>
          </p:cNvPicPr>
          <p:nvPr/>
        </p:nvPicPr>
        <p:blipFill rotWithShape="1">
          <a:blip r:embed="rId4" cstate="print">
            <a:extLst>
              <a:ext uri="{28A0092B-C50C-407E-A947-70E740481C1C}">
                <a14:useLocalDpi xmlns:a14="http://schemas.microsoft.com/office/drawing/2010/main" val="0"/>
              </a:ext>
            </a:extLst>
          </a:blip>
          <a:srcRect l="25646" r="63579" b="82302"/>
          <a:stretch/>
        </p:blipFill>
        <p:spPr>
          <a:xfrm>
            <a:off x="118228" y="1286762"/>
            <a:ext cx="495363" cy="610243"/>
          </a:xfrm>
          <a:prstGeom prst="rect">
            <a:avLst/>
          </a:prstGeom>
        </p:spPr>
      </p:pic>
      <p:pic>
        <p:nvPicPr>
          <p:cNvPr id="29" name="그림 28"/>
          <p:cNvPicPr>
            <a:picLocks noChangeAspect="1"/>
          </p:cNvPicPr>
          <p:nvPr/>
        </p:nvPicPr>
        <p:blipFill rotWithShape="1">
          <a:blip r:embed="rId5" cstate="print">
            <a:extLst>
              <a:ext uri="{28A0092B-C50C-407E-A947-70E740481C1C}">
                <a14:useLocalDpi xmlns:a14="http://schemas.microsoft.com/office/drawing/2010/main" val="0"/>
              </a:ext>
            </a:extLst>
          </a:blip>
          <a:srcRect l="43021" t="26039" r="44854" b="56135"/>
          <a:stretch/>
        </p:blipFill>
        <p:spPr>
          <a:xfrm>
            <a:off x="3566812" y="4410578"/>
            <a:ext cx="505024" cy="556875"/>
          </a:xfrm>
          <a:prstGeom prst="rect">
            <a:avLst/>
          </a:prstGeom>
        </p:spPr>
      </p:pic>
      <p:sp>
        <p:nvSpPr>
          <p:cNvPr id="33" name="テキスト ボックス 32">
            <a:extLst>
              <a:ext uri="{FF2B5EF4-FFF2-40B4-BE49-F238E27FC236}">
                <a16:creationId xmlns:a16="http://schemas.microsoft.com/office/drawing/2014/main" id="{73CAA8F9-E0C2-4D57-9FA9-6F6A40BF92C1}"/>
              </a:ext>
            </a:extLst>
          </p:cNvPr>
          <p:cNvSpPr txBox="1"/>
          <p:nvPr/>
        </p:nvSpPr>
        <p:spPr>
          <a:xfrm>
            <a:off x="639931" y="1124235"/>
            <a:ext cx="3356004" cy="784830"/>
          </a:xfrm>
          <a:prstGeom prst="rect">
            <a:avLst/>
          </a:prstGeom>
          <a:noFill/>
        </p:spPr>
        <p:txBody>
          <a:bodyPr wrap="square">
            <a:spAutoFit/>
          </a:bodyPr>
          <a:lstStyle/>
          <a:p>
            <a:pPr algn="just"/>
            <a:r>
              <a:rPr lang="ja-JP" altLang="ja-JP" sz="1200" b="1" kern="100" dirty="0">
                <a:effectLst/>
                <a:latin typeface="游明朝" panose="02020400000000000000" pitchFamily="18" charset="-128"/>
                <a:ea typeface="ＭＳ ゴシック" panose="020B0609070205080204" pitchFamily="49" charset="-128"/>
                <a:cs typeface="Times New Roman" panose="02020603050405020304" pitchFamily="18" charset="0"/>
              </a:rPr>
              <a:t>地域連携室</a:t>
            </a:r>
            <a:endParaRPr lang="en-US" altLang="ja-JP" sz="1200" b="1"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1100"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altLang="ja-JP" sz="1100" kern="100" dirty="0">
                <a:effectLst/>
                <a:latin typeface="游明朝" panose="02020400000000000000" pitchFamily="18" charset="-128"/>
                <a:ea typeface="ＭＳ ゴシック" panose="020B0609070205080204" pitchFamily="49" charset="-128"/>
                <a:cs typeface="Times New Roman" panose="02020603050405020304" pitchFamily="18" charset="0"/>
              </a:rPr>
              <a:t>・地域連携室</a:t>
            </a:r>
            <a:r>
              <a:rPr lang="en-US" altLang="ja-JP" sz="1100" kern="100" dirty="0">
                <a:effectLst/>
                <a:latin typeface="游明朝" panose="02020400000000000000" pitchFamily="18" charset="-128"/>
                <a:ea typeface="ＭＳ ゴシック" panose="020B0609070205080204" pitchFamily="49" charset="-128"/>
                <a:cs typeface="Times New Roman" panose="02020603050405020304" pitchFamily="18" charset="0"/>
              </a:rPr>
              <a:t>ICT</a:t>
            </a:r>
            <a:r>
              <a:rPr lang="ja-JP" altLang="ja-JP" sz="1100" kern="100" dirty="0">
                <a:effectLst/>
                <a:latin typeface="游明朝" panose="02020400000000000000" pitchFamily="18" charset="-128"/>
                <a:ea typeface="ＭＳ ゴシック" panose="020B0609070205080204" pitchFamily="49" charset="-128"/>
                <a:cs typeface="Times New Roman" panose="02020603050405020304" pitchFamily="18" charset="0"/>
              </a:rPr>
              <a:t>化の推進</a:t>
            </a:r>
            <a:endParaRPr lang="en-US" altLang="ja-JP" sz="11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1100"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altLang="ja-JP" sz="1100" kern="100" dirty="0">
                <a:effectLst/>
                <a:latin typeface="游明朝" panose="02020400000000000000" pitchFamily="18" charset="-128"/>
                <a:ea typeface="ＭＳ ゴシック" panose="020B0609070205080204" pitchFamily="49" charset="-128"/>
                <a:cs typeface="Times New Roman" panose="02020603050405020304" pitchFamily="18" charset="0"/>
              </a:rPr>
              <a:t>・地域連携</a:t>
            </a:r>
            <a:r>
              <a:rPr lang="en-US" altLang="ja-JP" sz="1100" kern="100" dirty="0">
                <a:effectLst/>
                <a:latin typeface="游明朝" panose="02020400000000000000" pitchFamily="18" charset="-128"/>
                <a:ea typeface="ＭＳ ゴシック" panose="020B0609070205080204" pitchFamily="49" charset="-128"/>
                <a:cs typeface="Times New Roman" panose="02020603050405020304" pitchFamily="18" charset="0"/>
              </a:rPr>
              <a:t>Web</a:t>
            </a:r>
            <a:r>
              <a:rPr lang="ja-JP" altLang="ja-JP" sz="1100" kern="100" dirty="0">
                <a:effectLst/>
                <a:latin typeface="游明朝" panose="02020400000000000000" pitchFamily="18" charset="-128"/>
                <a:ea typeface="ＭＳ ゴシック" panose="020B0609070205080204" pitchFamily="49" charset="-128"/>
                <a:cs typeface="Times New Roman" panose="02020603050405020304" pitchFamily="18" charset="0"/>
              </a:rPr>
              <a:t>セミナーを通した地域医療貢献</a:t>
            </a:r>
            <a:r>
              <a:rPr lang="en-US" altLang="ja-JP" sz="1100" kern="100" dirty="0">
                <a:latin typeface="游明朝" panose="02020400000000000000" pitchFamily="18" charset="-128"/>
                <a:ea typeface="游明朝" panose="02020400000000000000" pitchFamily="18" charset="-128"/>
                <a:cs typeface="Times New Roman" panose="02020603050405020304" pitchFamily="18" charset="0"/>
              </a:rPr>
              <a:t> </a:t>
            </a:r>
          </a:p>
          <a:p>
            <a:pPr algn="just"/>
            <a:r>
              <a:rPr lang="en-US" altLang="ja-JP" sz="11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11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1100" kern="100" dirty="0">
                <a:effectLst/>
                <a:latin typeface="游明朝" panose="02020400000000000000" pitchFamily="18" charset="-128"/>
                <a:ea typeface="ＭＳ ゴシック" panose="020B0609070205080204" pitchFamily="49" charset="-128"/>
                <a:cs typeface="Times New Roman" panose="02020603050405020304" pitchFamily="18" charset="0"/>
              </a:rPr>
              <a:t>近隣医療機関との連携強化</a:t>
            </a:r>
            <a:endParaRPr lang="ja-JP" alt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5" name="テキスト ボックス 4">
            <a:extLst>
              <a:ext uri="{FF2B5EF4-FFF2-40B4-BE49-F238E27FC236}">
                <a16:creationId xmlns:a16="http://schemas.microsoft.com/office/drawing/2014/main" id="{D6F19C3F-6578-41FA-B67E-9B867D8E23F8}"/>
              </a:ext>
            </a:extLst>
          </p:cNvPr>
          <p:cNvSpPr txBox="1"/>
          <p:nvPr/>
        </p:nvSpPr>
        <p:spPr>
          <a:xfrm>
            <a:off x="4204040" y="1239220"/>
            <a:ext cx="4616320" cy="2308324"/>
          </a:xfrm>
          <a:prstGeom prst="rect">
            <a:avLst/>
          </a:prstGeom>
          <a:noFill/>
        </p:spPr>
        <p:txBody>
          <a:bodyPr wrap="square" rtlCol="0">
            <a:spAutoFit/>
          </a:bodyPr>
          <a:lstStyle/>
          <a:p>
            <a:pPr algn="just"/>
            <a:r>
              <a:rPr lang="ja-JP" altLang="ja-JP" sz="12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医療福祉相談部門</a:t>
            </a:r>
            <a:endPar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1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退院支援看護師</a:t>
            </a:r>
            <a:endPar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r>
              <a:rPr lang="en-US" altLang="ja-JP" sz="11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00" b="1"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・機能強化棟に向けて２</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F</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入院カウンターの業務内容を整理する</a:t>
            </a:r>
            <a:endPar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r>
              <a:rPr lang="ja-JP" altLang="en-US" sz="11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・医療福祉支援センターの看護実践手順（退院支援部門）を見直し、</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修正や追加をする。</a:t>
            </a:r>
            <a:endPar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・看護部目標「</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Patient</a:t>
            </a: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rPr>
              <a:t>First</a:t>
            </a: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」の実現に向けて、患者家族の意思を</a:t>
            </a:r>
            <a:endPar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尊重した退院支援を行えるようスタッフの意識改革をする。</a:t>
            </a:r>
            <a:endPar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endPar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1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医療ソーシャルワーカー</a:t>
            </a:r>
            <a:endPar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・身寄りのない患者の支援体制を構築する</a:t>
            </a:r>
          </a:p>
          <a:p>
            <a:pPr algn="just"/>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・各々のスキルアップができるよう、研修等に積極的に参加をする</a:t>
            </a:r>
          </a:p>
          <a:p>
            <a:pPr algn="just"/>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・地域での安心した生活ができるよう医療資源を確認し、他医療</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r>
              <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機関とも情報共有する。</a:t>
            </a:r>
          </a:p>
        </p:txBody>
      </p:sp>
      <p:sp>
        <p:nvSpPr>
          <p:cNvPr id="6" name="テキスト ボックス 5">
            <a:extLst>
              <a:ext uri="{FF2B5EF4-FFF2-40B4-BE49-F238E27FC236}">
                <a16:creationId xmlns:a16="http://schemas.microsoft.com/office/drawing/2014/main" id="{31348A72-26AA-4E72-8AD0-FAFD78867DC5}"/>
              </a:ext>
            </a:extLst>
          </p:cNvPr>
          <p:cNvSpPr txBox="1"/>
          <p:nvPr/>
        </p:nvSpPr>
        <p:spPr>
          <a:xfrm>
            <a:off x="245833" y="2370589"/>
            <a:ext cx="3988531" cy="784830"/>
          </a:xfrm>
          <a:prstGeom prst="rect">
            <a:avLst/>
          </a:prstGeom>
          <a:noFill/>
        </p:spPr>
        <p:txBody>
          <a:bodyPr wrap="square" rtlCol="0">
            <a:spAutoFit/>
          </a:bodyPr>
          <a:lstStyle/>
          <a:p>
            <a:r>
              <a:rPr kumimoji="1" lang="ja-JP" altLang="en-US" sz="1200" b="1" dirty="0">
                <a:latin typeface="ＭＳ ゴシック" panose="020B0609070205080204" pitchFamily="49" charset="-128"/>
                <a:ea typeface="ＭＳ ゴシック" panose="020B0609070205080204" pitchFamily="49" charset="-128"/>
              </a:rPr>
              <a:t>がん相談支援センター</a:t>
            </a:r>
          </a:p>
          <a:p>
            <a:r>
              <a:rPr kumimoji="1" lang="ja-JP" altLang="en-US" sz="1100" dirty="0">
                <a:latin typeface="ＭＳ ゴシック" panose="020B0609070205080204" pitchFamily="49" charset="-128"/>
                <a:ea typeface="ＭＳ ゴシック" panose="020B0609070205080204" pitchFamily="49" charset="-128"/>
              </a:rPr>
              <a:t>　・多職種スタッフ間で連携し、院内のがん相談支援</a:t>
            </a:r>
            <a:endParaRPr kumimoji="1" lang="en-US" altLang="ja-JP" sz="1100" dirty="0">
              <a:latin typeface="ＭＳ ゴシック" panose="020B0609070205080204" pitchFamily="49" charset="-128"/>
              <a:ea typeface="ＭＳ ゴシック" panose="020B0609070205080204" pitchFamily="49" charset="-128"/>
            </a:endParaRPr>
          </a:p>
          <a:p>
            <a:r>
              <a:rPr kumimoji="1" lang="en-US" altLang="ja-JP" sz="1100" dirty="0">
                <a:latin typeface="ＭＳ ゴシック" panose="020B0609070205080204" pitchFamily="49" charset="-128"/>
                <a:ea typeface="ＭＳ ゴシック" panose="020B0609070205080204" pitchFamily="49" charset="-128"/>
              </a:rPr>
              <a:t>   </a:t>
            </a:r>
            <a:r>
              <a:rPr kumimoji="1" lang="ja-JP" altLang="en-US" sz="1100" dirty="0">
                <a:latin typeface="ＭＳ ゴシック" panose="020B0609070205080204" pitchFamily="49" charset="-128"/>
                <a:ea typeface="ＭＳ ゴシック" panose="020B0609070205080204" pitchFamily="49" charset="-128"/>
              </a:rPr>
              <a:t> 体制を充実させる。</a:t>
            </a:r>
          </a:p>
          <a:p>
            <a:r>
              <a:rPr kumimoji="1" lang="ja-JP" altLang="en-US" sz="1100" dirty="0">
                <a:latin typeface="ＭＳ ゴシック" panose="020B0609070205080204" pitchFamily="49" charset="-128"/>
                <a:ea typeface="ＭＳ ゴシック" panose="020B0609070205080204" pitchFamily="49" charset="-128"/>
              </a:rPr>
              <a:t>　・新規相談員を迎え、相談支援業務の強化を行う</a:t>
            </a:r>
          </a:p>
        </p:txBody>
      </p:sp>
      <p:sp>
        <p:nvSpPr>
          <p:cNvPr id="34" name="テキスト ボックス 33">
            <a:extLst>
              <a:ext uri="{FF2B5EF4-FFF2-40B4-BE49-F238E27FC236}">
                <a16:creationId xmlns:a16="http://schemas.microsoft.com/office/drawing/2014/main" id="{6DC6BFF3-1A90-4E52-B518-BCD36CBA388A}"/>
              </a:ext>
            </a:extLst>
          </p:cNvPr>
          <p:cNvSpPr txBox="1"/>
          <p:nvPr/>
        </p:nvSpPr>
        <p:spPr>
          <a:xfrm>
            <a:off x="4572189" y="4021286"/>
            <a:ext cx="3558900" cy="600164"/>
          </a:xfrm>
          <a:prstGeom prst="rect">
            <a:avLst/>
          </a:prstGeom>
          <a:noFill/>
        </p:spPr>
        <p:txBody>
          <a:bodyPr wrap="square" rtlCol="0">
            <a:spAutoFit/>
          </a:bodyPr>
          <a:lstStyle/>
          <a:p>
            <a:r>
              <a:rPr kumimoji="1" lang="ja-JP" altLang="en-US" sz="1100" b="1" dirty="0">
                <a:latin typeface="ＭＳ ゴシック" panose="020B0609070205080204" pitchFamily="49" charset="-128"/>
                <a:ea typeface="ＭＳ ゴシック" panose="020B0609070205080204" pitchFamily="49" charset="-128"/>
              </a:rPr>
              <a:t>難病医療相談支援センター</a:t>
            </a:r>
          </a:p>
          <a:p>
            <a:r>
              <a:rPr kumimoji="1" lang="ja-JP" altLang="en-US" sz="1100" dirty="0">
                <a:latin typeface="ＭＳ ゴシック" panose="020B0609070205080204" pitchFamily="49" charset="-128"/>
                <a:ea typeface="ＭＳ ゴシック" panose="020B0609070205080204" pitchFamily="49" charset="-128"/>
              </a:rPr>
              <a:t>・難病医療相談支援室の業務を明確化し整理する</a:t>
            </a:r>
            <a:br>
              <a:rPr kumimoji="1" lang="ja-JP" altLang="en-US" sz="1100" dirty="0">
                <a:latin typeface="ＭＳ ゴシック" panose="020B0609070205080204" pitchFamily="49" charset="-128"/>
                <a:ea typeface="ＭＳ ゴシック" panose="020B0609070205080204" pitchFamily="49" charset="-128"/>
              </a:rPr>
            </a:br>
            <a:r>
              <a:rPr kumimoji="1" lang="ja-JP" altLang="en-US" sz="1100" dirty="0">
                <a:latin typeface="ＭＳ ゴシック" panose="020B0609070205080204" pitchFamily="49" charset="-128"/>
                <a:ea typeface="ＭＳ ゴシック" panose="020B0609070205080204" pitchFamily="49" charset="-128"/>
              </a:rPr>
              <a:t>・新しい生活様式に対応し研修会を継続、充実させる</a:t>
            </a:r>
          </a:p>
        </p:txBody>
      </p:sp>
      <p:sp>
        <p:nvSpPr>
          <p:cNvPr id="35" name="テキスト ボックス 34">
            <a:extLst>
              <a:ext uri="{FF2B5EF4-FFF2-40B4-BE49-F238E27FC236}">
                <a16:creationId xmlns:a16="http://schemas.microsoft.com/office/drawing/2014/main" id="{2AEF2549-3A3E-4D2A-BCAE-00831BC1244D}"/>
              </a:ext>
            </a:extLst>
          </p:cNvPr>
          <p:cNvSpPr txBox="1"/>
          <p:nvPr/>
        </p:nvSpPr>
        <p:spPr>
          <a:xfrm>
            <a:off x="276669" y="3571060"/>
            <a:ext cx="4016369" cy="1292662"/>
          </a:xfrm>
          <a:prstGeom prst="rect">
            <a:avLst/>
          </a:prstGeom>
          <a:noFill/>
        </p:spPr>
        <p:txBody>
          <a:bodyPr wrap="square" rtlCol="0">
            <a:spAutoFit/>
          </a:bodyPr>
          <a:lstStyle/>
          <a:p>
            <a:pPr algn="just"/>
            <a:r>
              <a:rPr lang="ja-JP" altLang="ja-JP" sz="12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肝疾患連携相談室</a:t>
            </a:r>
            <a:endPar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indent="133350" algn="just"/>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・「医師、看護師等の医療従事者を対象とした研修会」</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indent="13335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「患者、患者家族及び・地域住民を対象とした講演会</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indent="133350" algn="just"/>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等」の開催</a:t>
            </a:r>
          </a:p>
          <a:p>
            <a:pPr algn="just"/>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・肝炎に関する普及啓発と感染予防の推進活動</a:t>
            </a:r>
          </a:p>
          <a:p>
            <a:pPr algn="just"/>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・「肝臓病手帳」の普及・推進活動の継続</a:t>
            </a:r>
          </a:p>
          <a:p>
            <a:pPr algn="just"/>
            <a:r>
              <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・ウイルス検査陽性者への受診勧奨の推進</a:t>
            </a:r>
            <a:endParaRPr kumimoji="1" lang="ja-JP" altLang="en-US" sz="1100" dirty="0">
              <a:latin typeface="ＭＳ ゴシック" panose="020B0609070205080204" pitchFamily="49" charset="-128"/>
              <a:ea typeface="ＭＳ ゴシック" panose="020B0609070205080204" pitchFamily="49" charset="-128"/>
            </a:endParaRPr>
          </a:p>
        </p:txBody>
      </p:sp>
      <p:sp>
        <p:nvSpPr>
          <p:cNvPr id="40" name="텍스트 개체 틀 2">
            <a:extLst>
              <a:ext uri="{FF2B5EF4-FFF2-40B4-BE49-F238E27FC236}">
                <a16:creationId xmlns:a16="http://schemas.microsoft.com/office/drawing/2014/main" id="{4FC95F8C-D5D9-4732-94BB-E0614166BBCE}"/>
              </a:ext>
            </a:extLst>
          </p:cNvPr>
          <p:cNvSpPr txBox="1">
            <a:spLocks/>
          </p:cNvSpPr>
          <p:nvPr/>
        </p:nvSpPr>
        <p:spPr>
          <a:xfrm>
            <a:off x="245833" y="279778"/>
            <a:ext cx="8064896" cy="533400"/>
          </a:xfrm>
          <a:prstGeom prst="rect">
            <a:avLst/>
          </a:prstGeom>
        </p:spPr>
        <p:txBody>
          <a:bodyPr lIns="0" tIns="0" rIns="0" bIns="0"/>
          <a:lstStyle>
            <a:lvl1pPr marL="0" indent="0" algn="l" defTabSz="914443" rtl="0" eaLnBrk="1" latinLnBrk="1" hangingPunct="1">
              <a:lnSpc>
                <a:spcPct val="80000"/>
              </a:lnSpc>
              <a:spcBef>
                <a:spcPct val="20000"/>
              </a:spcBef>
              <a:buFont typeface="Arial" panose="020B0604020202020204" pitchFamily="34" charset="0"/>
              <a:buNone/>
              <a:defRPr sz="3600" b="1" kern="1200">
                <a:solidFill>
                  <a:schemeClr val="tx1"/>
                </a:solidFill>
                <a:latin typeface="Calibri" panose="020F0502020204030204" pitchFamily="34" charset="0"/>
                <a:ea typeface="+mn-ea"/>
                <a:cs typeface="+mn-cs"/>
              </a:defRPr>
            </a:lvl1pPr>
            <a:lvl2pPr marL="742985" indent="-285765" algn="l" defTabSz="914443"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53" indent="-228610" algn="l" defTabSz="914443"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75" indent="-228610" algn="l" defTabSz="914443"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97" indent="-228610" algn="l" defTabSz="914443"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718" indent="-228610" algn="l" defTabSz="914443"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939" indent="-228610" algn="l" defTabSz="914443"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160" indent="-228610" algn="l" defTabSz="914443"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82" indent="-228610" algn="l" defTabSz="914443"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ja-JP" altLang="en-US" sz="3200" b="0"/>
              <a:t>各部門ならびに業務別の令和</a:t>
            </a:r>
            <a:r>
              <a:rPr lang="en-US" altLang="ja-JP" sz="3200" b="0"/>
              <a:t>3</a:t>
            </a:r>
            <a:r>
              <a:rPr lang="ja-JP" altLang="en-US" sz="3200" b="0"/>
              <a:t>年度目標</a:t>
            </a:r>
            <a:endParaRPr lang="ja-JP" altLang="en-US" sz="3200" b="0" dirty="0"/>
          </a:p>
        </p:txBody>
      </p:sp>
      <p:pic>
        <p:nvPicPr>
          <p:cNvPr id="41" name="그림 26">
            <a:extLst>
              <a:ext uri="{FF2B5EF4-FFF2-40B4-BE49-F238E27FC236}">
                <a16:creationId xmlns:a16="http://schemas.microsoft.com/office/drawing/2014/main" id="{DE698EF3-7641-4343-90DB-2CEB800E74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854" t="27044" r="65339" b="57458"/>
          <a:stretch/>
        </p:blipFill>
        <p:spPr>
          <a:xfrm>
            <a:off x="8082796" y="3487886"/>
            <a:ext cx="679480" cy="533400"/>
          </a:xfrm>
          <a:prstGeom prst="rect">
            <a:avLst/>
          </a:prstGeom>
        </p:spPr>
      </p:pic>
    </p:spTree>
    <p:extLst>
      <p:ext uri="{BB962C8B-B14F-4D97-AF65-F5344CB8AC3E}">
        <p14:creationId xmlns:p14="http://schemas.microsoft.com/office/powerpoint/2010/main" val="16623362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12">
            <a:extLst>
              <a:ext uri="{FF2B5EF4-FFF2-40B4-BE49-F238E27FC236}">
                <a16:creationId xmlns:a16="http://schemas.microsoft.com/office/drawing/2014/main" id="{E41E9AFE-4B49-4AB2-A332-83C04AF600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35" b="339"/>
          <a:stretch/>
        </p:blipFill>
        <p:spPr>
          <a:xfrm>
            <a:off x="0" y="195486"/>
            <a:ext cx="9143999" cy="414039"/>
          </a:xfrm>
          <a:prstGeom prst="rect">
            <a:avLst/>
          </a:prstGeom>
        </p:spPr>
      </p:pic>
      <p:sp>
        <p:nvSpPr>
          <p:cNvPr id="2" name="テキスト ボックス 1">
            <a:extLst>
              <a:ext uri="{FF2B5EF4-FFF2-40B4-BE49-F238E27FC236}">
                <a16:creationId xmlns:a16="http://schemas.microsoft.com/office/drawing/2014/main" id="{87B9DE1A-7393-4B51-9694-2C66DC03F9C0}"/>
              </a:ext>
            </a:extLst>
          </p:cNvPr>
          <p:cNvSpPr txBox="1"/>
          <p:nvPr/>
        </p:nvSpPr>
        <p:spPr>
          <a:xfrm>
            <a:off x="539552" y="267494"/>
            <a:ext cx="7704856" cy="4301177"/>
          </a:xfrm>
          <a:prstGeom prst="rect">
            <a:avLst/>
          </a:prstGeom>
          <a:noFill/>
        </p:spPr>
        <p:txBody>
          <a:bodyPr wrap="square" rtlCol="0">
            <a:spAutoFit/>
          </a:bodyPr>
          <a:lstStyle/>
          <a:p>
            <a:r>
              <a:rPr lang="ja-JP" altLang="en-US" sz="16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編集後記　　　　　　　　　　　　　</a:t>
            </a:r>
            <a:r>
              <a:rPr lang="ja-JP" altLang="en-US" sz="105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浜松医科大学医学部附属病院　医療福祉支援センター長　</a:t>
            </a:r>
            <a:r>
              <a:rPr lang="ja-JP" altLang="en-US" sz="11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小林利彦</a:t>
            </a:r>
            <a:endParaRPr lang="en-US" altLang="ja-JP" sz="11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endParaRPr lang="en-US" altLang="ja-JP" sz="16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endParaRPr lang="en-US" altLang="ja-JP" sz="115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r>
              <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en-US"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編集後記</a:t>
            </a:r>
            <a:r>
              <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a:t>
            </a:r>
            <a:endParaRPr lang="ja-JP" altLang="en-US" sz="115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endParaRPr lang="ja-JP" altLang="en-US" sz="115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r>
              <a:rPr lang="ja-JP" altLang="en-US" sz="11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私自身、当院の医療福祉支援センターと関わって</a:t>
            </a:r>
            <a:r>
              <a:rPr lang="en-US" altLang="ja-JP" sz="11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17</a:t>
            </a:r>
            <a:r>
              <a:rPr lang="ja-JP" altLang="en-US" sz="11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年目になろうかと思います。正直、大学人生の最後にきて、今回のような感染症対応で苦労するとは思ってもいませんでしたが、世の中は変化のあることが常ですし、その種の変化に対応できたもののみが生き残るというダーウィンの言葉も真実だと思います。</a:t>
            </a:r>
          </a:p>
          <a:p>
            <a:r>
              <a:rPr lang="ja-JP" altLang="en-US" sz="11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実は、われわれの組織もここ</a:t>
            </a:r>
            <a:r>
              <a:rPr lang="en-US" altLang="ja-JP" sz="11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1-2</a:t>
            </a:r>
            <a:r>
              <a:rPr lang="ja-JP" altLang="en-US" sz="11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年で大きく変わらなければなりません。私個人の定年にともなう後継者の選定もそうですが、現在「マイナス</a:t>
            </a:r>
            <a:r>
              <a:rPr lang="en-US" altLang="ja-JP" sz="11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1</a:t>
            </a:r>
            <a:r>
              <a:rPr lang="ja-JP" altLang="en-US" sz="11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」となった看護師長の再配置や</a:t>
            </a:r>
            <a:r>
              <a:rPr lang="en-US" altLang="ja-JP" sz="11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MSW</a:t>
            </a:r>
            <a:r>
              <a:rPr lang="ja-JP" altLang="en-US" sz="11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の量的・質的充実、地域連携室の機能強化などは重要な課題だと思っています。実際、</a:t>
            </a:r>
            <a:r>
              <a:rPr lang="en-US" altLang="ja-JP" sz="11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2021</a:t>
            </a:r>
            <a:r>
              <a:rPr lang="ja-JP" altLang="en-US" sz="11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年度末には、病院の敷地内に地上</a:t>
            </a:r>
            <a:r>
              <a:rPr lang="en-US" altLang="ja-JP" sz="11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5</a:t>
            </a:r>
            <a:r>
              <a:rPr lang="ja-JP" altLang="en-US" sz="11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階・地下</a:t>
            </a:r>
            <a:r>
              <a:rPr lang="en-US" altLang="ja-JP" sz="11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1</a:t>
            </a:r>
            <a:r>
              <a:rPr lang="ja-JP" altLang="en-US" sz="11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階の医療機能強化棟（仮称）が開設され、その中には「入院支援センター（仮称）」のスペースが確保されます。これまでも入院前から患者情報の収集等は行ってきましたが、今後はその種の</a:t>
            </a:r>
            <a:r>
              <a:rPr lang="ja-JP" altLang="en-US" sz="1150" kern="100" dirty="0">
                <a:latin typeface="ＭＳ ゴシック" panose="020B0609070205080204" pitchFamily="49" charset="-128"/>
                <a:ea typeface="ＭＳ ゴシック" panose="020B0609070205080204" pitchFamily="49" charset="-128"/>
                <a:cs typeface="Times New Roman" panose="02020603050405020304" pitchFamily="18" charset="0"/>
              </a:rPr>
              <a:t>業務</a:t>
            </a:r>
            <a:r>
              <a:rPr lang="ja-JP" altLang="en-US" sz="11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をより</a:t>
            </a:r>
            <a:r>
              <a:rPr lang="ja-JP" altLang="en-US" sz="1150" kern="100" dirty="0">
                <a:latin typeface="ＭＳ ゴシック" panose="020B0609070205080204" pitchFamily="49" charset="-128"/>
                <a:ea typeface="ＭＳ ゴシック" panose="020B0609070205080204" pitchFamily="49" charset="-128"/>
                <a:cs typeface="Times New Roman" panose="02020603050405020304" pitchFamily="18" charset="0"/>
              </a:rPr>
              <a:t>拡充</a:t>
            </a:r>
            <a:r>
              <a:rPr lang="ja-JP" altLang="en-US" sz="11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するとともに、多職種による専門的な介入が的確に行えるようなチーム力が求められます。また、地域がん診療連携拠点病院として「高度型」の認定を受けたことへの説明責任や、今回、当院に新たに設置された「神経・難病センター」の周知に向けて、地域連携室からの情報発信や広報活動等を強化していくことが望まれます。そういった意味では、</a:t>
            </a:r>
            <a:r>
              <a:rPr lang="en-US" altLang="ja-JP" sz="11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2021</a:t>
            </a:r>
            <a:r>
              <a:rPr lang="ja-JP" altLang="en-US" sz="11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年</a:t>
            </a:r>
            <a:r>
              <a:rPr lang="en-US" altLang="ja-JP" sz="11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1</a:t>
            </a:r>
            <a:r>
              <a:rPr lang="ja-JP" altLang="en-US" sz="11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月からウェブ配信している「浜松医科大学地域連携</a:t>
            </a:r>
            <a:r>
              <a:rPr lang="en-US" altLang="ja-JP" sz="11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web</a:t>
            </a:r>
            <a:r>
              <a:rPr lang="ja-JP" altLang="en-US" sz="11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セミナー」は良いきっかけとなりました。</a:t>
            </a:r>
          </a:p>
          <a:p>
            <a:r>
              <a:rPr lang="ja-JP" altLang="en-US" sz="11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いずれにせよ、医師や看護師だけでなく、事務職を含むさまざまな医療従事者が、当院の目的（ビジョン）を共有しながら突き進んでいく必要性を強く感じます。思えば、</a:t>
            </a:r>
            <a:r>
              <a:rPr lang="en-US" altLang="ja-JP" sz="11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2003</a:t>
            </a:r>
            <a:r>
              <a:rPr lang="ja-JP" altLang="en-US" sz="11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年に設置されたこの医療福祉支援センターは、開設当初から多職種協働を規範として日常業務を行ってきました。チーム医療や</a:t>
            </a:r>
            <a:r>
              <a:rPr lang="en-US" altLang="ja-JP" sz="11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IPW(Inter-Professional Work)</a:t>
            </a:r>
            <a:r>
              <a:rPr lang="ja-JP" altLang="en-US" sz="11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などが言葉だけの形骸的なものとならないように、そして私自身も次の世代に何かを伝え残していけるように、もうひと頑張りしてみますので皆さま方のますますのご協力をお願いします。</a:t>
            </a:r>
          </a:p>
          <a:p>
            <a:endParaRPr lang="ja-JP" altLang="en-US" sz="11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pic>
        <p:nvPicPr>
          <p:cNvPr id="4" name="그림 12">
            <a:extLst>
              <a:ext uri="{FF2B5EF4-FFF2-40B4-BE49-F238E27FC236}">
                <a16:creationId xmlns:a16="http://schemas.microsoft.com/office/drawing/2014/main" id="{00258665-DE27-496C-BE27-F32F4724A9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35" b="339"/>
          <a:stretch/>
        </p:blipFill>
        <p:spPr>
          <a:xfrm flipV="1">
            <a:off x="17698" y="653824"/>
            <a:ext cx="9143999" cy="45719"/>
          </a:xfrm>
          <a:prstGeom prst="rect">
            <a:avLst/>
          </a:prstGeom>
        </p:spPr>
      </p:pic>
    </p:spTree>
    <p:extLst>
      <p:ext uri="{BB962C8B-B14F-4D97-AF65-F5344CB8AC3E}">
        <p14:creationId xmlns:p14="http://schemas.microsoft.com/office/powerpoint/2010/main" val="30602385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텍스트 개체 틀 1"/>
          <p:cNvSpPr>
            <a:spLocks noGrp="1"/>
          </p:cNvSpPr>
          <p:nvPr>
            <p:ph type="body" sz="quarter" idx="12"/>
          </p:nvPr>
        </p:nvSpPr>
        <p:spPr>
          <a:xfrm>
            <a:off x="2015332" y="3556673"/>
            <a:ext cx="5113339" cy="533400"/>
          </a:xfrm>
        </p:spPr>
        <p:txBody>
          <a:bodyPr/>
          <a:lstStyle/>
          <a:p>
            <a:r>
              <a:rPr lang="en-US" altLang="ko-KR"/>
              <a:t>Thank you</a:t>
            </a:r>
            <a:endParaRPr lang="ko-KR" altLang="en-US"/>
          </a:p>
        </p:txBody>
      </p:sp>
      <p:sp>
        <p:nvSpPr>
          <p:cNvPr id="11" name="Rectangle 3"/>
          <p:cNvSpPr txBox="1">
            <a:spLocks noChangeArrowheads="1"/>
          </p:cNvSpPr>
          <p:nvPr/>
        </p:nvSpPr>
        <p:spPr bwMode="auto">
          <a:xfrm>
            <a:off x="3265714" y="4075979"/>
            <a:ext cx="2612572" cy="276999"/>
          </a:xfrm>
          <a:prstGeom prst="rect">
            <a:avLst/>
          </a:prstGeom>
          <a:noFill/>
        </p:spPr>
        <p:txBody>
          <a:bodyPr wrap="square" lIns="0" tIns="0" rIns="0" bIns="0">
            <a:noAutofit/>
            <a:scene3d>
              <a:camera prst="orthographicFront"/>
              <a:lightRig rig="threePt" dir="t"/>
            </a:scene3d>
            <a:sp3d>
              <a:bevelT w="0" h="0"/>
            </a:sp3d>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itchFamily="34" charset="0"/>
                <a:ea typeface="Tahoma" pitchFamily="34" charset="0"/>
                <a:cs typeface="Tahoma" pitchFamily="34" charset="0"/>
              </a:defRPr>
            </a:lvl1pPr>
          </a:lstStyle>
          <a:p>
            <a:pPr>
              <a:defRPr/>
            </a:pPr>
            <a:r>
              <a:rPr lang="ja-JP" altLang="en-US" sz="1200" b="0" dirty="0">
                <a:solidFill>
                  <a:schemeClr val="accent5">
                    <a:lumMod val="50000"/>
                  </a:schemeClr>
                </a:solidFill>
                <a:effectLst/>
                <a:latin typeface="Calibri" panose="020F0502020204030204" pitchFamily="34" charset="0"/>
              </a:rPr>
              <a:t>浜松医科大学医学部附属病院</a:t>
            </a:r>
            <a:endParaRPr lang="en-US" altLang="ja-JP" sz="1200" b="0" dirty="0">
              <a:solidFill>
                <a:schemeClr val="accent5">
                  <a:lumMod val="50000"/>
                </a:schemeClr>
              </a:solidFill>
              <a:effectLst/>
              <a:latin typeface="Calibri" panose="020F0502020204030204" pitchFamily="34" charset="0"/>
            </a:endParaRPr>
          </a:p>
          <a:p>
            <a:pPr>
              <a:defRPr/>
            </a:pPr>
            <a:r>
              <a:rPr lang="ja-JP" altLang="en-US" sz="1200" b="0" dirty="0">
                <a:solidFill>
                  <a:schemeClr val="accent5">
                    <a:lumMod val="50000"/>
                  </a:schemeClr>
                </a:solidFill>
                <a:effectLst/>
                <a:latin typeface="Calibri" panose="020F0502020204030204" pitchFamily="34" charset="0"/>
              </a:rPr>
              <a:t>医療福祉支援センター</a:t>
            </a:r>
            <a:endParaRPr lang="en-US" altLang="ko-KR" sz="1200" b="0" dirty="0">
              <a:solidFill>
                <a:schemeClr val="accent5">
                  <a:lumMod val="50000"/>
                </a:schemeClr>
              </a:solidFill>
              <a:effectLst/>
              <a:latin typeface="Calibri" panose="020F0502020204030204" pitchFamily="34" charset="0"/>
            </a:endParaRPr>
          </a:p>
        </p:txBody>
      </p:sp>
      <p:pic>
        <p:nvPicPr>
          <p:cNvPr id="3" name="図 2">
            <a:extLst>
              <a:ext uri="{FF2B5EF4-FFF2-40B4-BE49-F238E27FC236}">
                <a16:creationId xmlns:a16="http://schemas.microsoft.com/office/drawing/2014/main" id="{DB5D0E25-839A-4469-BAEA-29C59DD9449B}"/>
              </a:ext>
            </a:extLst>
          </p:cNvPr>
          <p:cNvPicPr>
            <a:picLocks noChangeAspect="1"/>
          </p:cNvPicPr>
          <p:nvPr/>
        </p:nvPicPr>
        <p:blipFill>
          <a:blip r:embed="rId2"/>
          <a:stretch>
            <a:fillRect/>
          </a:stretch>
        </p:blipFill>
        <p:spPr>
          <a:xfrm>
            <a:off x="1651" y="50548"/>
            <a:ext cx="9142349" cy="3150738"/>
          </a:xfrm>
          <a:prstGeom prst="rect">
            <a:avLst/>
          </a:prstGeom>
        </p:spPr>
      </p:pic>
      <p:pic>
        <p:nvPicPr>
          <p:cNvPr id="13" name="그림 42">
            <a:extLst>
              <a:ext uri="{FF2B5EF4-FFF2-40B4-BE49-F238E27FC236}">
                <a16:creationId xmlns:a16="http://schemas.microsoft.com/office/drawing/2014/main" id="{292C7950-48B4-47FB-A898-5827B0C8C1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462" t="26039" r="21500" b="56135"/>
          <a:stretch/>
        </p:blipFill>
        <p:spPr>
          <a:xfrm>
            <a:off x="4139952" y="1491630"/>
            <a:ext cx="658837" cy="846563"/>
          </a:xfrm>
          <a:prstGeom prst="rect">
            <a:avLst/>
          </a:prstGeom>
        </p:spPr>
      </p:pic>
      <p:pic>
        <p:nvPicPr>
          <p:cNvPr id="10" name="図 9">
            <a:extLst>
              <a:ext uri="{FF2B5EF4-FFF2-40B4-BE49-F238E27FC236}">
                <a16:creationId xmlns:a16="http://schemas.microsoft.com/office/drawing/2014/main" id="{3FC3A930-FF05-4CB8-8F5A-3C549B79E095}"/>
              </a:ext>
            </a:extLst>
          </p:cNvPr>
          <p:cNvPicPr>
            <a:picLocks noChangeAspect="1"/>
          </p:cNvPicPr>
          <p:nvPr/>
        </p:nvPicPr>
        <p:blipFill>
          <a:blip r:embed="rId4"/>
          <a:stretch>
            <a:fillRect/>
          </a:stretch>
        </p:blipFill>
        <p:spPr>
          <a:xfrm>
            <a:off x="5004048" y="603605"/>
            <a:ext cx="1152128" cy="1968145"/>
          </a:xfrm>
          <a:prstGeom prst="rect">
            <a:avLst/>
          </a:prstGeom>
        </p:spPr>
      </p:pic>
      <p:grpSp>
        <p:nvGrpSpPr>
          <p:cNvPr id="15" name="グループ化 14">
            <a:extLst>
              <a:ext uri="{FF2B5EF4-FFF2-40B4-BE49-F238E27FC236}">
                <a16:creationId xmlns:a16="http://schemas.microsoft.com/office/drawing/2014/main" id="{F3D7A9C8-37AC-4812-A0E4-B41B20B2D13A}"/>
              </a:ext>
            </a:extLst>
          </p:cNvPr>
          <p:cNvGrpSpPr/>
          <p:nvPr/>
        </p:nvGrpSpPr>
        <p:grpSpPr>
          <a:xfrm>
            <a:off x="2861586" y="523447"/>
            <a:ext cx="1289299" cy="2195253"/>
            <a:chOff x="0" y="0"/>
            <a:chExt cx="1489668" cy="2612812"/>
          </a:xfrm>
        </p:grpSpPr>
        <p:pic>
          <p:nvPicPr>
            <p:cNvPr id="16" name="図 15">
              <a:extLst>
                <a:ext uri="{FF2B5EF4-FFF2-40B4-BE49-F238E27FC236}">
                  <a16:creationId xmlns:a16="http://schemas.microsoft.com/office/drawing/2014/main" id="{C90B13C9-4A89-4DEB-88E2-B8D007A071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2917" b="53646" l="10615" r="18741">
                          <a14:foregroundMark x1="11493" y1="26693" x2="14568" y2="22917"/>
                          <a14:foregroundMark x1="14568" y1="22917" x2="16911" y2="25651"/>
                          <a14:foregroundMark x1="14202" y1="39583" x2="14568" y2="46094"/>
                          <a14:foregroundMark x1="14568" y1="46094" x2="15081" y2="43880"/>
                          <a14:foregroundMark x1="14714" y1="39974" x2="14714" y2="40625"/>
                          <a14:foregroundMark x1="12958" y1="53125" x2="13616" y2="53516"/>
                          <a14:foregroundMark x1="15007" y1="53646" x2="16032" y2="53646"/>
                          <a14:foregroundMark x1="13543" y1="25521" x2="11567" y2="29036"/>
                          <a14:foregroundMark x1="10615" y1="33073" x2="10615" y2="33984"/>
                          <a14:foregroundMark x1="18594" y1="32813" x2="18521" y2="33984"/>
                        </a14:backgroundRemoval>
                      </a14:imgEffect>
                    </a14:imgLayer>
                  </a14:imgProps>
                </a:ext>
              </a:extLst>
            </a:blip>
            <a:srcRect l="9738" t="21616" r="80232" b="42962"/>
            <a:stretch/>
          </p:blipFill>
          <p:spPr>
            <a:xfrm>
              <a:off x="61339" y="0"/>
              <a:ext cx="1302044" cy="2612812"/>
            </a:xfrm>
            <a:prstGeom prst="rect">
              <a:avLst/>
            </a:prstGeom>
          </p:spPr>
        </p:pic>
        <p:pic>
          <p:nvPicPr>
            <p:cNvPr id="17" name="図 16">
              <a:extLst>
                <a:ext uri="{FF2B5EF4-FFF2-40B4-BE49-F238E27FC236}">
                  <a16:creationId xmlns:a16="http://schemas.microsoft.com/office/drawing/2014/main" id="{9E077C46-8C19-4C76-8C49-C1E0D057B17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9297" b="61849" l="10615" r="22767">
                          <a14:foregroundMark x1="14348" y1="44661" x2="14348" y2="44661"/>
                          <a14:foregroundMark x1="14275" y1="44271" x2="14275" y2="44271"/>
                          <a14:backgroundMark x1="14934" y1="56250" x2="14934" y2="56250"/>
                          <a14:backgroundMark x1="15007" y1="55990" x2="15007" y2="58073"/>
                          <a14:backgroundMark x1="14861" y1="56120" x2="14861" y2="57031"/>
                          <a14:backgroundMark x1="15154" y1="56250" x2="15227" y2="58203"/>
                          <a14:backgroundMark x1="18521" y1="33203" x2="18521" y2="33203"/>
                          <a14:backgroundMark x1="18814" y1="34635" x2="18814" y2="35807"/>
                          <a14:backgroundMark x1="22621" y1="38932" x2="22621" y2="38932"/>
                          <a14:backgroundMark x1="22840" y1="38542" x2="22694" y2="37891"/>
                          <a14:backgroundMark x1="13177" y1="61979" x2="13177" y2="61979"/>
                          <a14:backgroundMark x1="16105" y1="61849" x2="16105" y2="61849"/>
                          <a14:backgroundMark x1="11347" y1="33594" x2="11347" y2="33594"/>
                          <a14:backgroundMark x1="14202" y1="29688" x2="14202" y2="29688"/>
                          <a14:backgroundMark x1="18375" y1="33073" x2="18887" y2="35026"/>
                          <a14:backgroundMark x1="18887" y1="59635" x2="18887" y2="59635"/>
                          <a14:backgroundMark x1="14568" y1="29557" x2="15886" y2="29818"/>
                          <a14:backgroundMark x1="14422" y1="29688" x2="14422" y2="29688"/>
                          <a14:backgroundMark x1="14934" y1="29036" x2="14934" y2="29036"/>
                          <a14:backgroundMark x1="14714" y1="29688" x2="14714" y2="29688"/>
                          <a14:backgroundMark x1="13909" y1="43880" x2="14457" y2="43850"/>
                          <a14:backgroundMark x1="13909" y1="44141" x2="11347" y2="38932"/>
                          <a14:backgroundMark x1="11347" y1="38932" x2="12445" y2="31771"/>
                          <a14:backgroundMark x1="12445" y1="31771" x2="16179" y2="30208"/>
                          <a14:backgroundMark x1="16179" y1="30208" x2="19180" y2="35286"/>
                          <a14:backgroundMark x1="19180" y1="35286" x2="18521" y2="41927"/>
                          <a14:backgroundMark x1="18521" y1="41927" x2="16471" y2="43490"/>
                          <a14:backgroundMark x1="11274" y1="34245" x2="11420" y2="33854"/>
                          <a14:backgroundMark x1="12811" y1="53516" x2="16837" y2="53906"/>
                          <a14:backgroundMark x1="16837" y1="53906" x2="16911" y2="53776"/>
                          <a14:backgroundMark x1="12884" y1="54036" x2="12811" y2="61328"/>
                          <a14:backgroundMark x1="12811" y1="61328" x2="16837" y2="61849"/>
                          <a14:backgroundMark x1="16837" y1="61849" x2="17496" y2="54948"/>
                          <a14:backgroundMark x1="17496" y1="54948" x2="17716" y2="55859"/>
                          <a14:backgroundMark x1="13982" y1="44141" x2="14331" y2="44141"/>
                          <a14:backgroundMark x1="14202" y1="43750" x2="16471" y2="43490"/>
                          <a14:backgroundMark x1="12884" y1="53906" x2="13031" y2="61849"/>
                          <a14:backgroundMark x1="13031" y1="61849" x2="17496" y2="60286"/>
                          <a14:backgroundMark x1="17496" y1="60286" x2="16984" y2="53906"/>
                          <a14:backgroundMark x1="14056" y1="60547" x2="13250" y2="59896"/>
                          <a14:backgroundMark x1="16398" y1="59896" x2="16179" y2="59245"/>
                          <a14:backgroundMark x1="12592" y1="54557" x2="16471" y2="58464"/>
                          <a14:backgroundMark x1="16471" y1="58464" x2="16545" y2="60938"/>
                          <a14:backgroundMark x1="16105" y1="54948" x2="16032" y2="57422"/>
                          <a14:backgroundMark x1="16471" y1="54036" x2="16911" y2="53646"/>
                        </a14:backgroundRemoval>
                      </a14:imgEffect>
                    </a14:imgLayer>
                  </a14:imgProps>
                </a:ext>
              </a:extLst>
            </a:blip>
            <a:srcRect l="9664" t="29040" r="78841" b="37492"/>
            <a:stretch/>
          </p:blipFill>
          <p:spPr>
            <a:xfrm>
              <a:off x="0" y="108101"/>
              <a:ext cx="1489668" cy="2467937"/>
            </a:xfrm>
            <a:prstGeom prst="rect">
              <a:avLst/>
            </a:prstGeom>
          </p:spPr>
        </p:pic>
      </p:grpSp>
      <p:pic>
        <p:nvPicPr>
          <p:cNvPr id="2050" name="Picture 2">
            <a:extLst>
              <a:ext uri="{FF2B5EF4-FFF2-40B4-BE49-F238E27FC236}">
                <a16:creationId xmlns:a16="http://schemas.microsoft.com/office/drawing/2014/main" id="{280971EF-9366-4832-91FA-011ACD529F0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37248" y="391333"/>
            <a:ext cx="1324187" cy="1324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659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텍스트 개체 틀 2">
            <a:extLst>
              <a:ext uri="{FF2B5EF4-FFF2-40B4-BE49-F238E27FC236}">
                <a16:creationId xmlns:a16="http://schemas.microsoft.com/office/drawing/2014/main" id="{6664018E-0E64-41BC-A2F9-38AC5BBD4738}"/>
              </a:ext>
            </a:extLst>
          </p:cNvPr>
          <p:cNvSpPr txBox="1">
            <a:spLocks/>
          </p:cNvSpPr>
          <p:nvPr/>
        </p:nvSpPr>
        <p:spPr>
          <a:xfrm>
            <a:off x="245833" y="279778"/>
            <a:ext cx="8064896" cy="533400"/>
          </a:xfrm>
          <a:prstGeom prst="rect">
            <a:avLst/>
          </a:prstGeom>
        </p:spPr>
        <p:txBody>
          <a:bodyPr lIns="0" tIns="0" rIns="0" bIns="0"/>
          <a:lstStyle>
            <a:lvl1pPr marL="0" indent="0" algn="l" defTabSz="914443" rtl="0" eaLnBrk="1" latinLnBrk="1" hangingPunct="1">
              <a:lnSpc>
                <a:spcPct val="80000"/>
              </a:lnSpc>
              <a:spcBef>
                <a:spcPct val="20000"/>
              </a:spcBef>
              <a:buFont typeface="Arial" panose="020B0604020202020204" pitchFamily="34" charset="0"/>
              <a:buNone/>
              <a:defRPr sz="3600" b="1" kern="1200">
                <a:solidFill>
                  <a:schemeClr val="tx1"/>
                </a:solidFill>
                <a:latin typeface="Calibri" panose="020F0502020204030204" pitchFamily="34" charset="0"/>
                <a:ea typeface="+mn-ea"/>
                <a:cs typeface="+mn-cs"/>
              </a:defRPr>
            </a:lvl1pPr>
            <a:lvl2pPr marL="742985" indent="-285765" algn="l" defTabSz="914443"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53" indent="-228610" algn="l" defTabSz="914443"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75" indent="-228610" algn="l" defTabSz="914443"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97" indent="-228610" algn="l" defTabSz="914443"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718" indent="-228610" algn="l" defTabSz="914443"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939" indent="-228610" algn="l" defTabSz="914443"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160" indent="-228610" algn="l" defTabSz="914443"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82" indent="-228610" algn="l" defTabSz="914443"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ja-JP" altLang="en-US" sz="3200" b="0"/>
              <a:t>地域連携室</a:t>
            </a:r>
            <a:endParaRPr lang="en-US" altLang="ko-KR" sz="3200" b="0" dirty="0"/>
          </a:p>
        </p:txBody>
      </p:sp>
      <p:graphicFrame>
        <p:nvGraphicFramePr>
          <p:cNvPr id="8" name="グラフ 7">
            <a:extLst>
              <a:ext uri="{FF2B5EF4-FFF2-40B4-BE49-F238E27FC236}">
                <a16:creationId xmlns:a16="http://schemas.microsoft.com/office/drawing/2014/main" id="{D6ACE882-D7F3-4C81-BC92-B94037E8CF22}"/>
              </a:ext>
            </a:extLst>
          </p:cNvPr>
          <p:cNvGraphicFramePr>
            <a:graphicFrameLocks/>
          </p:cNvGraphicFramePr>
          <p:nvPr>
            <p:extLst>
              <p:ext uri="{D42A27DB-BD31-4B8C-83A1-F6EECF244321}">
                <p14:modId xmlns:p14="http://schemas.microsoft.com/office/powerpoint/2010/main" val="598302184"/>
              </p:ext>
            </p:extLst>
          </p:nvPr>
        </p:nvGraphicFramePr>
        <p:xfrm>
          <a:off x="225759" y="2008316"/>
          <a:ext cx="9141116" cy="3384376"/>
        </p:xfrm>
        <a:graphic>
          <a:graphicData uri="http://schemas.openxmlformats.org/drawingml/2006/chart">
            <c:chart xmlns:c="http://schemas.openxmlformats.org/drawingml/2006/chart" xmlns:r="http://schemas.openxmlformats.org/officeDocument/2006/relationships" r:id="rId2"/>
          </a:graphicData>
        </a:graphic>
      </p:graphicFrame>
      <p:sp>
        <p:nvSpPr>
          <p:cNvPr id="9" name="テキスト ボックス 8">
            <a:extLst>
              <a:ext uri="{FF2B5EF4-FFF2-40B4-BE49-F238E27FC236}">
                <a16:creationId xmlns:a16="http://schemas.microsoft.com/office/drawing/2014/main" id="{E3764D93-5B1C-48F8-BBFE-01E9AABD9AF6}"/>
              </a:ext>
            </a:extLst>
          </p:cNvPr>
          <p:cNvSpPr txBox="1"/>
          <p:nvPr/>
        </p:nvSpPr>
        <p:spPr>
          <a:xfrm>
            <a:off x="421712" y="1131590"/>
            <a:ext cx="8502631" cy="1107996"/>
          </a:xfrm>
          <a:prstGeom prst="rect">
            <a:avLst/>
          </a:prstGeom>
          <a:noFill/>
        </p:spPr>
        <p:txBody>
          <a:bodyPr wrap="square">
            <a:spAutoFit/>
          </a:bodyPr>
          <a:lstStyle/>
          <a:p>
            <a:r>
              <a:rPr lang="ja-JP" altLang="en-US" sz="1100" b="1" dirty="0">
                <a:latin typeface="ＭＳ ゴシック" panose="020B0609070205080204" pitchFamily="49" charset="-128"/>
                <a:ea typeface="ＭＳ ゴシック" panose="020B0609070205080204" pitchFamily="49" charset="-128"/>
              </a:rPr>
              <a:t>③診療科別紹介患者数の推移</a:t>
            </a:r>
          </a:p>
          <a:p>
            <a:r>
              <a:rPr lang="ja-JP" altLang="en-US" sz="1100" dirty="0">
                <a:latin typeface="ＭＳ ゴシック" panose="020B0609070205080204" pitchFamily="49" charset="-128"/>
                <a:ea typeface="ＭＳ ゴシック" panose="020B0609070205080204" pitchFamily="49" charset="-128"/>
              </a:rPr>
              <a:t>　令和</a:t>
            </a:r>
            <a:r>
              <a:rPr lang="en-US" altLang="ja-JP" sz="1100" dirty="0">
                <a:latin typeface="ＭＳ ゴシック" panose="020B0609070205080204" pitchFamily="49" charset="-128"/>
                <a:ea typeface="ＭＳ ゴシック" panose="020B0609070205080204" pitchFamily="49" charset="-128"/>
              </a:rPr>
              <a:t>2</a:t>
            </a:r>
            <a:r>
              <a:rPr lang="ja-JP" altLang="en-US" sz="1100" dirty="0">
                <a:latin typeface="ＭＳ ゴシック" panose="020B0609070205080204" pitchFamily="49" charset="-128"/>
                <a:ea typeface="ＭＳ ゴシック" panose="020B0609070205080204" pitchFamily="49" charset="-128"/>
              </a:rPr>
              <a:t>年度において紹介患者数が多い（年間</a:t>
            </a:r>
            <a:r>
              <a:rPr lang="en-US" altLang="ja-JP" sz="1100" dirty="0">
                <a:latin typeface="ＭＳ ゴシック" panose="020B0609070205080204" pitchFamily="49" charset="-128"/>
                <a:ea typeface="ＭＳ ゴシック" panose="020B0609070205080204" pitchFamily="49" charset="-128"/>
              </a:rPr>
              <a:t>1,000</a:t>
            </a:r>
            <a:r>
              <a:rPr lang="ja-JP" altLang="en-US" sz="1100" dirty="0">
                <a:latin typeface="ＭＳ ゴシック" panose="020B0609070205080204" pitchFamily="49" charset="-128"/>
                <a:ea typeface="ＭＳ ゴシック" panose="020B0609070205080204" pitchFamily="49" charset="-128"/>
              </a:rPr>
              <a:t>人以上の）診療科は、小児科・整形外科・眼科・耳鼻咽喉科・産科婦人科・</a:t>
            </a:r>
            <a:endParaRPr lang="en-US" altLang="ja-JP" sz="1100" dirty="0">
              <a:latin typeface="ＭＳ ゴシック" panose="020B0609070205080204" pitchFamily="49" charset="-128"/>
              <a:ea typeface="ＭＳ ゴシック" panose="020B0609070205080204" pitchFamily="49" charset="-128"/>
            </a:endParaRPr>
          </a:p>
          <a:p>
            <a:r>
              <a:rPr lang="ja-JP" altLang="en-US" sz="1100" dirty="0">
                <a:latin typeface="ＭＳ ゴシック" panose="020B0609070205080204" pitchFamily="49" charset="-128"/>
                <a:ea typeface="ＭＳ ゴシック" panose="020B0609070205080204" pitchFamily="49" charset="-128"/>
              </a:rPr>
              <a:t>　歯科口腔外科であった。なお、令和元年度と比べ患者数増加があった診療科としては、肝臓内科・精神科神経科・一般外科・</a:t>
            </a:r>
            <a:endParaRPr lang="en-US" altLang="ja-JP" sz="1100" dirty="0">
              <a:latin typeface="ＭＳ ゴシック" panose="020B0609070205080204" pitchFamily="49" charset="-128"/>
              <a:ea typeface="ＭＳ ゴシック" panose="020B0609070205080204" pitchFamily="49" charset="-128"/>
            </a:endParaRPr>
          </a:p>
          <a:p>
            <a:r>
              <a:rPr lang="ja-JP" altLang="en-US" sz="1100" dirty="0">
                <a:latin typeface="ＭＳ ゴシック" panose="020B0609070205080204" pitchFamily="49" charset="-128"/>
                <a:ea typeface="ＭＳ ゴシック" panose="020B0609070205080204" pitchFamily="49" charset="-128"/>
              </a:rPr>
              <a:t>　下部消化管外科・救急科・遺伝子診療部であった。</a:t>
            </a:r>
          </a:p>
          <a:p>
            <a:endParaRPr lang="ja-JP" altLang="en-US" sz="1100" dirty="0">
              <a:latin typeface="ＭＳ ゴシック" panose="020B0609070205080204" pitchFamily="49" charset="-128"/>
              <a:ea typeface="ＭＳ ゴシック" panose="020B0609070205080204" pitchFamily="49" charset="-128"/>
            </a:endParaRPr>
          </a:p>
          <a:p>
            <a:endParaRPr lang="ja-JP" altLang="en-US" sz="1100" dirty="0">
              <a:latin typeface="ＭＳ ゴシック" panose="020B0609070205080204" pitchFamily="49" charset="-128"/>
              <a:ea typeface="ＭＳ ゴシック" panose="020B0609070205080204" pitchFamily="49" charset="-128"/>
            </a:endParaRPr>
          </a:p>
        </p:txBody>
      </p:sp>
      <p:sp>
        <p:nvSpPr>
          <p:cNvPr id="10" name="Rectangle 3">
            <a:extLst>
              <a:ext uri="{FF2B5EF4-FFF2-40B4-BE49-F238E27FC236}">
                <a16:creationId xmlns:a16="http://schemas.microsoft.com/office/drawing/2014/main" id="{E51715B9-ED63-4E34-9CBD-09222E61B5FF}"/>
              </a:ext>
            </a:extLst>
          </p:cNvPr>
          <p:cNvSpPr txBox="1">
            <a:spLocks noChangeArrowheads="1"/>
          </p:cNvSpPr>
          <p:nvPr/>
        </p:nvSpPr>
        <p:spPr bwMode="auto">
          <a:xfrm>
            <a:off x="937760" y="2007944"/>
            <a:ext cx="3606087" cy="169277"/>
          </a:xfrm>
          <a:prstGeom prst="rect">
            <a:avLst/>
          </a:prstGeom>
        </p:spPr>
        <p:txBody>
          <a:bodyPr wrap="square" lIns="0" tIns="0" rIns="0" bIns="0" anchor="ctr">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defRPr/>
            </a:pPr>
            <a:r>
              <a:rPr lang="ja-JP" altLang="en-US" sz="1050" dirty="0">
                <a:latin typeface="ＭＳ ゴシック" panose="020B0609070205080204" pitchFamily="49" charset="-128"/>
                <a:ea typeface="ＭＳ ゴシック" panose="020B0609070205080204" pitchFamily="49" charset="-128"/>
                <a:cs typeface="Tahoma" panose="020B0604030504040204" pitchFamily="34" charset="0"/>
              </a:rPr>
              <a:t>診療科</a:t>
            </a:r>
            <a:r>
              <a:rPr lang="ja-JP" altLang="en-US" sz="1100" dirty="0">
                <a:latin typeface="ＭＳ ゴシック" panose="020B0609070205080204" pitchFamily="49" charset="-128"/>
                <a:ea typeface="ＭＳ ゴシック" panose="020B0609070205080204" pitchFamily="49" charset="-128"/>
                <a:cs typeface="Tahoma" panose="020B0604030504040204" pitchFamily="34" charset="0"/>
              </a:rPr>
              <a:t>別紹介患者数</a:t>
            </a:r>
            <a:r>
              <a:rPr lang="en-US" altLang="ja-JP" sz="1100" dirty="0">
                <a:latin typeface="ＭＳ ゴシック" panose="020B0609070205080204" pitchFamily="49" charset="-128"/>
                <a:ea typeface="ＭＳ ゴシック" panose="020B0609070205080204" pitchFamily="49" charset="-128"/>
                <a:cs typeface="Tahoma" panose="020B0604030504040204" pitchFamily="34" charset="0"/>
              </a:rPr>
              <a:t>(</a:t>
            </a:r>
            <a:r>
              <a:rPr lang="ja-JP" altLang="en-US" sz="1100" dirty="0">
                <a:latin typeface="ＭＳ ゴシック" panose="020B0609070205080204" pitchFamily="49" charset="-128"/>
                <a:ea typeface="ＭＳ ゴシック" panose="020B0609070205080204" pitchFamily="49" charset="-128"/>
                <a:cs typeface="Tahoma" panose="020B0604030504040204" pitchFamily="34" charset="0"/>
              </a:rPr>
              <a:t>人）</a:t>
            </a:r>
            <a:endParaRPr lang="en-US" altLang="ja-JP" sz="1100" dirty="0">
              <a:latin typeface="ＭＳ ゴシック" panose="020B0609070205080204" pitchFamily="49" charset="-128"/>
              <a:ea typeface="ＭＳ ゴシック" panose="020B0609070205080204" pitchFamily="49" charset="-128"/>
              <a:cs typeface="Tahoma" panose="020B0604030504040204" pitchFamily="34" charset="0"/>
            </a:endParaRPr>
          </a:p>
        </p:txBody>
      </p:sp>
    </p:spTree>
    <p:extLst>
      <p:ext uri="{BB962C8B-B14F-4D97-AF65-F5344CB8AC3E}">
        <p14:creationId xmlns:p14="http://schemas.microsoft.com/office/powerpoint/2010/main" val="1470361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2"/>
          </p:nvPr>
        </p:nvSpPr>
        <p:spPr>
          <a:xfrm>
            <a:off x="245833" y="279778"/>
            <a:ext cx="8064896" cy="533400"/>
          </a:xfrm>
        </p:spPr>
        <p:txBody>
          <a:bodyPr/>
          <a:lstStyle/>
          <a:p>
            <a:r>
              <a:rPr lang="ja-JP" altLang="en-US" sz="3200" b="0" dirty="0"/>
              <a:t>地域連携室</a:t>
            </a:r>
            <a:endParaRPr lang="en-US" altLang="ko-KR" sz="3200" b="0" dirty="0"/>
          </a:p>
        </p:txBody>
      </p:sp>
      <p:sp>
        <p:nvSpPr>
          <p:cNvPr id="13" name="テキスト ボックス 12">
            <a:extLst>
              <a:ext uri="{FF2B5EF4-FFF2-40B4-BE49-F238E27FC236}">
                <a16:creationId xmlns:a16="http://schemas.microsoft.com/office/drawing/2014/main" id="{61C9E0E0-7768-43B1-BD2F-F10BF0640904}"/>
              </a:ext>
            </a:extLst>
          </p:cNvPr>
          <p:cNvSpPr txBox="1"/>
          <p:nvPr/>
        </p:nvSpPr>
        <p:spPr>
          <a:xfrm>
            <a:off x="467544" y="1102486"/>
            <a:ext cx="7765454" cy="769441"/>
          </a:xfrm>
          <a:prstGeom prst="rect">
            <a:avLst/>
          </a:prstGeom>
          <a:noFill/>
        </p:spPr>
        <p:txBody>
          <a:bodyPr wrap="square">
            <a:spAutoFit/>
          </a:bodyPr>
          <a:lstStyle/>
          <a:p>
            <a:r>
              <a:rPr lang="ja-JP" altLang="en-US" sz="1100" b="1" dirty="0">
                <a:latin typeface="ＭＳ ゴシック" panose="020B0609070205080204" pitchFamily="49" charset="-128"/>
                <a:ea typeface="ＭＳ ゴシック" panose="020B0609070205080204" pitchFamily="49" charset="-128"/>
              </a:rPr>
              <a:t>④セカンドオピニオンの実績件数</a:t>
            </a:r>
          </a:p>
          <a:p>
            <a:r>
              <a:rPr lang="ja-JP" altLang="en-US" sz="1100" dirty="0">
                <a:latin typeface="ＭＳ ゴシック" panose="020B0609070205080204" pitchFamily="49" charset="-128"/>
                <a:ea typeface="ＭＳ ゴシック" panose="020B0609070205080204" pitchFamily="49" charset="-128"/>
              </a:rPr>
              <a:t>　令和２年度のセカンドオピニオン外来の患者総数は</a:t>
            </a:r>
            <a:r>
              <a:rPr lang="en-US" altLang="ja-JP" sz="1100" dirty="0">
                <a:latin typeface="ＭＳ ゴシック" panose="020B0609070205080204" pitchFamily="49" charset="-128"/>
                <a:ea typeface="ＭＳ ゴシック" panose="020B0609070205080204" pitchFamily="49" charset="-128"/>
              </a:rPr>
              <a:t>103</a:t>
            </a:r>
            <a:r>
              <a:rPr lang="ja-JP" altLang="en-US" sz="1100" dirty="0">
                <a:latin typeface="ＭＳ ゴシック" panose="020B0609070205080204" pitchFamily="49" charset="-128"/>
                <a:ea typeface="ＭＳ ゴシック" panose="020B0609070205080204" pitchFamily="49" charset="-128"/>
              </a:rPr>
              <a:t>件で、令和元年度の</a:t>
            </a:r>
            <a:r>
              <a:rPr lang="en-US" altLang="ja-JP" sz="1100" dirty="0">
                <a:latin typeface="ＭＳ ゴシック" panose="020B0609070205080204" pitchFamily="49" charset="-128"/>
                <a:ea typeface="ＭＳ ゴシック" panose="020B0609070205080204" pitchFamily="49" charset="-128"/>
              </a:rPr>
              <a:t>111</a:t>
            </a:r>
            <a:r>
              <a:rPr lang="ja-JP" altLang="en-US" sz="1100" dirty="0">
                <a:latin typeface="ＭＳ ゴシック" panose="020B0609070205080204" pitchFamily="49" charset="-128"/>
                <a:ea typeface="ＭＳ ゴシック" panose="020B0609070205080204" pitchFamily="49" charset="-128"/>
              </a:rPr>
              <a:t>件から</a:t>
            </a:r>
            <a:r>
              <a:rPr lang="en-US" altLang="ja-JP" sz="1100" dirty="0">
                <a:latin typeface="ＭＳ ゴシック" panose="020B0609070205080204" pitchFamily="49" charset="-128"/>
                <a:ea typeface="ＭＳ ゴシック" panose="020B0609070205080204" pitchFamily="49" charset="-128"/>
              </a:rPr>
              <a:t>8</a:t>
            </a:r>
            <a:r>
              <a:rPr lang="ja-JP" altLang="en-US" sz="1100" dirty="0">
                <a:latin typeface="ＭＳ ゴシック" panose="020B0609070205080204" pitchFamily="49" charset="-128"/>
                <a:ea typeface="ＭＳ ゴシック" panose="020B0609070205080204" pitchFamily="49" charset="-128"/>
              </a:rPr>
              <a:t>件減少した。</a:t>
            </a:r>
          </a:p>
          <a:p>
            <a:endParaRPr lang="ja-JP" altLang="en-US" sz="1100" dirty="0">
              <a:latin typeface="ＭＳ ゴシック" panose="020B0609070205080204" pitchFamily="49" charset="-128"/>
              <a:ea typeface="ＭＳ ゴシック" panose="020B0609070205080204" pitchFamily="49" charset="-128"/>
            </a:endParaRPr>
          </a:p>
          <a:p>
            <a:endParaRPr lang="ja-JP" altLang="en-US" sz="1100" dirty="0">
              <a:latin typeface="ＭＳ ゴシック" panose="020B0609070205080204" pitchFamily="49" charset="-128"/>
              <a:ea typeface="ＭＳ ゴシック" panose="020B0609070205080204" pitchFamily="49" charset="-128"/>
            </a:endParaRPr>
          </a:p>
        </p:txBody>
      </p:sp>
      <p:sp>
        <p:nvSpPr>
          <p:cNvPr id="11" name="Rectangle 3">
            <a:extLst>
              <a:ext uri="{FF2B5EF4-FFF2-40B4-BE49-F238E27FC236}">
                <a16:creationId xmlns:a16="http://schemas.microsoft.com/office/drawing/2014/main" id="{7DD68557-F288-4C69-982C-AA000405EA64}"/>
              </a:ext>
            </a:extLst>
          </p:cNvPr>
          <p:cNvSpPr txBox="1">
            <a:spLocks noChangeArrowheads="1"/>
          </p:cNvSpPr>
          <p:nvPr/>
        </p:nvSpPr>
        <p:spPr bwMode="auto">
          <a:xfrm>
            <a:off x="965913" y="1702650"/>
            <a:ext cx="3606087" cy="169277"/>
          </a:xfrm>
          <a:prstGeom prst="rect">
            <a:avLst/>
          </a:prstGeom>
        </p:spPr>
        <p:txBody>
          <a:bodyPr wrap="square" lIns="0" tIns="0" rIns="0" bIns="0" anchor="ctr">
            <a:spAutoFit/>
          </a:bodyPr>
          <a:lstStyle>
            <a:lvl1pPr marL="342900" indent="-342900" eaLnBrk="0" hangingPunct="0">
              <a:spcBef>
                <a:spcPct val="20000"/>
              </a:spcBef>
              <a:buFont typeface="Arial" charset="0"/>
              <a:buNone/>
              <a:defRPr lang="en-US" altLang="ko-KR" sz="2000" dirty="0" smtClean="0">
                <a:latin typeface="Microsoft Sans Serif" pitchFamily="34" charset="0"/>
                <a:ea typeface="+mj-ea"/>
                <a:cs typeface="Microsoft Sans Serif" pitchFamily="34" charset="0"/>
              </a:defRPr>
            </a:lvl1pPr>
            <a:lvl2pPr marL="742950" indent="-285750" eaLnBrk="0" hangingPunct="0">
              <a:spcBef>
                <a:spcPct val="20000"/>
              </a:spcBef>
              <a:buFont typeface="Arial" charset="0"/>
              <a:buChar char="–"/>
              <a:defRPr sz="2800">
                <a:latin typeface="+mn-lt"/>
                <a:ea typeface="+mn-ea"/>
              </a:defRPr>
            </a:lvl2pPr>
            <a:lvl3pPr marL="1143000" indent="-228600" eaLnBrk="0" hangingPunct="0">
              <a:spcBef>
                <a:spcPct val="20000"/>
              </a:spcBef>
              <a:buFont typeface="Arial" charset="0"/>
              <a:buChar char="•"/>
              <a:defRPr sz="2400">
                <a:latin typeface="+mn-lt"/>
                <a:ea typeface="+mn-ea"/>
              </a:defRPr>
            </a:lvl3pPr>
            <a:lvl4pPr marL="1600200" indent="-228600" eaLnBrk="0" hangingPunct="0">
              <a:spcBef>
                <a:spcPct val="20000"/>
              </a:spcBef>
              <a:buFont typeface="Arial" charset="0"/>
              <a:buChar char="–"/>
              <a:defRPr sz="2000">
                <a:latin typeface="+mn-lt"/>
                <a:ea typeface="+mn-ea"/>
              </a:defRPr>
            </a:lvl4pPr>
            <a:lvl5pPr marL="2057400" indent="-228600" eaLnBrk="0" hangingPunct="0">
              <a:spcBef>
                <a:spcPct val="20000"/>
              </a:spcBef>
              <a:buFont typeface="Arial" charset="0"/>
              <a:buChar char="»"/>
              <a:defRPr sz="2000">
                <a:latin typeface="+mn-lt"/>
                <a:ea typeface="+mn-ea"/>
              </a:defRPr>
            </a:lvl5pPr>
            <a:lvl6pPr marL="2514600" indent="-228600">
              <a:spcBef>
                <a:spcPct val="20000"/>
              </a:spcBef>
              <a:buFont typeface="Arial" pitchFamily="34" charset="0"/>
              <a:buChar char="•"/>
              <a:defRPr sz="2000">
                <a:latin typeface="+mn-lt"/>
                <a:ea typeface="+mn-ea"/>
              </a:defRPr>
            </a:lvl6pPr>
            <a:lvl7pPr marL="2971800" indent="-228600">
              <a:spcBef>
                <a:spcPct val="20000"/>
              </a:spcBef>
              <a:buFont typeface="Arial" pitchFamily="34" charset="0"/>
              <a:buChar char="•"/>
              <a:defRPr sz="2000">
                <a:latin typeface="+mn-lt"/>
                <a:ea typeface="+mn-ea"/>
              </a:defRPr>
            </a:lvl7pPr>
            <a:lvl8pPr marL="3429000" indent="-228600">
              <a:spcBef>
                <a:spcPct val="20000"/>
              </a:spcBef>
              <a:buFont typeface="Arial" pitchFamily="34" charset="0"/>
              <a:buChar char="•"/>
              <a:defRPr sz="2000">
                <a:latin typeface="+mn-lt"/>
                <a:ea typeface="+mn-ea"/>
              </a:defRPr>
            </a:lvl8pPr>
            <a:lvl9pPr marL="3886200" indent="-228600">
              <a:spcBef>
                <a:spcPct val="20000"/>
              </a:spcBef>
              <a:buFont typeface="Arial" pitchFamily="34" charset="0"/>
              <a:buChar char="•"/>
              <a:defRPr sz="2000">
                <a:latin typeface="+mn-lt"/>
                <a:ea typeface="+mn-ea"/>
              </a:defRPr>
            </a:lvl9pPr>
          </a:lstStyle>
          <a:p>
            <a:pPr marL="0" indent="0">
              <a:defRPr/>
            </a:pPr>
            <a:r>
              <a:rPr lang="ja-JP" altLang="en-US" sz="1100" dirty="0">
                <a:latin typeface="ＭＳ ゴシック" panose="020B0609070205080204" pitchFamily="49" charset="-128"/>
                <a:ea typeface="ＭＳ ゴシック" panose="020B0609070205080204" pitchFamily="49" charset="-128"/>
                <a:cs typeface="Tahoma" panose="020B0604030504040204" pitchFamily="34" charset="0"/>
              </a:rPr>
              <a:t>セカンドオピニオン実施件数</a:t>
            </a:r>
            <a:r>
              <a:rPr lang="en-US" altLang="ja-JP" sz="1100" dirty="0">
                <a:latin typeface="ＭＳ ゴシック" panose="020B0609070205080204" pitchFamily="49" charset="-128"/>
                <a:ea typeface="ＭＳ ゴシック" panose="020B0609070205080204" pitchFamily="49" charset="-128"/>
                <a:cs typeface="Tahoma" panose="020B0604030504040204" pitchFamily="34" charset="0"/>
              </a:rPr>
              <a:t>(</a:t>
            </a:r>
            <a:r>
              <a:rPr lang="ja-JP" altLang="en-US" sz="1100" dirty="0">
                <a:latin typeface="ＭＳ ゴシック" panose="020B0609070205080204" pitchFamily="49" charset="-128"/>
                <a:ea typeface="ＭＳ ゴシック" panose="020B0609070205080204" pitchFamily="49" charset="-128"/>
                <a:cs typeface="Tahoma" panose="020B0604030504040204" pitchFamily="34" charset="0"/>
              </a:rPr>
              <a:t>人）</a:t>
            </a:r>
            <a:endParaRPr lang="en-US" altLang="ja-JP" sz="1100" dirty="0">
              <a:latin typeface="ＭＳ ゴシック" panose="020B0609070205080204" pitchFamily="49" charset="-128"/>
              <a:ea typeface="ＭＳ ゴシック" panose="020B0609070205080204" pitchFamily="49" charset="-128"/>
              <a:cs typeface="Tahoma" panose="020B0604030504040204" pitchFamily="34" charset="0"/>
            </a:endParaRPr>
          </a:p>
        </p:txBody>
      </p:sp>
      <p:graphicFrame>
        <p:nvGraphicFramePr>
          <p:cNvPr id="9" name="グラフ 8">
            <a:extLst>
              <a:ext uri="{FF2B5EF4-FFF2-40B4-BE49-F238E27FC236}">
                <a16:creationId xmlns:a16="http://schemas.microsoft.com/office/drawing/2014/main" id="{2142ED26-D69D-4FA7-84F0-4479C02C84F4}"/>
              </a:ext>
            </a:extLst>
          </p:cNvPr>
          <p:cNvGraphicFramePr>
            <a:graphicFrameLocks/>
          </p:cNvGraphicFramePr>
          <p:nvPr>
            <p:extLst>
              <p:ext uri="{D42A27DB-BD31-4B8C-83A1-F6EECF244321}">
                <p14:modId xmlns:p14="http://schemas.microsoft.com/office/powerpoint/2010/main" val="122242978"/>
              </p:ext>
            </p:extLst>
          </p:nvPr>
        </p:nvGraphicFramePr>
        <p:xfrm>
          <a:off x="467544" y="1768982"/>
          <a:ext cx="8896375" cy="36957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51518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p:cNvSpPr>
            <a:spLocks noGrp="1"/>
          </p:cNvSpPr>
          <p:nvPr>
            <p:ph type="body" sz="quarter" idx="12"/>
          </p:nvPr>
        </p:nvSpPr>
        <p:spPr>
          <a:xfrm>
            <a:off x="245833" y="279778"/>
            <a:ext cx="8064896" cy="533400"/>
          </a:xfrm>
        </p:spPr>
        <p:txBody>
          <a:bodyPr/>
          <a:lstStyle/>
          <a:p>
            <a:r>
              <a:rPr lang="ja-JP" altLang="en-US" sz="3200" b="0" dirty="0"/>
              <a:t>地域連携室</a:t>
            </a:r>
            <a:endParaRPr lang="en-US" altLang="ko-KR" sz="3200" b="0" dirty="0"/>
          </a:p>
        </p:txBody>
      </p:sp>
      <p:sp>
        <p:nvSpPr>
          <p:cNvPr id="13" name="テキスト ボックス 12">
            <a:extLst>
              <a:ext uri="{FF2B5EF4-FFF2-40B4-BE49-F238E27FC236}">
                <a16:creationId xmlns:a16="http://schemas.microsoft.com/office/drawing/2014/main" id="{61C9E0E0-7768-43B1-BD2F-F10BF0640904}"/>
              </a:ext>
            </a:extLst>
          </p:cNvPr>
          <p:cNvSpPr txBox="1"/>
          <p:nvPr/>
        </p:nvSpPr>
        <p:spPr>
          <a:xfrm>
            <a:off x="393751" y="1115399"/>
            <a:ext cx="8210698" cy="769441"/>
          </a:xfrm>
          <a:prstGeom prst="rect">
            <a:avLst/>
          </a:prstGeom>
          <a:noFill/>
        </p:spPr>
        <p:txBody>
          <a:bodyPr wrap="square">
            <a:spAutoFit/>
          </a:bodyPr>
          <a:lstStyle/>
          <a:p>
            <a:r>
              <a:rPr lang="ja-JP" altLang="en-US" sz="1100" b="1" dirty="0">
                <a:latin typeface="ＭＳ ゴシック" panose="020B0609070205080204" pitchFamily="49" charset="-128"/>
                <a:ea typeface="ＭＳ ゴシック" panose="020B0609070205080204" pitchFamily="49" charset="-128"/>
              </a:rPr>
              <a:t>⑤開放型病院共同診療・退院時共同指導・介護支援連携指導等による来院実績</a:t>
            </a:r>
          </a:p>
          <a:p>
            <a:r>
              <a:rPr lang="ja-JP" altLang="en-US" sz="1100" dirty="0">
                <a:latin typeface="ＭＳ ゴシック" panose="020B0609070205080204" pitchFamily="49" charset="-128"/>
                <a:ea typeface="ＭＳ ゴシック" panose="020B0609070205080204" pitchFamily="49" charset="-128"/>
              </a:rPr>
              <a:t>　開放型病院共同診療は、令和</a:t>
            </a:r>
            <a:r>
              <a:rPr lang="en-US" altLang="ja-JP" sz="1100" dirty="0">
                <a:latin typeface="ＭＳ ゴシック" panose="020B0609070205080204" pitchFamily="49" charset="-128"/>
                <a:ea typeface="ＭＳ ゴシック" panose="020B0609070205080204" pitchFamily="49" charset="-128"/>
              </a:rPr>
              <a:t>2</a:t>
            </a:r>
            <a:r>
              <a:rPr lang="ja-JP" altLang="en-US" sz="1100" dirty="0">
                <a:latin typeface="ＭＳ ゴシック" panose="020B0609070205080204" pitchFamily="49" charset="-128"/>
                <a:ea typeface="ＭＳ ゴシック" panose="020B0609070205080204" pitchFamily="49" charset="-128"/>
              </a:rPr>
              <a:t>年度</a:t>
            </a:r>
            <a:r>
              <a:rPr lang="en-US" altLang="ja-JP" sz="1100" dirty="0">
                <a:latin typeface="ＭＳ ゴシック" panose="020B0609070205080204" pitchFamily="49" charset="-128"/>
                <a:ea typeface="ＭＳ ゴシック" panose="020B0609070205080204" pitchFamily="49" charset="-128"/>
              </a:rPr>
              <a:t>8</a:t>
            </a:r>
            <a:r>
              <a:rPr lang="ja-JP" altLang="en-US" sz="1100" dirty="0">
                <a:latin typeface="ＭＳ ゴシック" panose="020B0609070205080204" pitchFamily="49" charset="-128"/>
                <a:ea typeface="ＭＳ ゴシック" panose="020B0609070205080204" pitchFamily="49" charset="-128"/>
              </a:rPr>
              <a:t>件であり、令和元年度から</a:t>
            </a:r>
            <a:r>
              <a:rPr lang="en-US" altLang="ja-JP" sz="1100" dirty="0">
                <a:latin typeface="ＭＳ ゴシック" panose="020B0609070205080204" pitchFamily="49" charset="-128"/>
                <a:ea typeface="ＭＳ ゴシック" panose="020B0609070205080204" pitchFamily="49" charset="-128"/>
              </a:rPr>
              <a:t>23</a:t>
            </a:r>
            <a:r>
              <a:rPr lang="ja-JP" altLang="en-US" sz="1100" dirty="0">
                <a:latin typeface="ＭＳ ゴシック" panose="020B0609070205080204" pitchFamily="49" charset="-128"/>
                <a:ea typeface="ＭＳ ゴシック" panose="020B0609070205080204" pitchFamily="49" charset="-128"/>
              </a:rPr>
              <a:t>件減少した。</a:t>
            </a:r>
          </a:p>
          <a:p>
            <a:r>
              <a:rPr lang="ja-JP" altLang="en-US" sz="1100" dirty="0">
                <a:latin typeface="ＭＳ ゴシック" panose="020B0609070205080204" pitchFamily="49" charset="-128"/>
                <a:ea typeface="ＭＳ ゴシック" panose="020B0609070205080204" pitchFamily="49" charset="-128"/>
              </a:rPr>
              <a:t>　また、退院時共同指導料・介護支援連携指導料の令和</a:t>
            </a:r>
            <a:r>
              <a:rPr lang="en-US" altLang="ja-JP" sz="1100" dirty="0">
                <a:latin typeface="ＭＳ ゴシック" panose="020B0609070205080204" pitchFamily="49" charset="-128"/>
                <a:ea typeface="ＭＳ ゴシック" panose="020B0609070205080204" pitchFamily="49" charset="-128"/>
              </a:rPr>
              <a:t>2</a:t>
            </a:r>
            <a:r>
              <a:rPr lang="ja-JP" altLang="en-US" sz="1100" dirty="0">
                <a:latin typeface="ＭＳ ゴシック" panose="020B0609070205080204" pitchFamily="49" charset="-128"/>
                <a:ea typeface="ＭＳ ゴシック" panose="020B0609070205080204" pitchFamily="49" charset="-128"/>
              </a:rPr>
              <a:t>年度の件数は</a:t>
            </a:r>
            <a:r>
              <a:rPr lang="en-US" altLang="ja-JP" sz="1100" dirty="0">
                <a:latin typeface="ＭＳ ゴシック" panose="020B0609070205080204" pitchFamily="49" charset="-128"/>
                <a:ea typeface="ＭＳ ゴシック" panose="020B0609070205080204" pitchFamily="49" charset="-128"/>
              </a:rPr>
              <a:t>77</a:t>
            </a:r>
            <a:r>
              <a:rPr lang="ja-JP" altLang="en-US" sz="1100" dirty="0">
                <a:latin typeface="ＭＳ ゴシック" panose="020B0609070205080204" pitchFamily="49" charset="-128"/>
                <a:ea typeface="ＭＳ ゴシック" panose="020B0609070205080204" pitchFamily="49" charset="-128"/>
              </a:rPr>
              <a:t>件であり、平成元年度から</a:t>
            </a:r>
            <a:r>
              <a:rPr lang="en-US" altLang="ja-JP" sz="1100" dirty="0">
                <a:latin typeface="ＭＳ ゴシック" panose="020B0609070205080204" pitchFamily="49" charset="-128"/>
                <a:ea typeface="ＭＳ ゴシック" panose="020B0609070205080204" pitchFamily="49" charset="-128"/>
              </a:rPr>
              <a:t>77</a:t>
            </a:r>
            <a:r>
              <a:rPr lang="ja-JP" altLang="en-US" sz="1100" dirty="0">
                <a:latin typeface="ＭＳ ゴシック" panose="020B0609070205080204" pitchFamily="49" charset="-128"/>
                <a:ea typeface="ＭＳ ゴシック" panose="020B0609070205080204" pitchFamily="49" charset="-128"/>
              </a:rPr>
              <a:t>件の減少となった。</a:t>
            </a:r>
          </a:p>
          <a:p>
            <a:endParaRPr lang="ja-JP" altLang="en-US" sz="1100" dirty="0">
              <a:latin typeface="ＭＳ ゴシック" panose="020B0609070205080204" pitchFamily="49" charset="-128"/>
              <a:ea typeface="ＭＳ ゴシック" panose="020B0609070205080204" pitchFamily="49" charset="-128"/>
            </a:endParaRPr>
          </a:p>
        </p:txBody>
      </p:sp>
      <p:graphicFrame>
        <p:nvGraphicFramePr>
          <p:cNvPr id="9" name="グラフ 8">
            <a:extLst>
              <a:ext uri="{FF2B5EF4-FFF2-40B4-BE49-F238E27FC236}">
                <a16:creationId xmlns:a16="http://schemas.microsoft.com/office/drawing/2014/main" id="{00000000-0008-0000-0000-000007000000}"/>
              </a:ext>
            </a:extLst>
          </p:cNvPr>
          <p:cNvGraphicFramePr>
            <a:graphicFrameLocks/>
          </p:cNvGraphicFramePr>
          <p:nvPr>
            <p:extLst>
              <p:ext uri="{D42A27DB-BD31-4B8C-83A1-F6EECF244321}">
                <p14:modId xmlns:p14="http://schemas.microsoft.com/office/powerpoint/2010/main" val="2620532574"/>
              </p:ext>
            </p:extLst>
          </p:nvPr>
        </p:nvGraphicFramePr>
        <p:xfrm>
          <a:off x="319338" y="1884841"/>
          <a:ext cx="4179762" cy="299163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グラフ 9">
            <a:extLst>
              <a:ext uri="{FF2B5EF4-FFF2-40B4-BE49-F238E27FC236}">
                <a16:creationId xmlns:a16="http://schemas.microsoft.com/office/drawing/2014/main" id="{00000000-0008-0000-0000-000006000000}"/>
              </a:ext>
            </a:extLst>
          </p:cNvPr>
          <p:cNvGraphicFramePr>
            <a:graphicFrameLocks/>
          </p:cNvGraphicFramePr>
          <p:nvPr>
            <p:extLst>
              <p:ext uri="{D42A27DB-BD31-4B8C-83A1-F6EECF244321}">
                <p14:modId xmlns:p14="http://schemas.microsoft.com/office/powerpoint/2010/main" val="2765022083"/>
              </p:ext>
            </p:extLst>
          </p:nvPr>
        </p:nvGraphicFramePr>
        <p:xfrm>
          <a:off x="4716016" y="1884840"/>
          <a:ext cx="4179762" cy="29916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72064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1249958021dde151a3d536aa86cd487bbbac94bc"/>
</p:tagLst>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明朝"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6427</TotalTime>
  <Words>9415</Words>
  <Application>Microsoft Office PowerPoint</Application>
  <PresentationFormat>画面に合わせる (16:9)</PresentationFormat>
  <Paragraphs>1014</Paragraphs>
  <Slides>67</Slides>
  <Notes>0</Notes>
  <HiddenSlides>0</HiddenSlides>
  <MMClips>0</MMClips>
  <ScaleCrop>false</ScaleCrop>
  <HeadingPairs>
    <vt:vector size="8" baseType="variant">
      <vt:variant>
        <vt:lpstr>使用されているフォント</vt:lpstr>
      </vt:variant>
      <vt:variant>
        <vt:i4>10</vt:i4>
      </vt:variant>
      <vt:variant>
        <vt:lpstr>テーマ</vt:lpstr>
      </vt:variant>
      <vt:variant>
        <vt:i4>1</vt:i4>
      </vt:variant>
      <vt:variant>
        <vt:lpstr>埋め込まれた OLE サーバー</vt:lpstr>
      </vt:variant>
      <vt:variant>
        <vt:i4>1</vt:i4>
      </vt:variant>
      <vt:variant>
        <vt:lpstr>スライド タイトル</vt:lpstr>
      </vt:variant>
      <vt:variant>
        <vt:i4>67</vt:i4>
      </vt:variant>
    </vt:vector>
  </HeadingPairs>
  <TitlesOfParts>
    <vt:vector size="79" baseType="lpstr">
      <vt:lpstr>맑은 고딕</vt:lpstr>
      <vt:lpstr>ＭＳ Ｐゴシック</vt:lpstr>
      <vt:lpstr>ＭＳ ゴシック</vt:lpstr>
      <vt:lpstr>ＭＳ 明朝</vt:lpstr>
      <vt:lpstr>新細明體</vt:lpstr>
      <vt:lpstr>メイリオ</vt:lpstr>
      <vt:lpstr>游ゴシック</vt:lpstr>
      <vt:lpstr>游明朝</vt:lpstr>
      <vt:lpstr>Arial</vt:lpstr>
      <vt:lpstr>Calibri</vt:lpstr>
      <vt:lpstr>Office 테마</vt:lpstr>
      <vt:lpstr>Worksheet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医療福祉支援センター</dc:creator>
  <cp:lastModifiedBy>中村 美樹</cp:lastModifiedBy>
  <cp:revision>239</cp:revision>
  <cp:lastPrinted>2021-06-16T06:13:25Z</cp:lastPrinted>
  <dcterms:created xsi:type="dcterms:W3CDTF">2014-02-18T09:33:50Z</dcterms:created>
  <dcterms:modified xsi:type="dcterms:W3CDTF">2021-06-16T06:15:52Z</dcterms:modified>
</cp:coreProperties>
</file>