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8" saveSubsetFonts="1">
  <p:sldMasterIdLst>
    <p:sldMasterId id="2147483648" r:id="rId1"/>
  </p:sldMasterIdLst>
  <p:notesMasterIdLst>
    <p:notesMasterId r:id="rId3"/>
  </p:notesMasterIdLst>
  <p:handoutMasterIdLst>
    <p:handoutMasterId r:id="rId4"/>
  </p:handoutMasterIdLst>
  <p:sldIdLst>
    <p:sldId id="272" r:id="rId2"/>
  </p:sldIdLst>
  <p:sldSz cx="30064075" cy="42305288"/>
  <p:notesSz cx="6807200" cy="9939338"/>
  <p:defaultTextStyle>
    <a:defPPr>
      <a:defRPr lang="ja-JP"/>
    </a:defPPr>
    <a:lvl1pPr marL="0" algn="l" defTabSz="3731301" rtl="0" eaLnBrk="1" latinLnBrk="0" hangingPunct="1">
      <a:defRPr kumimoji="1" sz="7300" kern="1200">
        <a:solidFill>
          <a:schemeClr val="tx1"/>
        </a:solidFill>
        <a:latin typeface="+mn-lt"/>
        <a:ea typeface="+mn-ea"/>
        <a:cs typeface="+mn-cs"/>
      </a:defRPr>
    </a:lvl1pPr>
    <a:lvl2pPr marL="1865650" algn="l" defTabSz="3731301" rtl="0" eaLnBrk="1" latinLnBrk="0" hangingPunct="1">
      <a:defRPr kumimoji="1" sz="7300" kern="1200">
        <a:solidFill>
          <a:schemeClr val="tx1"/>
        </a:solidFill>
        <a:latin typeface="+mn-lt"/>
        <a:ea typeface="+mn-ea"/>
        <a:cs typeface="+mn-cs"/>
      </a:defRPr>
    </a:lvl2pPr>
    <a:lvl3pPr marL="3731301" algn="l" defTabSz="3731301" rtl="0" eaLnBrk="1" latinLnBrk="0" hangingPunct="1">
      <a:defRPr kumimoji="1" sz="7300" kern="1200">
        <a:solidFill>
          <a:schemeClr val="tx1"/>
        </a:solidFill>
        <a:latin typeface="+mn-lt"/>
        <a:ea typeface="+mn-ea"/>
        <a:cs typeface="+mn-cs"/>
      </a:defRPr>
    </a:lvl3pPr>
    <a:lvl4pPr marL="5596951" algn="l" defTabSz="3731301" rtl="0" eaLnBrk="1" latinLnBrk="0" hangingPunct="1">
      <a:defRPr kumimoji="1" sz="7300" kern="1200">
        <a:solidFill>
          <a:schemeClr val="tx1"/>
        </a:solidFill>
        <a:latin typeface="+mn-lt"/>
        <a:ea typeface="+mn-ea"/>
        <a:cs typeface="+mn-cs"/>
      </a:defRPr>
    </a:lvl4pPr>
    <a:lvl5pPr marL="7462601" algn="l" defTabSz="3731301" rtl="0" eaLnBrk="1" latinLnBrk="0" hangingPunct="1">
      <a:defRPr kumimoji="1" sz="7300" kern="1200">
        <a:solidFill>
          <a:schemeClr val="tx1"/>
        </a:solidFill>
        <a:latin typeface="+mn-lt"/>
        <a:ea typeface="+mn-ea"/>
        <a:cs typeface="+mn-cs"/>
      </a:defRPr>
    </a:lvl5pPr>
    <a:lvl6pPr marL="9328252" algn="l" defTabSz="3731301" rtl="0" eaLnBrk="1" latinLnBrk="0" hangingPunct="1">
      <a:defRPr kumimoji="1" sz="7300" kern="1200">
        <a:solidFill>
          <a:schemeClr val="tx1"/>
        </a:solidFill>
        <a:latin typeface="+mn-lt"/>
        <a:ea typeface="+mn-ea"/>
        <a:cs typeface="+mn-cs"/>
      </a:defRPr>
    </a:lvl6pPr>
    <a:lvl7pPr marL="11193902" algn="l" defTabSz="3731301" rtl="0" eaLnBrk="1" latinLnBrk="0" hangingPunct="1">
      <a:defRPr kumimoji="1" sz="7300" kern="1200">
        <a:solidFill>
          <a:schemeClr val="tx1"/>
        </a:solidFill>
        <a:latin typeface="+mn-lt"/>
        <a:ea typeface="+mn-ea"/>
        <a:cs typeface="+mn-cs"/>
      </a:defRPr>
    </a:lvl7pPr>
    <a:lvl8pPr marL="13059552" algn="l" defTabSz="3731301" rtl="0" eaLnBrk="1" latinLnBrk="0" hangingPunct="1">
      <a:defRPr kumimoji="1" sz="7300" kern="1200">
        <a:solidFill>
          <a:schemeClr val="tx1"/>
        </a:solidFill>
        <a:latin typeface="+mn-lt"/>
        <a:ea typeface="+mn-ea"/>
        <a:cs typeface="+mn-cs"/>
      </a:defRPr>
    </a:lvl8pPr>
    <a:lvl9pPr marL="14925203" algn="l" defTabSz="3731301" rtl="0" eaLnBrk="1" latinLnBrk="0" hangingPunct="1">
      <a:defRPr kumimoji="1" sz="7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325">
          <p15:clr>
            <a:srgbClr val="A4A3A4"/>
          </p15:clr>
        </p15:guide>
        <p15:guide id="2" pos="947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A584"/>
    <a:srgbClr val="86735E"/>
    <a:srgbClr val="B8A5FF"/>
    <a:srgbClr val="A18A64"/>
    <a:srgbClr val="996633"/>
    <a:srgbClr val="C78E55"/>
    <a:srgbClr val="85735E"/>
    <a:srgbClr val="FFFF99"/>
    <a:srgbClr val="FFFFCC"/>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8163" autoAdjust="0"/>
    <p:restoredTop sz="94634" autoAdjust="0"/>
  </p:normalViewPr>
  <p:slideViewPr>
    <p:cSldViewPr>
      <p:cViewPr>
        <p:scale>
          <a:sx n="30" d="100"/>
          <a:sy n="30" d="100"/>
        </p:scale>
        <p:origin x="1656" y="-4458"/>
      </p:cViewPr>
      <p:guideLst>
        <p:guide orient="horz" pos="13325"/>
        <p:guide pos="9470"/>
      </p:guideLst>
    </p:cSldViewPr>
  </p:slideViewPr>
  <p:outlineViewPr>
    <p:cViewPr>
      <p:scale>
        <a:sx n="33" d="100"/>
        <a:sy n="33" d="100"/>
      </p:scale>
      <p:origin x="0" y="0"/>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678" cy="497097"/>
          </a:xfrm>
          <a:prstGeom prst="rect">
            <a:avLst/>
          </a:prstGeom>
        </p:spPr>
        <p:txBody>
          <a:bodyPr vert="horz" lIns="21212" tIns="10606" rIns="21212" bIns="10606" rtlCol="0"/>
          <a:lstStyle>
            <a:lvl1pPr algn="l">
              <a:defRPr sz="300"/>
            </a:lvl1pPr>
          </a:lstStyle>
          <a:p>
            <a:endParaRPr kumimoji="1" lang="ja-JP" altLang="en-US"/>
          </a:p>
        </p:txBody>
      </p:sp>
      <p:sp>
        <p:nvSpPr>
          <p:cNvPr id="3" name="日付プレースホルダー 2"/>
          <p:cNvSpPr>
            <a:spLocks noGrp="1"/>
          </p:cNvSpPr>
          <p:nvPr>
            <p:ph type="dt" sz="quarter" idx="1"/>
          </p:nvPr>
        </p:nvSpPr>
        <p:spPr>
          <a:xfrm>
            <a:off x="3855710" y="3"/>
            <a:ext cx="2950041" cy="497097"/>
          </a:xfrm>
          <a:prstGeom prst="rect">
            <a:avLst/>
          </a:prstGeom>
        </p:spPr>
        <p:txBody>
          <a:bodyPr vert="horz" lIns="21212" tIns="10606" rIns="21212" bIns="10606" rtlCol="0"/>
          <a:lstStyle>
            <a:lvl1pPr algn="r">
              <a:defRPr sz="300"/>
            </a:lvl1pPr>
          </a:lstStyle>
          <a:p>
            <a:fld id="{5A6FFFEB-DE30-4BB1-841E-EAB6158BC32D}" type="datetimeFigureOut">
              <a:rPr kumimoji="1" lang="ja-JP" altLang="en-US" smtClean="0"/>
              <a:t>2026/6/1</a:t>
            </a:fld>
            <a:endParaRPr kumimoji="1" lang="ja-JP" altLang="en-US"/>
          </a:p>
        </p:txBody>
      </p:sp>
      <p:sp>
        <p:nvSpPr>
          <p:cNvPr id="4" name="フッター プレースホルダー 3"/>
          <p:cNvSpPr>
            <a:spLocks noGrp="1"/>
          </p:cNvSpPr>
          <p:nvPr>
            <p:ph type="ftr" sz="quarter" idx="2"/>
          </p:nvPr>
        </p:nvSpPr>
        <p:spPr>
          <a:xfrm>
            <a:off x="0" y="9440753"/>
            <a:ext cx="2949678" cy="496725"/>
          </a:xfrm>
          <a:prstGeom prst="rect">
            <a:avLst/>
          </a:prstGeom>
        </p:spPr>
        <p:txBody>
          <a:bodyPr vert="horz" lIns="21212" tIns="10606" rIns="21212" bIns="10606" rtlCol="0" anchor="b"/>
          <a:lstStyle>
            <a:lvl1pPr algn="l">
              <a:defRPr sz="300"/>
            </a:lvl1pPr>
          </a:lstStyle>
          <a:p>
            <a:endParaRPr kumimoji="1" lang="ja-JP" altLang="en-US"/>
          </a:p>
        </p:txBody>
      </p:sp>
      <p:sp>
        <p:nvSpPr>
          <p:cNvPr id="5" name="スライド番号プレースホルダー 4"/>
          <p:cNvSpPr>
            <a:spLocks noGrp="1"/>
          </p:cNvSpPr>
          <p:nvPr>
            <p:ph type="sldNum" sz="quarter" idx="3"/>
          </p:nvPr>
        </p:nvSpPr>
        <p:spPr>
          <a:xfrm>
            <a:off x="3855710" y="9440753"/>
            <a:ext cx="2950041" cy="496725"/>
          </a:xfrm>
          <a:prstGeom prst="rect">
            <a:avLst/>
          </a:prstGeom>
        </p:spPr>
        <p:txBody>
          <a:bodyPr vert="horz" lIns="21212" tIns="10606" rIns="21212" bIns="10606" rtlCol="0" anchor="b"/>
          <a:lstStyle>
            <a:lvl1pPr algn="r">
              <a:defRPr sz="300"/>
            </a:lvl1pPr>
          </a:lstStyle>
          <a:p>
            <a:fld id="{0376C1B3-2D85-4DD4-AF36-8A510FB2EC9B}" type="slidenum">
              <a:rPr kumimoji="1" lang="ja-JP" altLang="en-US" smtClean="0"/>
              <a:t>‹#›</a:t>
            </a:fld>
            <a:endParaRPr kumimoji="1" lang="ja-JP" altLang="en-US"/>
          </a:p>
        </p:txBody>
      </p:sp>
    </p:spTree>
    <p:extLst>
      <p:ext uri="{BB962C8B-B14F-4D97-AF65-F5344CB8AC3E}">
        <p14:creationId xmlns:p14="http://schemas.microsoft.com/office/powerpoint/2010/main" val="34357230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678" cy="497097"/>
          </a:xfrm>
          <a:prstGeom prst="rect">
            <a:avLst/>
          </a:prstGeom>
        </p:spPr>
        <p:txBody>
          <a:bodyPr vert="horz" lIns="21212" tIns="10606" rIns="21212" bIns="10606" rtlCol="0"/>
          <a:lstStyle>
            <a:lvl1pPr algn="l">
              <a:defRPr sz="300"/>
            </a:lvl1pPr>
          </a:lstStyle>
          <a:p>
            <a:endParaRPr kumimoji="1" lang="ja-JP" altLang="en-US"/>
          </a:p>
        </p:txBody>
      </p:sp>
      <p:sp>
        <p:nvSpPr>
          <p:cNvPr id="3" name="日付プレースホルダー 2"/>
          <p:cNvSpPr>
            <a:spLocks noGrp="1"/>
          </p:cNvSpPr>
          <p:nvPr>
            <p:ph type="dt" idx="1"/>
          </p:nvPr>
        </p:nvSpPr>
        <p:spPr>
          <a:xfrm>
            <a:off x="3855710" y="3"/>
            <a:ext cx="2950041" cy="497097"/>
          </a:xfrm>
          <a:prstGeom prst="rect">
            <a:avLst/>
          </a:prstGeom>
        </p:spPr>
        <p:txBody>
          <a:bodyPr vert="horz" lIns="21212" tIns="10606" rIns="21212" bIns="10606" rtlCol="0"/>
          <a:lstStyle>
            <a:lvl1pPr algn="r">
              <a:defRPr sz="300"/>
            </a:lvl1pPr>
          </a:lstStyle>
          <a:p>
            <a:fld id="{3671179E-B9DE-429F-BA69-85672099AD7C}" type="datetimeFigureOut">
              <a:rPr kumimoji="1" lang="ja-JP" altLang="en-US" smtClean="0"/>
              <a:t>2026/6/1</a:t>
            </a:fld>
            <a:endParaRPr kumimoji="1" lang="ja-JP" altLang="en-US"/>
          </a:p>
        </p:txBody>
      </p:sp>
      <p:sp>
        <p:nvSpPr>
          <p:cNvPr id="4" name="スライド イメージ プレースホルダー 3"/>
          <p:cNvSpPr>
            <a:spLocks noGrp="1" noRot="1" noChangeAspect="1"/>
          </p:cNvSpPr>
          <p:nvPr>
            <p:ph type="sldImg" idx="2"/>
          </p:nvPr>
        </p:nvSpPr>
        <p:spPr>
          <a:xfrm>
            <a:off x="2079625" y="744538"/>
            <a:ext cx="2647950" cy="3727450"/>
          </a:xfrm>
          <a:prstGeom prst="rect">
            <a:avLst/>
          </a:prstGeom>
          <a:noFill/>
          <a:ln w="12700">
            <a:solidFill>
              <a:prstClr val="black"/>
            </a:solidFill>
          </a:ln>
        </p:spPr>
        <p:txBody>
          <a:bodyPr vert="horz" lIns="21212" tIns="10606" rIns="21212" bIns="10606" rtlCol="0" anchor="ctr"/>
          <a:lstStyle/>
          <a:p>
            <a:endParaRPr lang="ja-JP" altLang="en-US"/>
          </a:p>
        </p:txBody>
      </p:sp>
      <p:sp>
        <p:nvSpPr>
          <p:cNvPr id="5" name="ノート プレースホルダー 4"/>
          <p:cNvSpPr>
            <a:spLocks noGrp="1"/>
          </p:cNvSpPr>
          <p:nvPr>
            <p:ph type="body" sz="quarter" idx="3"/>
          </p:nvPr>
        </p:nvSpPr>
        <p:spPr>
          <a:xfrm>
            <a:off x="680612" y="4721308"/>
            <a:ext cx="5445978" cy="4472758"/>
          </a:xfrm>
          <a:prstGeom prst="rect">
            <a:avLst/>
          </a:prstGeom>
        </p:spPr>
        <p:txBody>
          <a:bodyPr vert="horz" lIns="21212" tIns="10606" rIns="21212" bIns="106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53"/>
            <a:ext cx="2949678" cy="496725"/>
          </a:xfrm>
          <a:prstGeom prst="rect">
            <a:avLst/>
          </a:prstGeom>
        </p:spPr>
        <p:txBody>
          <a:bodyPr vert="horz" lIns="21212" tIns="10606" rIns="21212" bIns="10606" rtlCol="0" anchor="b"/>
          <a:lstStyle>
            <a:lvl1pPr algn="l">
              <a:defRPr sz="300"/>
            </a:lvl1pPr>
          </a:lstStyle>
          <a:p>
            <a:endParaRPr kumimoji="1" lang="ja-JP" altLang="en-US"/>
          </a:p>
        </p:txBody>
      </p:sp>
      <p:sp>
        <p:nvSpPr>
          <p:cNvPr id="7" name="スライド番号プレースホルダー 6"/>
          <p:cNvSpPr>
            <a:spLocks noGrp="1"/>
          </p:cNvSpPr>
          <p:nvPr>
            <p:ph type="sldNum" sz="quarter" idx="5"/>
          </p:nvPr>
        </p:nvSpPr>
        <p:spPr>
          <a:xfrm>
            <a:off x="3855710" y="9440753"/>
            <a:ext cx="2950041" cy="496725"/>
          </a:xfrm>
          <a:prstGeom prst="rect">
            <a:avLst/>
          </a:prstGeom>
        </p:spPr>
        <p:txBody>
          <a:bodyPr vert="horz" lIns="21212" tIns="10606" rIns="21212" bIns="10606" rtlCol="0" anchor="b"/>
          <a:lstStyle>
            <a:lvl1pPr algn="r">
              <a:defRPr sz="300"/>
            </a:lvl1pPr>
          </a:lstStyle>
          <a:p>
            <a:fld id="{ABACE579-4B65-424B-B4EF-EE25B5D7B571}" type="slidenum">
              <a:rPr kumimoji="1" lang="ja-JP" altLang="en-US" smtClean="0"/>
              <a:t>‹#›</a:t>
            </a:fld>
            <a:endParaRPr kumimoji="1" lang="ja-JP" altLang="en-US"/>
          </a:p>
        </p:txBody>
      </p:sp>
    </p:spTree>
    <p:extLst>
      <p:ext uri="{BB962C8B-B14F-4D97-AF65-F5344CB8AC3E}">
        <p14:creationId xmlns:p14="http://schemas.microsoft.com/office/powerpoint/2010/main" val="6847570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BACE579-4B65-424B-B4EF-EE25B5D7B571}" type="slidenum">
              <a:rPr kumimoji="1" lang="ja-JP" altLang="en-US" smtClean="0"/>
              <a:t>8</a:t>
            </a:fld>
            <a:endParaRPr kumimoji="1" lang="ja-JP" altLang="en-US"/>
          </a:p>
        </p:txBody>
      </p:sp>
    </p:spTree>
    <p:extLst>
      <p:ext uri="{BB962C8B-B14F-4D97-AF65-F5344CB8AC3E}">
        <p14:creationId xmlns:p14="http://schemas.microsoft.com/office/powerpoint/2010/main" val="2729818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54808" y="13142077"/>
            <a:ext cx="25554464" cy="906821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4509611" y="23972999"/>
            <a:ext cx="21044853" cy="10811350"/>
          </a:xfrm>
        </p:spPr>
        <p:txBody>
          <a:bodyPr/>
          <a:lstStyle>
            <a:lvl1pPr marL="0" indent="0" algn="ctr">
              <a:buNone/>
              <a:defRPr>
                <a:solidFill>
                  <a:schemeClr val="tx1">
                    <a:tint val="75000"/>
                  </a:schemeClr>
                </a:solidFill>
              </a:defRPr>
            </a:lvl1pPr>
            <a:lvl2pPr marL="1865650" indent="0" algn="ctr">
              <a:buNone/>
              <a:defRPr>
                <a:solidFill>
                  <a:schemeClr val="tx1">
                    <a:tint val="75000"/>
                  </a:schemeClr>
                </a:solidFill>
              </a:defRPr>
            </a:lvl2pPr>
            <a:lvl3pPr marL="3731301" indent="0" algn="ctr">
              <a:buNone/>
              <a:defRPr>
                <a:solidFill>
                  <a:schemeClr val="tx1">
                    <a:tint val="75000"/>
                  </a:schemeClr>
                </a:solidFill>
              </a:defRPr>
            </a:lvl3pPr>
            <a:lvl4pPr marL="5596951" indent="0" algn="ctr">
              <a:buNone/>
              <a:defRPr>
                <a:solidFill>
                  <a:schemeClr val="tx1">
                    <a:tint val="75000"/>
                  </a:schemeClr>
                </a:solidFill>
              </a:defRPr>
            </a:lvl4pPr>
            <a:lvl5pPr marL="7462601" indent="0" algn="ctr">
              <a:buNone/>
              <a:defRPr>
                <a:solidFill>
                  <a:schemeClr val="tx1">
                    <a:tint val="75000"/>
                  </a:schemeClr>
                </a:solidFill>
              </a:defRPr>
            </a:lvl5pPr>
            <a:lvl6pPr marL="9328252" indent="0" algn="ctr">
              <a:buNone/>
              <a:defRPr>
                <a:solidFill>
                  <a:schemeClr val="tx1">
                    <a:tint val="75000"/>
                  </a:schemeClr>
                </a:solidFill>
              </a:defRPr>
            </a:lvl6pPr>
            <a:lvl7pPr marL="11193902" indent="0" algn="ctr">
              <a:buNone/>
              <a:defRPr>
                <a:solidFill>
                  <a:schemeClr val="tx1">
                    <a:tint val="75000"/>
                  </a:schemeClr>
                </a:solidFill>
              </a:defRPr>
            </a:lvl7pPr>
            <a:lvl8pPr marL="13059552" indent="0" algn="ctr">
              <a:buNone/>
              <a:defRPr>
                <a:solidFill>
                  <a:schemeClr val="tx1">
                    <a:tint val="75000"/>
                  </a:schemeClr>
                </a:solidFill>
              </a:defRPr>
            </a:lvl8pPr>
            <a:lvl9pPr marL="1492520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3202043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3612179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6347340" y="2262165"/>
            <a:ext cx="5073315" cy="4812226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1127408" y="2262165"/>
            <a:ext cx="14718873" cy="4812226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1212577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1172181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374858" y="27185064"/>
            <a:ext cx="25554464" cy="8402301"/>
          </a:xfrm>
        </p:spPr>
        <p:txBody>
          <a:bodyPr anchor="t"/>
          <a:lstStyle>
            <a:lvl1pPr algn="l">
              <a:defRPr sz="163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2374858" y="17930793"/>
            <a:ext cx="25554464" cy="9254276"/>
          </a:xfrm>
        </p:spPr>
        <p:txBody>
          <a:bodyPr anchor="b"/>
          <a:lstStyle>
            <a:lvl1pPr marL="0" indent="0">
              <a:buNone/>
              <a:defRPr sz="8200">
                <a:solidFill>
                  <a:schemeClr val="tx1">
                    <a:tint val="75000"/>
                  </a:schemeClr>
                </a:solidFill>
              </a:defRPr>
            </a:lvl1pPr>
            <a:lvl2pPr marL="1865650" indent="0">
              <a:buNone/>
              <a:defRPr sz="7300">
                <a:solidFill>
                  <a:schemeClr val="tx1">
                    <a:tint val="75000"/>
                  </a:schemeClr>
                </a:solidFill>
              </a:defRPr>
            </a:lvl2pPr>
            <a:lvl3pPr marL="3731301" indent="0">
              <a:buNone/>
              <a:defRPr sz="6500">
                <a:solidFill>
                  <a:schemeClr val="tx1">
                    <a:tint val="75000"/>
                  </a:schemeClr>
                </a:solidFill>
              </a:defRPr>
            </a:lvl3pPr>
            <a:lvl4pPr marL="5596951" indent="0">
              <a:buNone/>
              <a:defRPr sz="5700">
                <a:solidFill>
                  <a:schemeClr val="tx1">
                    <a:tint val="75000"/>
                  </a:schemeClr>
                </a:solidFill>
              </a:defRPr>
            </a:lvl4pPr>
            <a:lvl5pPr marL="7462601" indent="0">
              <a:buNone/>
              <a:defRPr sz="5700">
                <a:solidFill>
                  <a:schemeClr val="tx1">
                    <a:tint val="75000"/>
                  </a:schemeClr>
                </a:solidFill>
              </a:defRPr>
            </a:lvl5pPr>
            <a:lvl6pPr marL="9328252" indent="0">
              <a:buNone/>
              <a:defRPr sz="5700">
                <a:solidFill>
                  <a:schemeClr val="tx1">
                    <a:tint val="75000"/>
                  </a:schemeClr>
                </a:solidFill>
              </a:defRPr>
            </a:lvl6pPr>
            <a:lvl7pPr marL="11193902" indent="0">
              <a:buNone/>
              <a:defRPr sz="5700">
                <a:solidFill>
                  <a:schemeClr val="tx1">
                    <a:tint val="75000"/>
                  </a:schemeClr>
                </a:solidFill>
              </a:defRPr>
            </a:lvl7pPr>
            <a:lvl8pPr marL="13059552" indent="0">
              <a:buNone/>
              <a:defRPr sz="5700">
                <a:solidFill>
                  <a:schemeClr val="tx1">
                    <a:tint val="75000"/>
                  </a:schemeClr>
                </a:solidFill>
              </a:defRPr>
            </a:lvl8pPr>
            <a:lvl9pPr marL="14925203" indent="0">
              <a:buNone/>
              <a:defRPr sz="57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3358625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1127411" y="13161649"/>
            <a:ext cx="9896092" cy="37222782"/>
          </a:xfrm>
        </p:spPr>
        <p:txBody>
          <a:bodyPr/>
          <a:lstStyle>
            <a:lvl1pPr>
              <a:defRPr sz="11400"/>
            </a:lvl1pPr>
            <a:lvl2pPr>
              <a:defRPr sz="9800"/>
            </a:lvl2pPr>
            <a:lvl3pPr>
              <a:defRPr sz="8200"/>
            </a:lvl3pPr>
            <a:lvl4pPr>
              <a:defRPr sz="7300"/>
            </a:lvl4pPr>
            <a:lvl5pPr>
              <a:defRPr sz="7300"/>
            </a:lvl5pPr>
            <a:lvl6pPr>
              <a:defRPr sz="7300"/>
            </a:lvl6pPr>
            <a:lvl7pPr>
              <a:defRPr sz="7300"/>
            </a:lvl7pPr>
            <a:lvl8pPr>
              <a:defRPr sz="7300"/>
            </a:lvl8pPr>
            <a:lvl9pPr>
              <a:defRPr sz="7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11524569" y="13161649"/>
            <a:ext cx="9896092" cy="37222782"/>
          </a:xfrm>
        </p:spPr>
        <p:txBody>
          <a:bodyPr/>
          <a:lstStyle>
            <a:lvl1pPr>
              <a:defRPr sz="11400"/>
            </a:lvl1pPr>
            <a:lvl2pPr>
              <a:defRPr sz="9800"/>
            </a:lvl2pPr>
            <a:lvl3pPr>
              <a:defRPr sz="8200"/>
            </a:lvl3pPr>
            <a:lvl4pPr>
              <a:defRPr sz="7300"/>
            </a:lvl4pPr>
            <a:lvl5pPr>
              <a:defRPr sz="7300"/>
            </a:lvl5pPr>
            <a:lvl6pPr>
              <a:defRPr sz="7300"/>
            </a:lvl6pPr>
            <a:lvl7pPr>
              <a:defRPr sz="7300"/>
            </a:lvl7pPr>
            <a:lvl8pPr>
              <a:defRPr sz="7300"/>
            </a:lvl8pPr>
            <a:lvl9pPr>
              <a:defRPr sz="7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1467152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503206" y="1694174"/>
            <a:ext cx="27057667" cy="7050881"/>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503207" y="9469734"/>
            <a:ext cx="13283521" cy="3946533"/>
          </a:xfrm>
        </p:spPr>
        <p:txBody>
          <a:bodyPr anchor="b"/>
          <a:lstStyle>
            <a:lvl1pPr marL="0" indent="0">
              <a:buNone/>
              <a:defRPr sz="9800" b="1"/>
            </a:lvl1pPr>
            <a:lvl2pPr marL="1865650" indent="0">
              <a:buNone/>
              <a:defRPr sz="8200" b="1"/>
            </a:lvl2pPr>
            <a:lvl3pPr marL="3731301" indent="0">
              <a:buNone/>
              <a:defRPr sz="7300" b="1"/>
            </a:lvl3pPr>
            <a:lvl4pPr marL="5596951" indent="0">
              <a:buNone/>
              <a:defRPr sz="6500" b="1"/>
            </a:lvl4pPr>
            <a:lvl5pPr marL="7462601" indent="0">
              <a:buNone/>
              <a:defRPr sz="6500" b="1"/>
            </a:lvl5pPr>
            <a:lvl6pPr marL="9328252" indent="0">
              <a:buNone/>
              <a:defRPr sz="6500" b="1"/>
            </a:lvl6pPr>
            <a:lvl7pPr marL="11193902" indent="0">
              <a:buNone/>
              <a:defRPr sz="6500" b="1"/>
            </a:lvl7pPr>
            <a:lvl8pPr marL="13059552" indent="0">
              <a:buNone/>
              <a:defRPr sz="6500" b="1"/>
            </a:lvl8pPr>
            <a:lvl9pPr marL="14925203" indent="0">
              <a:buNone/>
              <a:defRPr sz="65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1503207" y="13416260"/>
            <a:ext cx="13283521" cy="24374508"/>
          </a:xfrm>
        </p:spPr>
        <p:txBody>
          <a:bodyPr/>
          <a:lstStyle>
            <a:lvl1pPr>
              <a:defRPr sz="9800"/>
            </a:lvl1pPr>
            <a:lvl2pPr>
              <a:defRPr sz="8200"/>
            </a:lvl2pPr>
            <a:lvl3pPr>
              <a:defRPr sz="7300"/>
            </a:lvl3pPr>
            <a:lvl4pPr>
              <a:defRPr sz="6500"/>
            </a:lvl4pPr>
            <a:lvl5pPr>
              <a:defRPr sz="6500"/>
            </a:lvl5pPr>
            <a:lvl6pPr>
              <a:defRPr sz="6500"/>
            </a:lvl6pPr>
            <a:lvl7pPr>
              <a:defRPr sz="6500"/>
            </a:lvl7pPr>
            <a:lvl8pPr>
              <a:defRPr sz="6500"/>
            </a:lvl8pPr>
            <a:lvl9pPr>
              <a:defRPr sz="6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15272138" y="9469734"/>
            <a:ext cx="13288738" cy="3946533"/>
          </a:xfrm>
        </p:spPr>
        <p:txBody>
          <a:bodyPr anchor="b"/>
          <a:lstStyle>
            <a:lvl1pPr marL="0" indent="0">
              <a:buNone/>
              <a:defRPr sz="9800" b="1"/>
            </a:lvl1pPr>
            <a:lvl2pPr marL="1865650" indent="0">
              <a:buNone/>
              <a:defRPr sz="8200" b="1"/>
            </a:lvl2pPr>
            <a:lvl3pPr marL="3731301" indent="0">
              <a:buNone/>
              <a:defRPr sz="7300" b="1"/>
            </a:lvl3pPr>
            <a:lvl4pPr marL="5596951" indent="0">
              <a:buNone/>
              <a:defRPr sz="6500" b="1"/>
            </a:lvl4pPr>
            <a:lvl5pPr marL="7462601" indent="0">
              <a:buNone/>
              <a:defRPr sz="6500" b="1"/>
            </a:lvl5pPr>
            <a:lvl6pPr marL="9328252" indent="0">
              <a:buNone/>
              <a:defRPr sz="6500" b="1"/>
            </a:lvl6pPr>
            <a:lvl7pPr marL="11193902" indent="0">
              <a:buNone/>
              <a:defRPr sz="6500" b="1"/>
            </a:lvl7pPr>
            <a:lvl8pPr marL="13059552" indent="0">
              <a:buNone/>
              <a:defRPr sz="6500" b="1"/>
            </a:lvl8pPr>
            <a:lvl9pPr marL="14925203" indent="0">
              <a:buNone/>
              <a:defRPr sz="65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15272138" y="13416260"/>
            <a:ext cx="13288738" cy="24374508"/>
          </a:xfrm>
        </p:spPr>
        <p:txBody>
          <a:bodyPr/>
          <a:lstStyle>
            <a:lvl1pPr>
              <a:defRPr sz="9800"/>
            </a:lvl1pPr>
            <a:lvl2pPr>
              <a:defRPr sz="8200"/>
            </a:lvl2pPr>
            <a:lvl3pPr>
              <a:defRPr sz="7300"/>
            </a:lvl3pPr>
            <a:lvl4pPr>
              <a:defRPr sz="6500"/>
            </a:lvl4pPr>
            <a:lvl5pPr>
              <a:defRPr sz="6500"/>
            </a:lvl5pPr>
            <a:lvl6pPr>
              <a:defRPr sz="6500"/>
            </a:lvl6pPr>
            <a:lvl7pPr>
              <a:defRPr sz="6500"/>
            </a:lvl7pPr>
            <a:lvl8pPr>
              <a:defRPr sz="6500"/>
            </a:lvl8pPr>
            <a:lvl9pPr>
              <a:defRPr sz="6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269149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17252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1443240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503211" y="1684382"/>
            <a:ext cx="9890875" cy="7168397"/>
          </a:xfrm>
        </p:spPr>
        <p:txBody>
          <a:bodyPr anchor="b"/>
          <a:lstStyle>
            <a:lvl1pPr algn="l">
              <a:defRPr sz="8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11754221" y="1684384"/>
            <a:ext cx="16806656" cy="36106393"/>
          </a:xfrm>
        </p:spPr>
        <p:txBody>
          <a:bodyPr/>
          <a:lstStyle>
            <a:lvl1pPr>
              <a:defRPr sz="13100"/>
            </a:lvl1pPr>
            <a:lvl2pPr>
              <a:defRPr sz="11400"/>
            </a:lvl2pPr>
            <a:lvl3pPr>
              <a:defRPr sz="9800"/>
            </a:lvl3pPr>
            <a:lvl4pPr>
              <a:defRPr sz="8200"/>
            </a:lvl4pPr>
            <a:lvl5pPr>
              <a:defRPr sz="8200"/>
            </a:lvl5pPr>
            <a:lvl6pPr>
              <a:defRPr sz="8200"/>
            </a:lvl6pPr>
            <a:lvl7pPr>
              <a:defRPr sz="8200"/>
            </a:lvl7pPr>
            <a:lvl8pPr>
              <a:defRPr sz="8200"/>
            </a:lvl8pPr>
            <a:lvl9pPr>
              <a:defRPr sz="8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1503211" y="8852780"/>
            <a:ext cx="9890875" cy="28937995"/>
          </a:xfrm>
        </p:spPr>
        <p:txBody>
          <a:bodyPr/>
          <a:lstStyle>
            <a:lvl1pPr marL="0" indent="0">
              <a:buNone/>
              <a:defRPr sz="5700"/>
            </a:lvl1pPr>
            <a:lvl2pPr marL="1865650" indent="0">
              <a:buNone/>
              <a:defRPr sz="4900"/>
            </a:lvl2pPr>
            <a:lvl3pPr marL="3731301" indent="0">
              <a:buNone/>
              <a:defRPr sz="4100"/>
            </a:lvl3pPr>
            <a:lvl4pPr marL="5596951" indent="0">
              <a:buNone/>
              <a:defRPr sz="3700"/>
            </a:lvl4pPr>
            <a:lvl5pPr marL="7462601" indent="0">
              <a:buNone/>
              <a:defRPr sz="3700"/>
            </a:lvl5pPr>
            <a:lvl6pPr marL="9328252" indent="0">
              <a:buNone/>
              <a:defRPr sz="3700"/>
            </a:lvl6pPr>
            <a:lvl7pPr marL="11193902" indent="0">
              <a:buNone/>
              <a:defRPr sz="3700"/>
            </a:lvl7pPr>
            <a:lvl8pPr marL="13059552" indent="0">
              <a:buNone/>
              <a:defRPr sz="3700"/>
            </a:lvl8pPr>
            <a:lvl9pPr marL="14925203" indent="0">
              <a:buNone/>
              <a:defRPr sz="37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2590101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92771" y="29613710"/>
            <a:ext cx="18038445" cy="3496067"/>
          </a:xfrm>
        </p:spPr>
        <p:txBody>
          <a:bodyPr anchor="b"/>
          <a:lstStyle>
            <a:lvl1pPr algn="l">
              <a:defRPr sz="8200" b="1"/>
            </a:lvl1pPr>
          </a:lstStyle>
          <a:p>
            <a:r>
              <a:rPr kumimoji="1" lang="ja-JP" altLang="en-US"/>
              <a:t>マスター タイトルの書式設定</a:t>
            </a:r>
          </a:p>
        </p:txBody>
      </p:sp>
      <p:sp>
        <p:nvSpPr>
          <p:cNvPr id="3" name="図プレースホルダー 2"/>
          <p:cNvSpPr>
            <a:spLocks noGrp="1"/>
          </p:cNvSpPr>
          <p:nvPr>
            <p:ph type="pic" idx="1"/>
          </p:nvPr>
        </p:nvSpPr>
        <p:spPr>
          <a:xfrm>
            <a:off x="5892771" y="3780054"/>
            <a:ext cx="18038445" cy="25383173"/>
          </a:xfrm>
        </p:spPr>
        <p:txBody>
          <a:bodyPr/>
          <a:lstStyle>
            <a:lvl1pPr marL="0" indent="0">
              <a:buNone/>
              <a:defRPr sz="13100"/>
            </a:lvl1pPr>
            <a:lvl2pPr marL="1865650" indent="0">
              <a:buNone/>
              <a:defRPr sz="11400"/>
            </a:lvl2pPr>
            <a:lvl3pPr marL="3731301" indent="0">
              <a:buNone/>
              <a:defRPr sz="9800"/>
            </a:lvl3pPr>
            <a:lvl4pPr marL="5596951" indent="0">
              <a:buNone/>
              <a:defRPr sz="8200"/>
            </a:lvl4pPr>
            <a:lvl5pPr marL="7462601" indent="0">
              <a:buNone/>
              <a:defRPr sz="8200"/>
            </a:lvl5pPr>
            <a:lvl6pPr marL="9328252" indent="0">
              <a:buNone/>
              <a:defRPr sz="8200"/>
            </a:lvl6pPr>
            <a:lvl7pPr marL="11193902" indent="0">
              <a:buNone/>
              <a:defRPr sz="8200"/>
            </a:lvl7pPr>
            <a:lvl8pPr marL="13059552" indent="0">
              <a:buNone/>
              <a:defRPr sz="8200"/>
            </a:lvl8pPr>
            <a:lvl9pPr marL="14925203" indent="0">
              <a:buNone/>
              <a:defRPr sz="8200"/>
            </a:lvl9pPr>
          </a:lstStyle>
          <a:p>
            <a:endParaRPr kumimoji="1" lang="ja-JP" altLang="en-US"/>
          </a:p>
        </p:txBody>
      </p:sp>
      <p:sp>
        <p:nvSpPr>
          <p:cNvPr id="4" name="テキスト プレースホルダー 3"/>
          <p:cNvSpPr>
            <a:spLocks noGrp="1"/>
          </p:cNvSpPr>
          <p:nvPr>
            <p:ph type="body" sz="half" idx="2"/>
          </p:nvPr>
        </p:nvSpPr>
        <p:spPr>
          <a:xfrm>
            <a:off x="5892771" y="33109773"/>
            <a:ext cx="18038445" cy="4964990"/>
          </a:xfrm>
        </p:spPr>
        <p:txBody>
          <a:bodyPr/>
          <a:lstStyle>
            <a:lvl1pPr marL="0" indent="0">
              <a:buNone/>
              <a:defRPr sz="5700"/>
            </a:lvl1pPr>
            <a:lvl2pPr marL="1865650" indent="0">
              <a:buNone/>
              <a:defRPr sz="4900"/>
            </a:lvl2pPr>
            <a:lvl3pPr marL="3731301" indent="0">
              <a:buNone/>
              <a:defRPr sz="4100"/>
            </a:lvl3pPr>
            <a:lvl4pPr marL="5596951" indent="0">
              <a:buNone/>
              <a:defRPr sz="3700"/>
            </a:lvl4pPr>
            <a:lvl5pPr marL="7462601" indent="0">
              <a:buNone/>
              <a:defRPr sz="3700"/>
            </a:lvl5pPr>
            <a:lvl6pPr marL="9328252" indent="0">
              <a:buNone/>
              <a:defRPr sz="3700"/>
            </a:lvl6pPr>
            <a:lvl7pPr marL="11193902" indent="0">
              <a:buNone/>
              <a:defRPr sz="3700"/>
            </a:lvl7pPr>
            <a:lvl8pPr marL="13059552" indent="0">
              <a:buNone/>
              <a:defRPr sz="3700"/>
            </a:lvl8pPr>
            <a:lvl9pPr marL="14925203" indent="0">
              <a:buNone/>
              <a:defRPr sz="37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69F8B8C-182F-4D9A-9C49-447E13EF4248}" type="datetimeFigureOut">
              <a:rPr kumimoji="1" lang="ja-JP" altLang="en-US" smtClean="0"/>
              <a:t>2026/6/1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251839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6735E"/>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503206" y="1694174"/>
            <a:ext cx="27057667" cy="7050881"/>
          </a:xfrm>
          <a:prstGeom prst="rect">
            <a:avLst/>
          </a:prstGeom>
        </p:spPr>
        <p:txBody>
          <a:bodyPr vert="horz" lIns="373130" tIns="186565" rIns="373130" bIns="186565"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1503206" y="9871243"/>
            <a:ext cx="27057667" cy="27919534"/>
          </a:xfrm>
          <a:prstGeom prst="rect">
            <a:avLst/>
          </a:prstGeom>
        </p:spPr>
        <p:txBody>
          <a:bodyPr vert="horz" lIns="373130" tIns="186565" rIns="373130" bIns="186565"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1503205" y="39210741"/>
            <a:ext cx="7014951" cy="2252362"/>
          </a:xfrm>
          <a:prstGeom prst="rect">
            <a:avLst/>
          </a:prstGeom>
        </p:spPr>
        <p:txBody>
          <a:bodyPr vert="horz" lIns="373130" tIns="186565" rIns="373130" bIns="186565" rtlCol="0" anchor="ctr"/>
          <a:lstStyle>
            <a:lvl1pPr algn="l">
              <a:defRPr sz="4900">
                <a:solidFill>
                  <a:schemeClr val="tx1">
                    <a:tint val="75000"/>
                  </a:schemeClr>
                </a:solidFill>
              </a:defRPr>
            </a:lvl1pPr>
          </a:lstStyle>
          <a:p>
            <a:fld id="{B69F8B8C-182F-4D9A-9C49-447E13EF4248}" type="datetimeFigureOut">
              <a:rPr kumimoji="1" lang="ja-JP" altLang="en-US" smtClean="0"/>
              <a:t>2026/6/1</a:t>
            </a:fld>
            <a:endParaRPr kumimoji="1" lang="ja-JP" altLang="en-US"/>
          </a:p>
        </p:txBody>
      </p:sp>
      <p:sp>
        <p:nvSpPr>
          <p:cNvPr id="5" name="フッター プレースホルダー 4"/>
          <p:cNvSpPr>
            <a:spLocks noGrp="1"/>
          </p:cNvSpPr>
          <p:nvPr>
            <p:ph type="ftr" sz="quarter" idx="3"/>
          </p:nvPr>
        </p:nvSpPr>
        <p:spPr>
          <a:xfrm>
            <a:off x="10271895" y="39210741"/>
            <a:ext cx="9520290" cy="2252362"/>
          </a:xfrm>
          <a:prstGeom prst="rect">
            <a:avLst/>
          </a:prstGeom>
        </p:spPr>
        <p:txBody>
          <a:bodyPr vert="horz" lIns="373130" tIns="186565" rIns="373130" bIns="186565" rtlCol="0" anchor="ctr"/>
          <a:lstStyle>
            <a:lvl1pPr algn="ctr">
              <a:defRPr sz="4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21545923" y="39210741"/>
            <a:ext cx="7014951" cy="2252362"/>
          </a:xfrm>
          <a:prstGeom prst="rect">
            <a:avLst/>
          </a:prstGeom>
        </p:spPr>
        <p:txBody>
          <a:bodyPr vert="horz" lIns="373130" tIns="186565" rIns="373130" bIns="186565" rtlCol="0" anchor="ctr"/>
          <a:lstStyle>
            <a:lvl1pPr algn="r">
              <a:defRPr sz="4900">
                <a:solidFill>
                  <a:schemeClr val="tx1">
                    <a:tint val="75000"/>
                  </a:schemeClr>
                </a:solidFill>
              </a:defRPr>
            </a:lvl1pPr>
          </a:lstStyle>
          <a:p>
            <a:fld id="{A4B8BCDC-E545-485F-9D86-11ADA31177CA}" type="slidenum">
              <a:rPr kumimoji="1" lang="ja-JP" altLang="en-US" smtClean="0"/>
              <a:t>‹#›</a:t>
            </a:fld>
            <a:endParaRPr kumimoji="1" lang="ja-JP" altLang="en-US"/>
          </a:p>
        </p:txBody>
      </p:sp>
    </p:spTree>
    <p:extLst>
      <p:ext uri="{BB962C8B-B14F-4D97-AF65-F5344CB8AC3E}">
        <p14:creationId xmlns:p14="http://schemas.microsoft.com/office/powerpoint/2010/main" val="3815317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31301" rtl="0" eaLnBrk="1" latinLnBrk="0" hangingPunct="1">
        <a:spcBef>
          <a:spcPct val="0"/>
        </a:spcBef>
        <a:buNone/>
        <a:defRPr kumimoji="1" sz="18000" kern="1200">
          <a:solidFill>
            <a:schemeClr val="tx1"/>
          </a:solidFill>
          <a:latin typeface="+mj-lt"/>
          <a:ea typeface="+mj-ea"/>
          <a:cs typeface="+mj-cs"/>
        </a:defRPr>
      </a:lvl1pPr>
    </p:titleStyle>
    <p:bodyStyle>
      <a:lvl1pPr marL="1399238" indent="-1399238" algn="l" defTabSz="3731301" rtl="0" eaLnBrk="1" latinLnBrk="0" hangingPunct="1">
        <a:spcBef>
          <a:spcPct val="20000"/>
        </a:spcBef>
        <a:buFont typeface="Arial" pitchFamily="34" charset="0"/>
        <a:buChar char="•"/>
        <a:defRPr kumimoji="1" sz="13100" kern="1200">
          <a:solidFill>
            <a:schemeClr val="tx1"/>
          </a:solidFill>
          <a:latin typeface="+mn-lt"/>
          <a:ea typeface="+mn-ea"/>
          <a:cs typeface="+mn-cs"/>
        </a:defRPr>
      </a:lvl1pPr>
      <a:lvl2pPr marL="3031682" indent="-1166031" algn="l" defTabSz="3731301" rtl="0" eaLnBrk="1" latinLnBrk="0" hangingPunct="1">
        <a:spcBef>
          <a:spcPct val="20000"/>
        </a:spcBef>
        <a:buFont typeface="Arial" pitchFamily="34" charset="0"/>
        <a:buChar char="–"/>
        <a:defRPr kumimoji="1" sz="11400" kern="1200">
          <a:solidFill>
            <a:schemeClr val="tx1"/>
          </a:solidFill>
          <a:latin typeface="+mn-lt"/>
          <a:ea typeface="+mn-ea"/>
          <a:cs typeface="+mn-cs"/>
        </a:defRPr>
      </a:lvl2pPr>
      <a:lvl3pPr marL="4664126" indent="-932825" algn="l" defTabSz="3731301" rtl="0" eaLnBrk="1" latinLnBrk="0" hangingPunct="1">
        <a:spcBef>
          <a:spcPct val="20000"/>
        </a:spcBef>
        <a:buFont typeface="Arial" pitchFamily="34" charset="0"/>
        <a:buChar char="•"/>
        <a:defRPr kumimoji="1" sz="9800" kern="1200">
          <a:solidFill>
            <a:schemeClr val="tx1"/>
          </a:solidFill>
          <a:latin typeface="+mn-lt"/>
          <a:ea typeface="+mn-ea"/>
          <a:cs typeface="+mn-cs"/>
        </a:defRPr>
      </a:lvl3pPr>
      <a:lvl4pPr marL="6529776" indent="-932825" algn="l" defTabSz="3731301" rtl="0" eaLnBrk="1" latinLnBrk="0" hangingPunct="1">
        <a:spcBef>
          <a:spcPct val="20000"/>
        </a:spcBef>
        <a:buFont typeface="Arial" pitchFamily="34" charset="0"/>
        <a:buChar char="–"/>
        <a:defRPr kumimoji="1" sz="8200" kern="1200">
          <a:solidFill>
            <a:schemeClr val="tx1"/>
          </a:solidFill>
          <a:latin typeface="+mn-lt"/>
          <a:ea typeface="+mn-ea"/>
          <a:cs typeface="+mn-cs"/>
        </a:defRPr>
      </a:lvl4pPr>
      <a:lvl5pPr marL="8395426" indent="-932825" algn="l" defTabSz="3731301" rtl="0" eaLnBrk="1" latinLnBrk="0" hangingPunct="1">
        <a:spcBef>
          <a:spcPct val="20000"/>
        </a:spcBef>
        <a:buFont typeface="Arial" pitchFamily="34" charset="0"/>
        <a:buChar char="»"/>
        <a:defRPr kumimoji="1" sz="8200" kern="1200">
          <a:solidFill>
            <a:schemeClr val="tx1"/>
          </a:solidFill>
          <a:latin typeface="+mn-lt"/>
          <a:ea typeface="+mn-ea"/>
          <a:cs typeface="+mn-cs"/>
        </a:defRPr>
      </a:lvl5pPr>
      <a:lvl6pPr marL="10261077" indent="-932825" algn="l" defTabSz="3731301" rtl="0" eaLnBrk="1" latinLnBrk="0" hangingPunct="1">
        <a:spcBef>
          <a:spcPct val="20000"/>
        </a:spcBef>
        <a:buFont typeface="Arial" pitchFamily="34" charset="0"/>
        <a:buChar char="•"/>
        <a:defRPr kumimoji="1" sz="8200" kern="1200">
          <a:solidFill>
            <a:schemeClr val="tx1"/>
          </a:solidFill>
          <a:latin typeface="+mn-lt"/>
          <a:ea typeface="+mn-ea"/>
          <a:cs typeface="+mn-cs"/>
        </a:defRPr>
      </a:lvl6pPr>
      <a:lvl7pPr marL="12126727" indent="-932825" algn="l" defTabSz="3731301" rtl="0" eaLnBrk="1" latinLnBrk="0" hangingPunct="1">
        <a:spcBef>
          <a:spcPct val="20000"/>
        </a:spcBef>
        <a:buFont typeface="Arial" pitchFamily="34" charset="0"/>
        <a:buChar char="•"/>
        <a:defRPr kumimoji="1" sz="8200" kern="1200">
          <a:solidFill>
            <a:schemeClr val="tx1"/>
          </a:solidFill>
          <a:latin typeface="+mn-lt"/>
          <a:ea typeface="+mn-ea"/>
          <a:cs typeface="+mn-cs"/>
        </a:defRPr>
      </a:lvl7pPr>
      <a:lvl8pPr marL="13992377" indent="-932825" algn="l" defTabSz="3731301" rtl="0" eaLnBrk="1" latinLnBrk="0" hangingPunct="1">
        <a:spcBef>
          <a:spcPct val="20000"/>
        </a:spcBef>
        <a:buFont typeface="Arial" pitchFamily="34" charset="0"/>
        <a:buChar char="•"/>
        <a:defRPr kumimoji="1" sz="8200" kern="1200">
          <a:solidFill>
            <a:schemeClr val="tx1"/>
          </a:solidFill>
          <a:latin typeface="+mn-lt"/>
          <a:ea typeface="+mn-ea"/>
          <a:cs typeface="+mn-cs"/>
        </a:defRPr>
      </a:lvl8pPr>
      <a:lvl9pPr marL="15858028" indent="-932825" algn="l" defTabSz="3731301" rtl="0" eaLnBrk="1" latinLnBrk="0" hangingPunct="1">
        <a:spcBef>
          <a:spcPct val="20000"/>
        </a:spcBef>
        <a:buFont typeface="Arial" pitchFamily="34" charset="0"/>
        <a:buChar char="•"/>
        <a:defRPr kumimoji="1" sz="8200" kern="1200">
          <a:solidFill>
            <a:schemeClr val="tx1"/>
          </a:solidFill>
          <a:latin typeface="+mn-lt"/>
          <a:ea typeface="+mn-ea"/>
          <a:cs typeface="+mn-cs"/>
        </a:defRPr>
      </a:lvl9pPr>
    </p:bodyStyle>
    <p:otherStyle>
      <a:defPPr>
        <a:defRPr lang="ja-JP"/>
      </a:defPPr>
      <a:lvl1pPr marL="0" algn="l" defTabSz="3731301" rtl="0" eaLnBrk="1" latinLnBrk="0" hangingPunct="1">
        <a:defRPr kumimoji="1" sz="7300" kern="1200">
          <a:solidFill>
            <a:schemeClr val="tx1"/>
          </a:solidFill>
          <a:latin typeface="+mn-lt"/>
          <a:ea typeface="+mn-ea"/>
          <a:cs typeface="+mn-cs"/>
        </a:defRPr>
      </a:lvl1pPr>
      <a:lvl2pPr marL="1865650" algn="l" defTabSz="3731301" rtl="0" eaLnBrk="1" latinLnBrk="0" hangingPunct="1">
        <a:defRPr kumimoji="1" sz="7300" kern="1200">
          <a:solidFill>
            <a:schemeClr val="tx1"/>
          </a:solidFill>
          <a:latin typeface="+mn-lt"/>
          <a:ea typeface="+mn-ea"/>
          <a:cs typeface="+mn-cs"/>
        </a:defRPr>
      </a:lvl2pPr>
      <a:lvl3pPr marL="3731301" algn="l" defTabSz="3731301" rtl="0" eaLnBrk="1" latinLnBrk="0" hangingPunct="1">
        <a:defRPr kumimoji="1" sz="7300" kern="1200">
          <a:solidFill>
            <a:schemeClr val="tx1"/>
          </a:solidFill>
          <a:latin typeface="+mn-lt"/>
          <a:ea typeface="+mn-ea"/>
          <a:cs typeface="+mn-cs"/>
        </a:defRPr>
      </a:lvl3pPr>
      <a:lvl4pPr marL="5596951" algn="l" defTabSz="3731301" rtl="0" eaLnBrk="1" latinLnBrk="0" hangingPunct="1">
        <a:defRPr kumimoji="1" sz="7300" kern="1200">
          <a:solidFill>
            <a:schemeClr val="tx1"/>
          </a:solidFill>
          <a:latin typeface="+mn-lt"/>
          <a:ea typeface="+mn-ea"/>
          <a:cs typeface="+mn-cs"/>
        </a:defRPr>
      </a:lvl4pPr>
      <a:lvl5pPr marL="7462601" algn="l" defTabSz="3731301" rtl="0" eaLnBrk="1" latinLnBrk="0" hangingPunct="1">
        <a:defRPr kumimoji="1" sz="7300" kern="1200">
          <a:solidFill>
            <a:schemeClr val="tx1"/>
          </a:solidFill>
          <a:latin typeface="+mn-lt"/>
          <a:ea typeface="+mn-ea"/>
          <a:cs typeface="+mn-cs"/>
        </a:defRPr>
      </a:lvl5pPr>
      <a:lvl6pPr marL="9328252" algn="l" defTabSz="3731301" rtl="0" eaLnBrk="1" latinLnBrk="0" hangingPunct="1">
        <a:defRPr kumimoji="1" sz="7300" kern="1200">
          <a:solidFill>
            <a:schemeClr val="tx1"/>
          </a:solidFill>
          <a:latin typeface="+mn-lt"/>
          <a:ea typeface="+mn-ea"/>
          <a:cs typeface="+mn-cs"/>
        </a:defRPr>
      </a:lvl6pPr>
      <a:lvl7pPr marL="11193902" algn="l" defTabSz="3731301" rtl="0" eaLnBrk="1" latinLnBrk="0" hangingPunct="1">
        <a:defRPr kumimoji="1" sz="7300" kern="1200">
          <a:solidFill>
            <a:schemeClr val="tx1"/>
          </a:solidFill>
          <a:latin typeface="+mn-lt"/>
          <a:ea typeface="+mn-ea"/>
          <a:cs typeface="+mn-cs"/>
        </a:defRPr>
      </a:lvl7pPr>
      <a:lvl8pPr marL="13059552" algn="l" defTabSz="3731301" rtl="0" eaLnBrk="1" latinLnBrk="0" hangingPunct="1">
        <a:defRPr kumimoji="1" sz="7300" kern="1200">
          <a:solidFill>
            <a:schemeClr val="tx1"/>
          </a:solidFill>
          <a:latin typeface="+mn-lt"/>
          <a:ea typeface="+mn-ea"/>
          <a:cs typeface="+mn-cs"/>
        </a:defRPr>
      </a:lvl8pPr>
      <a:lvl9pPr marL="14925203" algn="l" defTabSz="3731301" rtl="0" eaLnBrk="1" latinLnBrk="0" hangingPunct="1">
        <a:defRPr kumimoji="1"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AutoShape 15"/>
          <p:cNvSpPr>
            <a:spLocks noChangeArrowheads="1"/>
          </p:cNvSpPr>
          <p:nvPr/>
        </p:nvSpPr>
        <p:spPr bwMode="auto">
          <a:xfrm>
            <a:off x="7615213" y="35302836"/>
            <a:ext cx="6840000" cy="5580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処置</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静脈圧迫処置（慢性静脈不全に対するもの）</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多血小板血漿処置</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エタノールの局所注入（甲状腺）</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エタノールの局所注入（副甲状腺）</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人工腎臓</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導入期加算３及び腎代替療法実績加算</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透析液水質確保加算及び慢性維持透析濾過加算</a:t>
            </a:r>
          </a:p>
          <a:p>
            <a:pPr lvl="0">
              <a:lnSpc>
                <a:spcPct val="90000"/>
              </a:lnSpc>
            </a:pPr>
            <a:r>
              <a:rPr lang="zh-TW" altLang="en-US" sz="2400" b="1" dirty="0">
                <a:solidFill>
                  <a:prstClr val="white"/>
                </a:solidFill>
                <a:latin typeface="ＭＳ Ｐゴシック" panose="020B0600070205080204" pitchFamily="50" charset="-128"/>
                <a:ea typeface="ＭＳ Ｐゴシック" panose="020B0600070205080204" pitchFamily="50" charset="-128"/>
              </a:rPr>
              <a:t>腎代替療法診療体制充実加算</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難治性高コレステロール血症に伴う重度尿蛋白を呈する糖尿病性腎症に対するＬＤＬアフェレシス療法</a:t>
            </a:r>
          </a:p>
          <a:p>
            <a:pPr>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移植後抗体関連拒絶反応治療における血漿交換療法</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手術用顕微鏡加算</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ＣＡＤ／ＣＡＭ冠及びＣＡＤ／ＣＡＭインレー</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３次元プリント有床義歯</a:t>
            </a:r>
          </a:p>
        </p:txBody>
      </p:sp>
      <p:sp>
        <p:nvSpPr>
          <p:cNvPr id="35" name="AutoShape 15"/>
          <p:cNvSpPr>
            <a:spLocks noChangeArrowheads="1"/>
          </p:cNvSpPr>
          <p:nvPr/>
        </p:nvSpPr>
        <p:spPr bwMode="auto">
          <a:xfrm>
            <a:off x="7614470" y="30725324"/>
            <a:ext cx="6840000" cy="4248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精神科専門療法</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通院・在宅精神療法の注４に規定する児童思春期精神科専門管理加算</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通院・在宅精神療法の注９に規定する心理支援加算</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通院・在宅精神療法の注</a:t>
            </a:r>
            <a:r>
              <a:rPr lang="en-US" altLang="ja-JP" sz="2400" b="1" dirty="0">
                <a:solidFill>
                  <a:prstClr val="white"/>
                </a:solidFill>
                <a:latin typeface="ＭＳ Ｐゴシック" panose="020B0600070205080204" pitchFamily="50" charset="-128"/>
                <a:ea typeface="ＭＳ Ｐゴシック" panose="020B0600070205080204" pitchFamily="50" charset="-128"/>
              </a:rPr>
              <a:t>10</a:t>
            </a:r>
            <a:r>
              <a:rPr lang="ja-JP" altLang="en-US" sz="2400" b="1" dirty="0">
                <a:solidFill>
                  <a:prstClr val="white"/>
                </a:solidFill>
                <a:latin typeface="ＭＳ Ｐゴシック" panose="020B0600070205080204" pitchFamily="50" charset="-128"/>
                <a:ea typeface="ＭＳ Ｐゴシック" panose="020B0600070205080204" pitchFamily="50" charset="-128"/>
              </a:rPr>
              <a:t>に規定する</a:t>
            </a:r>
            <a:r>
              <a:rPr lang="zh-TW" altLang="en-US" sz="2400" b="1" dirty="0">
                <a:solidFill>
                  <a:prstClr val="white"/>
                </a:solidFill>
                <a:latin typeface="ＭＳ Ｐゴシック" panose="020B0600070205080204" pitchFamily="50" charset="-128"/>
                <a:ea typeface="ＭＳ Ｐゴシック" panose="020B0600070205080204" pitchFamily="50" charset="-128"/>
              </a:rPr>
              <a:t>児童思春期支援指導加算</a:t>
            </a:r>
            <a:r>
              <a:rPr lang="ja-JP" altLang="en-US" sz="2400" b="1" dirty="0">
                <a:solidFill>
                  <a:prstClr val="white"/>
                </a:solidFill>
                <a:latin typeface="ＭＳ Ｐゴシック" panose="020B0600070205080204" pitchFamily="50" charset="-128"/>
                <a:ea typeface="ＭＳ Ｐゴシック" panose="020B0600070205080204" pitchFamily="50" charset="-128"/>
              </a:rPr>
              <a:t>１</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認知療法・認知行動療法１</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精神科作業療法</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抗精神病特定薬剤治療指導管理料（治療抵抗性統合失調症治療指導管理料に限る。）</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医療保護入院等診療料</a:t>
            </a:r>
          </a:p>
        </p:txBody>
      </p:sp>
      <p:sp>
        <p:nvSpPr>
          <p:cNvPr id="36" name="AutoShape 15"/>
          <p:cNvSpPr>
            <a:spLocks noChangeArrowheads="1"/>
          </p:cNvSpPr>
          <p:nvPr/>
        </p:nvSpPr>
        <p:spPr bwMode="auto">
          <a:xfrm>
            <a:off x="7611310" y="26471828"/>
            <a:ext cx="6840000" cy="3960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リハビリテーション</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ja-JP" altLang="en-US" sz="2400" b="1" dirty="0">
                <a:solidFill>
                  <a:prstClr val="white"/>
                </a:solidFill>
                <a:latin typeface="+mn-ea"/>
              </a:rPr>
              <a:t>心大血管疾患リハビリテーション料（</a:t>
            </a:r>
            <a:r>
              <a:rPr lang="en-US" altLang="ja-JP" sz="2400" b="1" dirty="0">
                <a:solidFill>
                  <a:prstClr val="white"/>
                </a:solidFill>
                <a:latin typeface="+mn-ea"/>
              </a:rPr>
              <a:t>Ⅰ</a:t>
            </a:r>
            <a:r>
              <a:rPr lang="ja-JP" altLang="en-US" sz="2400" b="1" dirty="0">
                <a:solidFill>
                  <a:prstClr val="white"/>
                </a:solidFill>
                <a:latin typeface="+mn-ea"/>
              </a:rPr>
              <a:t>）</a:t>
            </a:r>
          </a:p>
          <a:p>
            <a:pPr lvl="0">
              <a:lnSpc>
                <a:spcPct val="90000"/>
              </a:lnSpc>
            </a:pPr>
            <a:r>
              <a:rPr lang="ja-JP" altLang="en-US" sz="2400" b="1" dirty="0">
                <a:solidFill>
                  <a:prstClr val="white"/>
                </a:solidFill>
                <a:latin typeface="+mn-ea"/>
              </a:rPr>
              <a:t>脳血管疾患等リハビリテーション料（</a:t>
            </a:r>
            <a:r>
              <a:rPr lang="en-US" altLang="ja-JP" sz="2400" b="1" dirty="0">
                <a:solidFill>
                  <a:prstClr val="white"/>
                </a:solidFill>
                <a:latin typeface="+mn-ea"/>
              </a:rPr>
              <a:t>Ⅰ</a:t>
            </a:r>
            <a:r>
              <a:rPr lang="ja-JP" altLang="en-US" sz="2400" b="1" dirty="0">
                <a:solidFill>
                  <a:prstClr val="white"/>
                </a:solidFill>
                <a:latin typeface="+mn-ea"/>
              </a:rPr>
              <a:t>）</a:t>
            </a:r>
          </a:p>
          <a:p>
            <a:pPr lvl="0">
              <a:lnSpc>
                <a:spcPct val="90000"/>
              </a:lnSpc>
            </a:pPr>
            <a:r>
              <a:rPr lang="ja-JP" altLang="en-US" sz="2400" b="1" dirty="0">
                <a:solidFill>
                  <a:prstClr val="white"/>
                </a:solidFill>
                <a:latin typeface="+mn-ea"/>
              </a:rPr>
              <a:t>運動器リハビリテーション料（</a:t>
            </a:r>
            <a:r>
              <a:rPr lang="en-US" altLang="ja-JP" sz="2400" b="1" dirty="0">
                <a:solidFill>
                  <a:prstClr val="white"/>
                </a:solidFill>
                <a:latin typeface="+mn-ea"/>
              </a:rPr>
              <a:t>Ⅰ</a:t>
            </a:r>
            <a:r>
              <a:rPr lang="ja-JP" altLang="en-US" sz="2400" b="1" dirty="0">
                <a:solidFill>
                  <a:prstClr val="white"/>
                </a:solidFill>
                <a:latin typeface="+mn-ea"/>
              </a:rPr>
              <a:t>）</a:t>
            </a:r>
          </a:p>
          <a:p>
            <a:pPr lvl="0">
              <a:lnSpc>
                <a:spcPct val="90000"/>
              </a:lnSpc>
            </a:pPr>
            <a:r>
              <a:rPr lang="ja-JP" altLang="en-US" sz="2400" b="1" dirty="0">
                <a:solidFill>
                  <a:prstClr val="white"/>
                </a:solidFill>
                <a:latin typeface="+mn-ea"/>
              </a:rPr>
              <a:t>呼吸器リハビリテーション料（</a:t>
            </a:r>
            <a:r>
              <a:rPr lang="en-US" altLang="ja-JP" sz="2400" b="1" dirty="0">
                <a:solidFill>
                  <a:prstClr val="white"/>
                </a:solidFill>
                <a:latin typeface="+mn-ea"/>
              </a:rPr>
              <a:t>Ⅰ</a:t>
            </a:r>
            <a:r>
              <a:rPr lang="ja-JP" altLang="en-US" sz="2400" b="1" dirty="0">
                <a:solidFill>
                  <a:prstClr val="white"/>
                </a:solidFill>
                <a:latin typeface="+mn-ea"/>
              </a:rPr>
              <a:t>）</a:t>
            </a:r>
          </a:p>
          <a:p>
            <a:pPr lvl="0">
              <a:lnSpc>
                <a:spcPct val="90000"/>
              </a:lnSpc>
            </a:pPr>
            <a:r>
              <a:rPr lang="ja-JP" altLang="en-US" sz="2400" b="1" dirty="0">
                <a:solidFill>
                  <a:prstClr val="white"/>
                </a:solidFill>
                <a:latin typeface="+mn-ea"/>
              </a:rPr>
              <a:t>摂食機能療法の注３に規定する摂食嚥下機能回復体制加算２</a:t>
            </a:r>
          </a:p>
          <a:p>
            <a:pPr lvl="0">
              <a:lnSpc>
                <a:spcPct val="90000"/>
              </a:lnSpc>
            </a:pPr>
            <a:r>
              <a:rPr lang="ja-JP" altLang="en-US" sz="2400" b="1" dirty="0">
                <a:solidFill>
                  <a:prstClr val="white"/>
                </a:solidFill>
                <a:latin typeface="+mn-ea"/>
              </a:rPr>
              <a:t>がん患者リハビリテーション料</a:t>
            </a:r>
          </a:p>
          <a:p>
            <a:pPr lvl="0">
              <a:lnSpc>
                <a:spcPct val="90000"/>
              </a:lnSpc>
            </a:pPr>
            <a:r>
              <a:rPr lang="ja-JP" altLang="en-US" sz="2400" b="1" dirty="0">
                <a:solidFill>
                  <a:prstClr val="white"/>
                </a:solidFill>
                <a:latin typeface="+mn-ea"/>
              </a:rPr>
              <a:t>リンパ浮腫複合的治療料</a:t>
            </a:r>
          </a:p>
          <a:p>
            <a:pPr lvl="0">
              <a:lnSpc>
                <a:spcPct val="90000"/>
              </a:lnSpc>
            </a:pPr>
            <a:r>
              <a:rPr lang="ja-JP" altLang="en-US" sz="2400" b="1" dirty="0">
                <a:solidFill>
                  <a:prstClr val="white"/>
                </a:solidFill>
                <a:latin typeface="+mn-ea"/>
              </a:rPr>
              <a:t>集団コミュニケーション療法料</a:t>
            </a:r>
          </a:p>
          <a:p>
            <a:pPr lvl="0">
              <a:lnSpc>
                <a:spcPct val="90000"/>
              </a:lnSpc>
            </a:pPr>
            <a:r>
              <a:rPr lang="ja-JP" altLang="en-US" sz="2400" b="1" dirty="0">
                <a:solidFill>
                  <a:prstClr val="white"/>
                </a:solidFill>
                <a:latin typeface="+mn-ea"/>
              </a:rPr>
              <a:t>歯科口腔リハビリテーション料２</a:t>
            </a:r>
          </a:p>
        </p:txBody>
      </p:sp>
      <p:sp>
        <p:nvSpPr>
          <p:cNvPr id="38" name="AutoShape 15"/>
          <p:cNvSpPr>
            <a:spLocks noChangeArrowheads="1"/>
          </p:cNvSpPr>
          <p:nvPr/>
        </p:nvSpPr>
        <p:spPr bwMode="auto">
          <a:xfrm>
            <a:off x="7611310" y="24518684"/>
            <a:ext cx="6840000" cy="1656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投薬・注射</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zh-TW" altLang="en-US" sz="2400" b="1" dirty="0">
                <a:solidFill>
                  <a:prstClr val="white"/>
                </a:solidFill>
                <a:latin typeface="ＭＳ Ｐゴシック" pitchFamily="50" charset="-128"/>
                <a:ea typeface="ＭＳ Ｐゴシック" pitchFamily="50" charset="-128"/>
              </a:rPr>
              <a:t>抗悪性腫瘍剤処方管理加算</a:t>
            </a:r>
          </a:p>
          <a:p>
            <a:pPr lvl="0">
              <a:lnSpc>
                <a:spcPct val="90000"/>
              </a:lnSpc>
            </a:pPr>
            <a:r>
              <a:rPr lang="zh-TW" altLang="en-US" sz="2400" b="1" dirty="0">
                <a:solidFill>
                  <a:prstClr val="white"/>
                </a:solidFill>
                <a:latin typeface="ＭＳ Ｐゴシック" pitchFamily="50" charset="-128"/>
                <a:ea typeface="ＭＳ Ｐゴシック" pitchFamily="50" charset="-128"/>
              </a:rPr>
              <a:t>外来化学療法加算１</a:t>
            </a:r>
          </a:p>
          <a:p>
            <a:pPr lvl="0">
              <a:lnSpc>
                <a:spcPct val="90000"/>
              </a:lnSpc>
            </a:pPr>
            <a:r>
              <a:rPr lang="zh-TW" altLang="en-US" sz="2400" b="1" dirty="0">
                <a:solidFill>
                  <a:prstClr val="white"/>
                </a:solidFill>
                <a:latin typeface="ＭＳ Ｐゴシック" pitchFamily="50" charset="-128"/>
                <a:ea typeface="ＭＳ Ｐゴシック" pitchFamily="50" charset="-128"/>
              </a:rPr>
              <a:t>無菌製剤処理料</a:t>
            </a:r>
          </a:p>
        </p:txBody>
      </p:sp>
      <p:sp>
        <p:nvSpPr>
          <p:cNvPr id="39" name="AutoShape 15"/>
          <p:cNvSpPr>
            <a:spLocks noChangeArrowheads="1"/>
          </p:cNvSpPr>
          <p:nvPr/>
        </p:nvSpPr>
        <p:spPr bwMode="auto">
          <a:xfrm>
            <a:off x="7611310" y="19325540"/>
            <a:ext cx="6840000" cy="4896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画像診断</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ja-JP" altLang="en-US" sz="2400" b="1" dirty="0">
                <a:solidFill>
                  <a:prstClr val="white"/>
                </a:solidFill>
                <a:latin typeface="+mj-ea"/>
                <a:ea typeface="+mj-ea"/>
              </a:rPr>
              <a:t>画像診断管理加算１</a:t>
            </a:r>
          </a:p>
          <a:p>
            <a:pPr lvl="0">
              <a:lnSpc>
                <a:spcPct val="90000"/>
              </a:lnSpc>
            </a:pPr>
            <a:r>
              <a:rPr lang="ja-JP" altLang="en-US" sz="2400" b="1" dirty="0">
                <a:solidFill>
                  <a:prstClr val="white"/>
                </a:solidFill>
                <a:latin typeface="+mj-ea"/>
                <a:ea typeface="+mj-ea"/>
              </a:rPr>
              <a:t>画像診断管理加算４</a:t>
            </a:r>
          </a:p>
          <a:p>
            <a:pPr lvl="0">
              <a:lnSpc>
                <a:spcPct val="90000"/>
              </a:lnSpc>
            </a:pPr>
            <a:r>
              <a:rPr lang="ja-JP" altLang="en-US" sz="2400" b="1" dirty="0">
                <a:solidFill>
                  <a:prstClr val="white"/>
                </a:solidFill>
                <a:latin typeface="+mj-ea"/>
                <a:ea typeface="+mj-ea"/>
              </a:rPr>
              <a:t>ポジトロン断層撮影（アミロイドＰＥＴイメージング剤を用いた場合を除く。）</a:t>
            </a:r>
          </a:p>
          <a:p>
            <a:pPr lvl="0">
              <a:lnSpc>
                <a:spcPct val="90000"/>
              </a:lnSpc>
            </a:pPr>
            <a:r>
              <a:rPr lang="ja-JP" altLang="en-US" sz="2400" b="1" dirty="0">
                <a:solidFill>
                  <a:prstClr val="white"/>
                </a:solidFill>
                <a:latin typeface="+mj-ea"/>
                <a:ea typeface="+mj-ea"/>
              </a:rPr>
              <a:t>ポジトロン断層・コンピューター断層複合撮影（アミロイドＰＥＴイメージング剤を用いた場合を除く。）</a:t>
            </a:r>
          </a:p>
          <a:p>
            <a:pPr lvl="0">
              <a:lnSpc>
                <a:spcPct val="90000"/>
              </a:lnSpc>
            </a:pPr>
            <a:r>
              <a:rPr lang="ja-JP" altLang="en-US" sz="2400" b="1" dirty="0">
                <a:solidFill>
                  <a:prstClr val="white"/>
                </a:solidFill>
                <a:latin typeface="+mj-ea"/>
                <a:ea typeface="+mj-ea"/>
              </a:rPr>
              <a:t>ＣＴ撮影及びＭＲＩ撮影</a:t>
            </a:r>
          </a:p>
          <a:p>
            <a:pPr lvl="0">
              <a:lnSpc>
                <a:spcPct val="90000"/>
              </a:lnSpc>
            </a:pPr>
            <a:r>
              <a:rPr lang="ja-JP" altLang="en-US" sz="2400" b="1" dirty="0">
                <a:solidFill>
                  <a:prstClr val="white"/>
                </a:solidFill>
                <a:latin typeface="+mj-ea"/>
                <a:ea typeface="+mj-ea"/>
              </a:rPr>
              <a:t>冠動脈ＣＴ撮影加算</a:t>
            </a:r>
          </a:p>
          <a:p>
            <a:pPr lvl="0">
              <a:lnSpc>
                <a:spcPct val="90000"/>
              </a:lnSpc>
            </a:pPr>
            <a:r>
              <a:rPr lang="ja-JP" altLang="en-US" sz="2400" b="1" dirty="0">
                <a:solidFill>
                  <a:prstClr val="white"/>
                </a:solidFill>
                <a:latin typeface="+mj-ea"/>
                <a:ea typeface="+mj-ea"/>
              </a:rPr>
              <a:t>血流予備量比コンピューター断層撮影解析</a:t>
            </a:r>
            <a:endParaRPr lang="en-US" altLang="ja-JP" sz="2400" b="1" dirty="0">
              <a:solidFill>
                <a:prstClr val="white"/>
              </a:solidFill>
              <a:latin typeface="+mj-ea"/>
              <a:ea typeface="+mj-ea"/>
            </a:endParaRPr>
          </a:p>
          <a:p>
            <a:pPr lvl="0">
              <a:lnSpc>
                <a:spcPct val="90000"/>
              </a:lnSpc>
            </a:pPr>
            <a:r>
              <a:rPr lang="ja-JP" altLang="en-US" sz="2400" b="1" dirty="0">
                <a:solidFill>
                  <a:prstClr val="white"/>
                </a:solidFill>
                <a:latin typeface="+mj-ea"/>
                <a:ea typeface="+mj-ea"/>
              </a:rPr>
              <a:t>心臓ＭＲＩ撮影加算</a:t>
            </a:r>
          </a:p>
          <a:p>
            <a:pPr lvl="0">
              <a:lnSpc>
                <a:spcPct val="90000"/>
              </a:lnSpc>
            </a:pPr>
            <a:r>
              <a:rPr lang="ja-JP" altLang="en-US" sz="2400" b="1" dirty="0">
                <a:solidFill>
                  <a:prstClr val="white"/>
                </a:solidFill>
                <a:latin typeface="+mj-ea"/>
                <a:ea typeface="+mj-ea"/>
              </a:rPr>
              <a:t>乳房ＭＲＩ撮影加算</a:t>
            </a:r>
          </a:p>
          <a:p>
            <a:pPr lvl="0">
              <a:lnSpc>
                <a:spcPct val="90000"/>
              </a:lnSpc>
            </a:pPr>
            <a:r>
              <a:rPr lang="ja-JP" altLang="en-US" sz="2400" b="1" dirty="0">
                <a:solidFill>
                  <a:prstClr val="white"/>
                </a:solidFill>
                <a:latin typeface="+mj-ea"/>
                <a:ea typeface="+mj-ea"/>
              </a:rPr>
              <a:t>頭部ＭＲＩ撮影加算</a:t>
            </a:r>
          </a:p>
          <a:p>
            <a:pPr lvl="0">
              <a:lnSpc>
                <a:spcPct val="90000"/>
              </a:lnSpc>
            </a:pPr>
            <a:r>
              <a:rPr lang="ja-JP" altLang="en-US" sz="2400" b="1" dirty="0">
                <a:solidFill>
                  <a:prstClr val="white"/>
                </a:solidFill>
                <a:latin typeface="+mj-ea"/>
                <a:ea typeface="+mj-ea"/>
              </a:rPr>
              <a:t>肝エラストグラフィ加算</a:t>
            </a:r>
            <a:endParaRPr lang="en-US" altLang="ja-JP" sz="2400" b="1" dirty="0">
              <a:solidFill>
                <a:prstClr val="white"/>
              </a:solidFill>
              <a:latin typeface="+mj-ea"/>
              <a:ea typeface="+mj-ea"/>
            </a:endParaRPr>
          </a:p>
          <a:p>
            <a:pPr lvl="0">
              <a:lnSpc>
                <a:spcPct val="90000"/>
              </a:lnSpc>
            </a:pPr>
            <a:endParaRPr lang="en-US" altLang="ja-JP" sz="3200" dirty="0">
              <a:solidFill>
                <a:prstClr val="white"/>
              </a:solidFill>
              <a:latin typeface="ＭＳ Ｐゴシック" pitchFamily="50" charset="-128"/>
              <a:ea typeface="ＭＳ Ｐゴシック" pitchFamily="50" charset="-128"/>
            </a:endParaRPr>
          </a:p>
        </p:txBody>
      </p:sp>
      <p:sp>
        <p:nvSpPr>
          <p:cNvPr id="40" name="AutoShape 15"/>
          <p:cNvSpPr>
            <a:spLocks noChangeArrowheads="1"/>
          </p:cNvSpPr>
          <p:nvPr/>
        </p:nvSpPr>
        <p:spPr bwMode="auto">
          <a:xfrm>
            <a:off x="7615213" y="6572396"/>
            <a:ext cx="6840000" cy="12456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検査</a:t>
            </a:r>
            <a:endParaRPr lang="en-US" altLang="ja-JP" sz="3600" b="1" dirty="0">
              <a:solidFill>
                <a:prstClr val="white"/>
              </a:solidFill>
              <a:latin typeface="ＭＳ Ｐゴシック" pitchFamily="50" charset="-128"/>
              <a:ea typeface="ＭＳ Ｐゴシック" pitchFamily="50" charset="-128"/>
            </a:endParaRPr>
          </a:p>
          <a:p>
            <a:pPr lvl="0">
              <a:lnSpc>
                <a:spcPct val="90000"/>
              </a:lnSpc>
            </a:pPr>
            <a:r>
              <a:rPr lang="ja-JP" altLang="en-US" sz="2400" b="1" dirty="0">
                <a:solidFill>
                  <a:prstClr val="white"/>
                </a:solidFill>
                <a:latin typeface="+mj-ea"/>
                <a:ea typeface="+mj-ea"/>
              </a:rPr>
              <a:t>遺伝学的検査の注１に規定する施設基準</a:t>
            </a:r>
          </a:p>
          <a:p>
            <a:pPr lvl="0">
              <a:lnSpc>
                <a:spcPct val="90000"/>
              </a:lnSpc>
            </a:pPr>
            <a:r>
              <a:rPr lang="ja-JP" altLang="en-US" sz="2400" b="1" dirty="0">
                <a:solidFill>
                  <a:prstClr val="white"/>
                </a:solidFill>
                <a:latin typeface="+mj-ea"/>
                <a:ea typeface="+mj-ea"/>
              </a:rPr>
              <a:t>遺伝学的検査の注２に規定する施設基準</a:t>
            </a:r>
          </a:p>
          <a:p>
            <a:pPr lvl="0">
              <a:lnSpc>
                <a:spcPct val="90000"/>
              </a:lnSpc>
            </a:pPr>
            <a:r>
              <a:rPr lang="ja-JP" altLang="en-US" sz="2400" b="1" dirty="0">
                <a:solidFill>
                  <a:prstClr val="white"/>
                </a:solidFill>
                <a:latin typeface="+mj-ea"/>
                <a:ea typeface="+mj-ea"/>
              </a:rPr>
              <a:t>染色体検査の注２に規定する基準</a:t>
            </a:r>
          </a:p>
          <a:p>
            <a:pPr lvl="0">
              <a:lnSpc>
                <a:spcPct val="90000"/>
              </a:lnSpc>
            </a:pPr>
            <a:r>
              <a:rPr lang="ja-JP" altLang="en-US" sz="2400" b="1" dirty="0">
                <a:solidFill>
                  <a:prstClr val="white"/>
                </a:solidFill>
                <a:latin typeface="+mj-ea"/>
                <a:ea typeface="+mj-ea"/>
              </a:rPr>
              <a:t>骨髄微小残存病変量測定</a:t>
            </a:r>
          </a:p>
          <a:p>
            <a:pPr lvl="0">
              <a:lnSpc>
                <a:spcPct val="90000"/>
              </a:lnSpc>
            </a:pPr>
            <a:r>
              <a:rPr lang="ja-JP" altLang="en-US" sz="2400" b="1" dirty="0">
                <a:solidFill>
                  <a:prstClr val="white"/>
                </a:solidFill>
                <a:latin typeface="+mj-ea"/>
                <a:ea typeface="+mj-ea"/>
              </a:rPr>
              <a:t>ＢＲＣＡ１／２遺伝子検査</a:t>
            </a:r>
          </a:p>
          <a:p>
            <a:pPr lvl="0">
              <a:lnSpc>
                <a:spcPct val="90000"/>
              </a:lnSpc>
            </a:pPr>
            <a:r>
              <a:rPr lang="ja-JP" altLang="en-US" sz="2400" b="1" dirty="0">
                <a:solidFill>
                  <a:prstClr val="white"/>
                </a:solidFill>
                <a:latin typeface="+mj-ea"/>
                <a:ea typeface="+mj-ea"/>
              </a:rPr>
              <a:t>がんゲノムプロファイリング検査</a:t>
            </a:r>
          </a:p>
          <a:p>
            <a:pPr lvl="0">
              <a:lnSpc>
                <a:spcPct val="90000"/>
              </a:lnSpc>
            </a:pPr>
            <a:r>
              <a:rPr lang="ja-JP" altLang="en-US" sz="2400" b="1" dirty="0">
                <a:solidFill>
                  <a:prstClr val="white"/>
                </a:solidFill>
                <a:latin typeface="+mj-ea"/>
                <a:ea typeface="+mj-ea"/>
              </a:rPr>
              <a:t>先天性代謝異常症検査</a:t>
            </a:r>
          </a:p>
          <a:p>
            <a:pPr lvl="0">
              <a:lnSpc>
                <a:spcPct val="90000"/>
              </a:lnSpc>
            </a:pPr>
            <a:r>
              <a:rPr lang="ja-JP" altLang="en-US" sz="2400" b="1" dirty="0">
                <a:solidFill>
                  <a:prstClr val="white"/>
                </a:solidFill>
                <a:latin typeface="+mj-ea"/>
                <a:ea typeface="+mj-ea"/>
              </a:rPr>
              <a:t>抗アデノ随伴ウイルス９型（ＡＡＶ９）抗体</a:t>
            </a:r>
          </a:p>
          <a:p>
            <a:pPr lvl="0">
              <a:lnSpc>
                <a:spcPct val="90000"/>
              </a:lnSpc>
            </a:pPr>
            <a:r>
              <a:rPr lang="ja-JP" altLang="en-US" sz="2400" b="1" dirty="0">
                <a:solidFill>
                  <a:prstClr val="white"/>
                </a:solidFill>
                <a:latin typeface="+mj-ea"/>
                <a:ea typeface="+mj-ea"/>
              </a:rPr>
              <a:t>抗ＨＬＡ抗体（スクリーニング検査）及び抗ＨＬＡ抗体（抗体特異性同定検査）</a:t>
            </a:r>
          </a:p>
          <a:p>
            <a:pPr lvl="0">
              <a:lnSpc>
                <a:spcPct val="90000"/>
              </a:lnSpc>
            </a:pPr>
            <a:r>
              <a:rPr lang="ja-JP" altLang="en-US" sz="2400" b="1" dirty="0">
                <a:solidFill>
                  <a:prstClr val="white"/>
                </a:solidFill>
                <a:latin typeface="+mj-ea"/>
                <a:ea typeface="+mj-ea"/>
              </a:rPr>
              <a:t>ＨＰＶ核酸検出及びＨＰＶ核酸検出（簡易ジェノタイプ判定）</a:t>
            </a:r>
          </a:p>
          <a:p>
            <a:pPr lvl="0">
              <a:lnSpc>
                <a:spcPct val="90000"/>
              </a:lnSpc>
            </a:pPr>
            <a:r>
              <a:rPr lang="ja-JP" altLang="en-US" sz="2400" b="1" dirty="0">
                <a:solidFill>
                  <a:prstClr val="white"/>
                </a:solidFill>
                <a:latin typeface="+mj-ea"/>
                <a:ea typeface="+mj-ea"/>
              </a:rPr>
              <a:t>ウイルス・細菌核酸及び薬剤耐性遺伝子多項目同時検出</a:t>
            </a:r>
            <a:endParaRPr lang="en-US" altLang="ja-JP" sz="2400" b="1" dirty="0">
              <a:solidFill>
                <a:prstClr val="white"/>
              </a:solidFill>
              <a:latin typeface="+mj-ea"/>
              <a:ea typeface="+mj-ea"/>
            </a:endParaRPr>
          </a:p>
          <a:p>
            <a:pPr lvl="0">
              <a:lnSpc>
                <a:spcPct val="90000"/>
              </a:lnSpc>
            </a:pPr>
            <a:r>
              <a:rPr lang="ja-JP" altLang="en-US" sz="2400" b="1" dirty="0">
                <a:solidFill>
                  <a:prstClr val="white"/>
                </a:solidFill>
                <a:latin typeface="+mj-ea"/>
                <a:ea typeface="+mj-ea"/>
              </a:rPr>
              <a:t>ウイルス・細菌核酸多項目同時検出</a:t>
            </a:r>
            <a:endParaRPr lang="en-US" altLang="ja-JP" sz="2400" b="1" dirty="0">
              <a:solidFill>
                <a:prstClr val="white"/>
              </a:solidFill>
              <a:latin typeface="+mj-ea"/>
              <a:ea typeface="+mj-ea"/>
            </a:endParaRPr>
          </a:p>
          <a:p>
            <a:pPr lvl="0">
              <a:lnSpc>
                <a:spcPct val="90000"/>
              </a:lnSpc>
            </a:pPr>
            <a:r>
              <a:rPr lang="ja-JP" altLang="en-US" sz="2400" b="1" dirty="0">
                <a:solidFill>
                  <a:prstClr val="white"/>
                </a:solidFill>
                <a:latin typeface="+mj-ea"/>
                <a:ea typeface="+mj-ea"/>
              </a:rPr>
              <a:t>ウイルス・細菌核酸多項目同時検出（髄液）</a:t>
            </a:r>
            <a:endParaRPr lang="en-US" altLang="ja-JP" sz="2400" b="1" dirty="0">
              <a:solidFill>
                <a:prstClr val="white"/>
              </a:solidFill>
              <a:latin typeface="+mj-ea"/>
              <a:ea typeface="+mj-ea"/>
            </a:endParaRPr>
          </a:p>
          <a:p>
            <a:pPr lvl="0">
              <a:lnSpc>
                <a:spcPct val="90000"/>
              </a:lnSpc>
            </a:pPr>
            <a:r>
              <a:rPr lang="ja-JP" altLang="en-US" sz="2400" b="1" dirty="0">
                <a:solidFill>
                  <a:prstClr val="white"/>
                </a:solidFill>
                <a:latin typeface="+mj-ea"/>
                <a:ea typeface="+mj-ea"/>
              </a:rPr>
              <a:t>検体検査管理加算（</a:t>
            </a:r>
            <a:r>
              <a:rPr lang="en-US" altLang="ja-JP" sz="2400" b="1" dirty="0">
                <a:solidFill>
                  <a:prstClr val="white"/>
                </a:solidFill>
                <a:latin typeface="+mj-ea"/>
                <a:ea typeface="+mj-ea"/>
              </a:rPr>
              <a:t>Ⅳ</a:t>
            </a:r>
            <a:r>
              <a:rPr lang="ja-JP" altLang="en-US" sz="2400" b="1" dirty="0">
                <a:solidFill>
                  <a:prstClr val="white"/>
                </a:solidFill>
                <a:latin typeface="+mj-ea"/>
                <a:ea typeface="+mj-ea"/>
              </a:rPr>
              <a:t>）</a:t>
            </a:r>
          </a:p>
          <a:p>
            <a:pPr lvl="0">
              <a:lnSpc>
                <a:spcPct val="90000"/>
              </a:lnSpc>
            </a:pPr>
            <a:r>
              <a:rPr lang="ja-JP" altLang="en-US" sz="2400" b="1" dirty="0">
                <a:solidFill>
                  <a:prstClr val="white"/>
                </a:solidFill>
                <a:latin typeface="+mj-ea"/>
                <a:ea typeface="+mj-ea"/>
              </a:rPr>
              <a:t>国際標準検査管理加算</a:t>
            </a:r>
          </a:p>
          <a:p>
            <a:pPr lvl="0">
              <a:lnSpc>
                <a:spcPct val="90000"/>
              </a:lnSpc>
            </a:pPr>
            <a:r>
              <a:rPr lang="ja-JP" altLang="en-US" sz="2400" b="1" dirty="0">
                <a:solidFill>
                  <a:prstClr val="white"/>
                </a:solidFill>
                <a:latin typeface="+mj-ea"/>
                <a:ea typeface="+mj-ea"/>
              </a:rPr>
              <a:t>遺伝カウンセリング加算</a:t>
            </a:r>
          </a:p>
          <a:p>
            <a:pPr lvl="0">
              <a:lnSpc>
                <a:spcPct val="90000"/>
              </a:lnSpc>
            </a:pPr>
            <a:r>
              <a:rPr lang="ja-JP" altLang="en-US" sz="2400" b="1" dirty="0">
                <a:solidFill>
                  <a:prstClr val="white"/>
                </a:solidFill>
                <a:latin typeface="+mj-ea"/>
                <a:ea typeface="+mj-ea"/>
              </a:rPr>
              <a:t>遺伝性腫瘍カウンセリング加算</a:t>
            </a:r>
          </a:p>
          <a:p>
            <a:pPr lvl="0">
              <a:lnSpc>
                <a:spcPct val="90000"/>
              </a:lnSpc>
            </a:pPr>
            <a:r>
              <a:rPr lang="ja-JP" altLang="en-US" sz="2400" b="1" dirty="0">
                <a:solidFill>
                  <a:prstClr val="white"/>
                </a:solidFill>
                <a:latin typeface="+mj-ea"/>
                <a:ea typeface="+mj-ea"/>
              </a:rPr>
              <a:t>心臓カテーテル法による諸検査の血管内視鏡検査加算</a:t>
            </a:r>
          </a:p>
          <a:p>
            <a:pPr lvl="0">
              <a:lnSpc>
                <a:spcPct val="90000"/>
              </a:lnSpc>
            </a:pPr>
            <a:r>
              <a:rPr lang="ja-JP" altLang="en-US" sz="2400" b="1" dirty="0">
                <a:solidFill>
                  <a:prstClr val="white"/>
                </a:solidFill>
                <a:latin typeface="+mj-ea"/>
                <a:ea typeface="+mj-ea"/>
              </a:rPr>
              <a:t>時間内歩行試験及びシャトルウォーキングテスト</a:t>
            </a:r>
          </a:p>
          <a:p>
            <a:pPr lvl="0">
              <a:lnSpc>
                <a:spcPct val="90000"/>
              </a:lnSpc>
            </a:pPr>
            <a:r>
              <a:rPr lang="ja-JP" altLang="en-US" sz="2400" b="1" dirty="0">
                <a:solidFill>
                  <a:prstClr val="white"/>
                </a:solidFill>
                <a:latin typeface="+mj-ea"/>
                <a:ea typeface="+mj-ea"/>
              </a:rPr>
              <a:t>胎児心エコー法</a:t>
            </a:r>
          </a:p>
          <a:p>
            <a:pPr lvl="0">
              <a:lnSpc>
                <a:spcPct val="90000"/>
              </a:lnSpc>
            </a:pPr>
            <a:r>
              <a:rPr lang="ja-JP" altLang="en-US" sz="2400" b="1" dirty="0">
                <a:solidFill>
                  <a:prstClr val="white"/>
                </a:solidFill>
                <a:latin typeface="+mj-ea"/>
                <a:ea typeface="+mj-ea"/>
              </a:rPr>
              <a:t>ヘッドアップティルト試験</a:t>
            </a:r>
          </a:p>
          <a:p>
            <a:pPr lvl="0">
              <a:lnSpc>
                <a:spcPct val="90000"/>
              </a:lnSpc>
            </a:pPr>
            <a:r>
              <a:rPr lang="ja-JP" altLang="en-US" sz="2400" b="1" dirty="0">
                <a:solidFill>
                  <a:prstClr val="white"/>
                </a:solidFill>
                <a:latin typeface="+mj-ea"/>
                <a:ea typeface="+mj-ea"/>
              </a:rPr>
              <a:t>人工膵臓検査、人工膵臓療法</a:t>
            </a:r>
          </a:p>
          <a:p>
            <a:pPr lvl="0">
              <a:lnSpc>
                <a:spcPct val="90000"/>
              </a:lnSpc>
            </a:pPr>
            <a:r>
              <a:rPr lang="ja-JP" altLang="en-US" sz="2400" b="1" dirty="0">
                <a:solidFill>
                  <a:prstClr val="white"/>
                </a:solidFill>
                <a:latin typeface="+mj-ea"/>
                <a:ea typeface="+mj-ea"/>
              </a:rPr>
              <a:t>長期継続頭蓋内脳波検査</a:t>
            </a:r>
          </a:p>
          <a:p>
            <a:pPr lvl="0">
              <a:lnSpc>
                <a:spcPct val="90000"/>
              </a:lnSpc>
            </a:pPr>
            <a:r>
              <a:rPr lang="ja-JP" altLang="en-US" sz="2400" b="1" dirty="0">
                <a:solidFill>
                  <a:prstClr val="white"/>
                </a:solidFill>
                <a:latin typeface="+mj-ea"/>
                <a:ea typeface="+mj-ea"/>
              </a:rPr>
              <a:t>神経学的検査</a:t>
            </a:r>
          </a:p>
          <a:p>
            <a:pPr lvl="0">
              <a:lnSpc>
                <a:spcPct val="90000"/>
              </a:lnSpc>
            </a:pPr>
            <a:r>
              <a:rPr lang="ja-JP" altLang="en-US" sz="2400" b="1" dirty="0">
                <a:solidFill>
                  <a:prstClr val="white"/>
                </a:solidFill>
                <a:latin typeface="+mj-ea"/>
                <a:ea typeface="+mj-ea"/>
              </a:rPr>
              <a:t>補聴器適合検査</a:t>
            </a:r>
          </a:p>
          <a:p>
            <a:pPr lvl="0">
              <a:lnSpc>
                <a:spcPct val="90000"/>
              </a:lnSpc>
            </a:pPr>
            <a:r>
              <a:rPr lang="ja-JP" altLang="en-US" sz="2400" b="1" dirty="0">
                <a:solidFill>
                  <a:prstClr val="white"/>
                </a:solidFill>
                <a:latin typeface="+mj-ea"/>
                <a:ea typeface="+mj-ea"/>
              </a:rPr>
              <a:t>全視野精密網膜電図</a:t>
            </a:r>
          </a:p>
          <a:p>
            <a:pPr lvl="0">
              <a:lnSpc>
                <a:spcPct val="90000"/>
              </a:lnSpc>
            </a:pPr>
            <a:r>
              <a:rPr lang="ja-JP" altLang="en-US" sz="2400" b="1" dirty="0">
                <a:solidFill>
                  <a:prstClr val="white"/>
                </a:solidFill>
                <a:latin typeface="+mj-ea"/>
                <a:ea typeface="+mj-ea"/>
              </a:rPr>
              <a:t>ロービジョン検査判断料</a:t>
            </a:r>
          </a:p>
          <a:p>
            <a:pPr lvl="0">
              <a:lnSpc>
                <a:spcPct val="90000"/>
              </a:lnSpc>
            </a:pPr>
            <a:r>
              <a:rPr lang="ja-JP" altLang="en-US" sz="2400" b="1" dirty="0">
                <a:solidFill>
                  <a:prstClr val="white"/>
                </a:solidFill>
                <a:latin typeface="+mj-ea"/>
                <a:ea typeface="+mj-ea"/>
              </a:rPr>
              <a:t>小児食物アレルギー負荷検査</a:t>
            </a:r>
          </a:p>
          <a:p>
            <a:pPr lvl="0">
              <a:lnSpc>
                <a:spcPct val="90000"/>
              </a:lnSpc>
            </a:pPr>
            <a:r>
              <a:rPr lang="ja-JP" altLang="en-US" sz="2400" b="1" dirty="0">
                <a:solidFill>
                  <a:prstClr val="white"/>
                </a:solidFill>
                <a:latin typeface="+mj-ea"/>
                <a:ea typeface="+mj-ea"/>
              </a:rPr>
              <a:t>内服・点滴誘発試験</a:t>
            </a:r>
          </a:p>
          <a:p>
            <a:pPr lvl="0">
              <a:lnSpc>
                <a:spcPct val="90000"/>
              </a:lnSpc>
            </a:pPr>
            <a:r>
              <a:rPr lang="ja-JP" altLang="en-US" sz="2400" b="1" dirty="0">
                <a:solidFill>
                  <a:prstClr val="white"/>
                </a:solidFill>
                <a:latin typeface="+mj-ea"/>
                <a:ea typeface="+mj-ea"/>
              </a:rPr>
              <a:t>ＣＴ透視下気管支鏡検査加算</a:t>
            </a:r>
          </a:p>
          <a:p>
            <a:pPr lvl="0">
              <a:lnSpc>
                <a:spcPct val="90000"/>
              </a:lnSpc>
            </a:pPr>
            <a:r>
              <a:rPr lang="ja-JP" altLang="en-US" sz="2400" b="1" dirty="0">
                <a:solidFill>
                  <a:prstClr val="white"/>
                </a:solidFill>
                <a:latin typeface="+mj-ea"/>
                <a:ea typeface="+mj-ea"/>
              </a:rPr>
              <a:t>経気管支凍結生検法</a:t>
            </a:r>
            <a:endParaRPr lang="en-US" altLang="ja-JP" sz="2400" b="1" dirty="0">
              <a:solidFill>
                <a:prstClr val="white"/>
              </a:solidFill>
              <a:latin typeface="+mj-ea"/>
              <a:ea typeface="+mj-ea"/>
            </a:endParaRPr>
          </a:p>
          <a:p>
            <a:pPr lvl="0">
              <a:lnSpc>
                <a:spcPct val="90000"/>
              </a:lnSpc>
            </a:pPr>
            <a:r>
              <a:rPr lang="zh-TW" altLang="en-US" sz="2400" b="1" dirty="0">
                <a:solidFill>
                  <a:prstClr val="white"/>
                </a:solidFill>
                <a:latin typeface="ＭＳ Ｐゴシック" panose="020B0600070205080204" pitchFamily="50" charset="-128"/>
                <a:ea typeface="ＭＳ Ｐゴシック" panose="020B0600070205080204" pitchFamily="50" charset="-128"/>
              </a:rPr>
              <a:t>壁側胸膜凍結生検法</a:t>
            </a:r>
            <a:endParaRPr lang="ja-JP" altLang="en-US"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endParaRPr lang="ja-JP" altLang="en-US" sz="3200" b="1" dirty="0">
              <a:solidFill>
                <a:prstClr val="white"/>
              </a:solidFill>
              <a:latin typeface="ＭＳ Ｐゴシック" pitchFamily="50" charset="-128"/>
              <a:ea typeface="ＭＳ Ｐゴシック" pitchFamily="50" charset="-128"/>
            </a:endParaRPr>
          </a:p>
        </p:txBody>
      </p:sp>
      <p:sp>
        <p:nvSpPr>
          <p:cNvPr id="41" name="AutoShape 15"/>
          <p:cNvSpPr>
            <a:spLocks noChangeArrowheads="1"/>
          </p:cNvSpPr>
          <p:nvPr/>
        </p:nvSpPr>
        <p:spPr bwMode="auto">
          <a:xfrm>
            <a:off x="383012" y="24178940"/>
            <a:ext cx="6840000" cy="17640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医学管理</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外来栄養食事指導料の注２に規定する基準</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外来栄養食事指導料の注３に規定する基準</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心臓ペースメーカー指導管理料の注５に規定する遠隔モニタリング加算</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糖尿病合併症管理料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がん性疼痛緩和指導管理料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がん性疼痛緩和指導管理料の注２に規定する難治性がん性疼痛緩和指導管理加算</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がん患者指導管理料イ</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がん患者指導管理料ロ</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がん患者指導管理料ハ</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がん患者指導管理料ニ</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外来緩和ケア管理料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移植後患者指導管理料（臓器移植後）</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移植後患者指導管理料（造血幹細胞移植後）</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糖尿病透析予防指導管理料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小児運動器疾患指導管理料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乳腺炎重症化予防ケア・指導料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婦人科特定疾患治療管理料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腎代替療法指導管理料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一般不妊治療管理料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生殖補助医療管理料１</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二次性骨折予防継続管理料１</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二次性骨折予防継続管理料３</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下肢創傷処置管理料</a:t>
            </a:r>
          </a:p>
          <a:p>
            <a:pPr lvl="0">
              <a:lnSpc>
                <a:spcPct val="90000"/>
              </a:lnSpc>
            </a:pPr>
            <a:r>
              <a:rPr lang="zh-TW" altLang="en-US" sz="2300" b="1" dirty="0">
                <a:solidFill>
                  <a:prstClr val="white"/>
                </a:solidFill>
                <a:latin typeface="ＭＳ Ｐゴシック" panose="020B0600070205080204" pitchFamily="50" charset="-128"/>
                <a:ea typeface="ＭＳ Ｐゴシック" panose="020B0600070205080204" pitchFamily="50" charset="-128"/>
              </a:rPr>
              <a:t>慢性腎臓病透析予防指導管理料</a:t>
            </a:r>
            <a:endParaRPr lang="en-US" altLang="zh-TW"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地域連携小児夜間・休日診療料の注２、地域連携夜間・休日診療料の注２及び救急外来医学管理料の注７に規定する院内トリアージ実施体制加算 </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救急外来医学管理料１及び同注３に規定する救急外来緊急検査対応加算１</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外来放射線照射診療料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外来腫瘍化学療法診療料１</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連携充実加算</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外来腫瘍化学療法診療料１の注９に規定するがん薬物療法体制充実加算</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ニコチン依存症管理料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療養・就労両立支援指導料の注３に規定する相談支援加算</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心不全再入院予防継続管理料１及び２</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遺伝性疾患療養指導管理料の注１から注３までに規定する施設基準</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遺伝性疾患療養指導管理料の注５に規定する施設基準</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開放型病院共同指導料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がん治療連携計画策定料</a:t>
            </a:r>
          </a:p>
          <a:p>
            <a:pPr>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ハイリスク妊産婦連携指導料１</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肝炎インターフェロン治療計画料</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薬剤管理指導料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検査・画像情報提供加算及び電子的診療情報評価料</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医療機器安全管理料１</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医療機器安全管理料２</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医療機器安全管理料（歯科）</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歯科治療時医療管理料</a:t>
            </a:r>
          </a:p>
          <a:p>
            <a:pPr lvl="0">
              <a:lnSpc>
                <a:spcPct val="90000"/>
              </a:lnSpc>
            </a:pPr>
            <a:endParaRPr lang="en-US" altLang="ja-JP" sz="3100" dirty="0">
              <a:solidFill>
                <a:prstClr val="white"/>
              </a:solidFill>
              <a:latin typeface="ＭＳ Ｐゴシック" pitchFamily="50" charset="-128"/>
              <a:ea typeface="ＭＳ Ｐゴシック" pitchFamily="50" charset="-128"/>
            </a:endParaRPr>
          </a:p>
        </p:txBody>
      </p:sp>
      <p:sp>
        <p:nvSpPr>
          <p:cNvPr id="48" name="テキスト ボックス 47"/>
          <p:cNvSpPr txBox="1"/>
          <p:nvPr/>
        </p:nvSpPr>
        <p:spPr>
          <a:xfrm>
            <a:off x="632045" y="126308"/>
            <a:ext cx="28620000" cy="1392437"/>
          </a:xfrm>
          <a:prstGeom prst="rect">
            <a:avLst/>
          </a:prstGeom>
          <a:noFill/>
        </p:spPr>
        <p:txBody>
          <a:bodyPr wrap="square" lIns="373130" tIns="186565" rIns="373130" bIns="186565" rtlCol="0">
            <a:spAutoFit/>
          </a:bodyPr>
          <a:lstStyle/>
          <a:p>
            <a:pPr algn="ctr"/>
            <a:r>
              <a:rPr lang="ja-JP" altLang="en-US" sz="6600" b="1" u="sng" dirty="0">
                <a:solidFill>
                  <a:schemeClr val="bg1"/>
                </a:solidFill>
                <a:latin typeface="ＭＳ Ｐゴシック" pitchFamily="50" charset="-128"/>
                <a:ea typeface="ＭＳ Ｐゴシック" pitchFamily="50" charset="-128"/>
              </a:rPr>
              <a:t>厚生労働大臣の定める施設基準</a:t>
            </a:r>
            <a:r>
              <a:rPr lang="ja-JP" altLang="en-US" sz="5400" b="1" u="sng" dirty="0">
                <a:solidFill>
                  <a:schemeClr val="bg1"/>
                </a:solidFill>
                <a:latin typeface="ＭＳ Ｐゴシック" pitchFamily="50" charset="-128"/>
              </a:rPr>
              <a:t>　</a:t>
            </a:r>
            <a:endParaRPr lang="en-US" altLang="ja-JP" sz="5400" b="1" u="sng" dirty="0">
              <a:solidFill>
                <a:schemeClr val="bg1"/>
              </a:solidFill>
              <a:latin typeface="ＭＳ Ｐゴシック" pitchFamily="50" charset="-128"/>
              <a:ea typeface="ＭＳ Ｐゴシック" pitchFamily="50" charset="-128"/>
            </a:endParaRPr>
          </a:p>
        </p:txBody>
      </p:sp>
      <p:sp>
        <p:nvSpPr>
          <p:cNvPr id="52" name="AutoShape 15"/>
          <p:cNvSpPr>
            <a:spLocks noChangeArrowheads="1"/>
          </p:cNvSpPr>
          <p:nvPr/>
        </p:nvSpPr>
        <p:spPr bwMode="auto">
          <a:xfrm>
            <a:off x="378285" y="2439738"/>
            <a:ext cx="6840000" cy="2970795"/>
          </a:xfrm>
          <a:prstGeom prst="rect">
            <a:avLst/>
          </a:prstGeom>
          <a:noFill/>
          <a:ln w="76200">
            <a:solidFill>
              <a:schemeClr val="bg1"/>
            </a:solidFill>
            <a:round/>
            <a:headEnd/>
            <a:tailEnd/>
          </a:ln>
          <a:effectLst/>
        </p:spPr>
        <p:txBody>
          <a:bodyPr wrap="square" lIns="90000" tIns="72000" rIns="90000" bIns="72000" anchor="t" anchorCtr="0">
            <a:spAutoFit/>
          </a:bodyPr>
          <a:lstStyle/>
          <a:p>
            <a:pPr>
              <a:lnSpc>
                <a:spcPct val="90000"/>
              </a:lnSpc>
            </a:pPr>
            <a:r>
              <a:rPr lang="ja-JP" altLang="en-US" sz="3600" b="1" dirty="0">
                <a:solidFill>
                  <a:schemeClr val="bg1"/>
                </a:solidFill>
                <a:latin typeface="ＭＳ Ｐゴシック" pitchFamily="50" charset="-128"/>
                <a:ea typeface="ＭＳ Ｐゴシック" pitchFamily="50" charset="-128"/>
              </a:rPr>
              <a:t>初・再診料、入院基本料</a:t>
            </a:r>
            <a:endParaRPr lang="en-US" altLang="ja-JP" sz="3600" b="1" dirty="0">
              <a:solidFill>
                <a:schemeClr val="bg1"/>
              </a:solidFill>
              <a:latin typeface="ＭＳ Ｐゴシック" pitchFamily="50" charset="-128"/>
              <a:ea typeface="ＭＳ Ｐゴシック" pitchFamily="50" charset="-128"/>
            </a:endParaRPr>
          </a:p>
          <a:p>
            <a:pPr>
              <a:lnSpc>
                <a:spcPct val="90000"/>
              </a:lnSpc>
              <a:buClr>
                <a:srgbClr val="9933FF"/>
              </a:buClr>
              <a:buSzPct val="75000"/>
            </a:pPr>
            <a:r>
              <a:rPr lang="zh-TW" altLang="en-US" sz="2400" b="1" dirty="0">
                <a:solidFill>
                  <a:schemeClr val="bg1"/>
                </a:solidFill>
                <a:latin typeface="ＭＳ Ｐゴシック" pitchFamily="50" charset="-128"/>
                <a:ea typeface="ＭＳ Ｐゴシック" pitchFamily="50" charset="-128"/>
              </a:rPr>
              <a:t>電子的診療情報連携体制整備加算２</a:t>
            </a:r>
            <a:endParaRPr lang="en-US" altLang="zh-TW" sz="2400" b="1" dirty="0">
              <a:solidFill>
                <a:schemeClr val="bg1"/>
              </a:solidFill>
              <a:latin typeface="ＭＳ Ｐゴシック" pitchFamily="50" charset="-128"/>
              <a:ea typeface="ＭＳ Ｐゴシック" pitchFamily="50" charset="-128"/>
            </a:endParaRPr>
          </a:p>
          <a:p>
            <a:pPr>
              <a:lnSpc>
                <a:spcPct val="90000"/>
              </a:lnSpc>
              <a:buClr>
                <a:srgbClr val="9933FF"/>
              </a:buClr>
              <a:buSzPct val="75000"/>
            </a:pPr>
            <a:r>
              <a:rPr lang="ja-JP" altLang="en-US" sz="2400" b="1" dirty="0">
                <a:solidFill>
                  <a:schemeClr val="bg1"/>
                </a:solidFill>
                <a:latin typeface="ＭＳ Ｐゴシック" pitchFamily="50" charset="-128"/>
                <a:ea typeface="ＭＳ Ｐゴシック" pitchFamily="50" charset="-128"/>
              </a:rPr>
              <a:t>地域歯科診療支援病院歯科初診料</a:t>
            </a:r>
            <a:endParaRPr lang="en-US" altLang="ja-JP" sz="2400" b="1" dirty="0">
              <a:solidFill>
                <a:schemeClr val="bg1"/>
              </a:solidFill>
              <a:latin typeface="ＭＳ Ｐゴシック" pitchFamily="50" charset="-128"/>
              <a:ea typeface="ＭＳ Ｐゴシック" pitchFamily="50" charset="-128"/>
            </a:endParaRPr>
          </a:p>
          <a:p>
            <a:pPr>
              <a:lnSpc>
                <a:spcPct val="90000"/>
              </a:lnSpc>
              <a:buClr>
                <a:srgbClr val="9933FF"/>
              </a:buClr>
              <a:buSzPct val="75000"/>
            </a:pPr>
            <a:r>
              <a:rPr lang="ja-JP" altLang="en-US" sz="2400" b="1" dirty="0">
                <a:solidFill>
                  <a:schemeClr val="bg1"/>
                </a:solidFill>
                <a:latin typeface="ＭＳ Ｐゴシック" pitchFamily="50" charset="-128"/>
                <a:ea typeface="ＭＳ Ｐゴシック" pitchFamily="50" charset="-128"/>
              </a:rPr>
              <a:t>歯科外来診療医療安全対策加算２</a:t>
            </a:r>
            <a:endParaRPr lang="en-US" altLang="ja-JP" sz="2400" b="1" dirty="0">
              <a:solidFill>
                <a:schemeClr val="bg1"/>
              </a:solidFill>
              <a:latin typeface="ＭＳ Ｐゴシック" pitchFamily="50" charset="-128"/>
              <a:ea typeface="ＭＳ Ｐゴシック" pitchFamily="50" charset="-128"/>
            </a:endParaRPr>
          </a:p>
          <a:p>
            <a:pPr>
              <a:lnSpc>
                <a:spcPct val="90000"/>
              </a:lnSpc>
              <a:buClr>
                <a:srgbClr val="9933FF"/>
              </a:buClr>
              <a:buSzPct val="75000"/>
            </a:pPr>
            <a:r>
              <a:rPr lang="ja-JP" altLang="en-US" sz="2400" b="1" dirty="0">
                <a:solidFill>
                  <a:schemeClr val="bg1"/>
                </a:solidFill>
                <a:latin typeface="ＭＳ Ｐゴシック" pitchFamily="50" charset="-128"/>
                <a:ea typeface="ＭＳ Ｐゴシック" pitchFamily="50" charset="-128"/>
              </a:rPr>
              <a:t>歯科外来診療感染対策加算３</a:t>
            </a:r>
            <a:endParaRPr lang="en-US" altLang="ja-JP" sz="2400" b="1" dirty="0">
              <a:solidFill>
                <a:schemeClr val="bg1"/>
              </a:solidFill>
              <a:latin typeface="ＭＳ Ｐゴシック" pitchFamily="50" charset="-128"/>
              <a:ea typeface="ＭＳ Ｐゴシック" pitchFamily="50" charset="-128"/>
            </a:endParaRPr>
          </a:p>
          <a:p>
            <a:pPr>
              <a:lnSpc>
                <a:spcPct val="90000"/>
              </a:lnSpc>
              <a:buClr>
                <a:srgbClr val="9933FF"/>
              </a:buClr>
              <a:buSzPct val="75000"/>
            </a:pPr>
            <a:r>
              <a:rPr lang="ja-JP" altLang="en-US" sz="2400" b="1" dirty="0">
                <a:solidFill>
                  <a:schemeClr val="bg1"/>
                </a:solidFill>
                <a:latin typeface="ＭＳ Ｐゴシック" pitchFamily="50" charset="-128"/>
                <a:ea typeface="ＭＳ Ｐゴシック" pitchFamily="50" charset="-128"/>
              </a:rPr>
              <a:t>継続的に賃上げに係る取組を実施している保険医療機関の基準</a:t>
            </a:r>
            <a:endParaRPr lang="en-US" altLang="zh-TW" sz="2400" b="1" dirty="0">
              <a:solidFill>
                <a:schemeClr val="bg1"/>
              </a:solidFill>
              <a:latin typeface="ＭＳ Ｐゴシック" pitchFamily="50" charset="-128"/>
              <a:ea typeface="ＭＳ Ｐゴシック" pitchFamily="50" charset="-128"/>
            </a:endParaRPr>
          </a:p>
          <a:p>
            <a:pPr>
              <a:lnSpc>
                <a:spcPct val="90000"/>
              </a:lnSpc>
              <a:buClr>
                <a:srgbClr val="9933FF"/>
              </a:buClr>
              <a:buSzPct val="75000"/>
            </a:pPr>
            <a:r>
              <a:rPr lang="zh-TW" altLang="en-US" sz="2400" b="1" dirty="0">
                <a:solidFill>
                  <a:schemeClr val="bg1"/>
                </a:solidFill>
                <a:latin typeface="ＭＳ Ｐゴシック" pitchFamily="50" charset="-128"/>
                <a:ea typeface="ＭＳ Ｐゴシック" pitchFamily="50" charset="-128"/>
              </a:rPr>
              <a:t>特定機能病院入院基本料</a:t>
            </a:r>
            <a:endParaRPr lang="en-US" altLang="zh-TW" sz="2500" b="1" dirty="0">
              <a:solidFill>
                <a:schemeClr val="bg1"/>
              </a:solidFill>
              <a:latin typeface="ＭＳ Ｐゴシック" pitchFamily="50" charset="-128"/>
              <a:ea typeface="ＭＳ Ｐゴシック" pitchFamily="50" charset="-128"/>
            </a:endParaRPr>
          </a:p>
        </p:txBody>
      </p:sp>
      <p:sp>
        <p:nvSpPr>
          <p:cNvPr id="53" name="AutoShape 15"/>
          <p:cNvSpPr>
            <a:spLocks noChangeArrowheads="1"/>
          </p:cNvSpPr>
          <p:nvPr/>
        </p:nvSpPr>
        <p:spPr bwMode="auto">
          <a:xfrm>
            <a:off x="378285" y="20144820"/>
            <a:ext cx="6840000" cy="2592000"/>
          </a:xfrm>
          <a:prstGeom prst="rect">
            <a:avLst/>
          </a:prstGeom>
          <a:noFill/>
          <a:ln w="76200">
            <a:solidFill>
              <a:schemeClr val="bg1"/>
            </a:solidFill>
            <a:round/>
            <a:headEnd/>
            <a:tailEnd/>
          </a:ln>
          <a:effectLst/>
        </p:spPr>
        <p:txBody>
          <a:bodyPr wrap="square" lIns="90000" tIns="72000" rIns="90000" bIns="72000" anchor="t" anchorCtr="0">
            <a:noAutofit/>
          </a:bodyPr>
          <a:lstStyle/>
          <a:p>
            <a:pPr>
              <a:lnSpc>
                <a:spcPct val="90000"/>
              </a:lnSpc>
            </a:pPr>
            <a:r>
              <a:rPr lang="ja-JP" altLang="en-US" sz="3600" b="1" dirty="0">
                <a:solidFill>
                  <a:schemeClr val="bg1"/>
                </a:solidFill>
                <a:latin typeface="ＭＳ Ｐゴシック" pitchFamily="50" charset="-128"/>
                <a:ea typeface="ＭＳ Ｐゴシック" pitchFamily="50" charset="-128"/>
              </a:rPr>
              <a:t>特定入院料</a:t>
            </a:r>
            <a:endParaRPr lang="en-US" altLang="ja-JP" sz="3600" b="1" dirty="0">
              <a:solidFill>
                <a:schemeClr val="bg1"/>
              </a:solidFill>
              <a:latin typeface="ＭＳ Ｐゴシック" pitchFamily="50" charset="-128"/>
              <a:ea typeface="ＭＳ Ｐゴシック" pitchFamily="50" charset="-128"/>
            </a:endParaRPr>
          </a:p>
          <a:p>
            <a:pPr>
              <a:lnSpc>
                <a:spcPct val="90000"/>
              </a:lnSpc>
            </a:pPr>
            <a:r>
              <a:rPr lang="ja-JP" altLang="en-US" sz="2400" b="1" dirty="0">
                <a:solidFill>
                  <a:schemeClr val="bg1"/>
                </a:solidFill>
                <a:latin typeface="+mj-ea"/>
                <a:ea typeface="+mj-ea"/>
              </a:rPr>
              <a:t>特定集中治療室管理料１</a:t>
            </a:r>
          </a:p>
          <a:p>
            <a:pPr>
              <a:lnSpc>
                <a:spcPct val="90000"/>
              </a:lnSpc>
            </a:pPr>
            <a:r>
              <a:rPr lang="ja-JP" altLang="en-US" sz="2400" b="1" dirty="0">
                <a:solidFill>
                  <a:schemeClr val="bg1"/>
                </a:solidFill>
                <a:latin typeface="+mj-ea"/>
                <a:ea typeface="+mj-ea"/>
              </a:rPr>
              <a:t>ハイケアユニット入院医療管理料１</a:t>
            </a:r>
          </a:p>
          <a:p>
            <a:pPr>
              <a:lnSpc>
                <a:spcPct val="90000"/>
              </a:lnSpc>
            </a:pPr>
            <a:r>
              <a:rPr lang="ja-JP" altLang="en-US" sz="2400" b="1" dirty="0">
                <a:solidFill>
                  <a:schemeClr val="bg1"/>
                </a:solidFill>
                <a:latin typeface="+mj-ea"/>
                <a:ea typeface="+mj-ea"/>
              </a:rPr>
              <a:t>新生児特定集中治療室管理料１</a:t>
            </a:r>
          </a:p>
          <a:p>
            <a:pPr>
              <a:lnSpc>
                <a:spcPct val="90000"/>
              </a:lnSpc>
            </a:pPr>
            <a:r>
              <a:rPr lang="ja-JP" altLang="en-US" sz="2400" b="1" dirty="0">
                <a:solidFill>
                  <a:schemeClr val="bg1"/>
                </a:solidFill>
                <a:latin typeface="+mj-ea"/>
                <a:ea typeface="+mj-ea"/>
              </a:rPr>
              <a:t>新生児治療回復室入院医療管理料</a:t>
            </a:r>
          </a:p>
          <a:p>
            <a:pPr>
              <a:lnSpc>
                <a:spcPct val="90000"/>
              </a:lnSpc>
            </a:pPr>
            <a:r>
              <a:rPr lang="ja-JP" altLang="en-US" sz="2400" b="1" dirty="0">
                <a:solidFill>
                  <a:schemeClr val="bg1"/>
                </a:solidFill>
                <a:latin typeface="+mj-ea"/>
                <a:ea typeface="+mj-ea"/>
              </a:rPr>
              <a:t>小児入院医療管理料２</a:t>
            </a:r>
            <a:endParaRPr lang="en-US" altLang="ja-JP" sz="2400" b="1" dirty="0">
              <a:solidFill>
                <a:schemeClr val="bg1"/>
              </a:solidFill>
              <a:latin typeface="+mj-ea"/>
              <a:ea typeface="+mj-ea"/>
            </a:endParaRPr>
          </a:p>
          <a:p>
            <a:pPr>
              <a:lnSpc>
                <a:spcPct val="90000"/>
              </a:lnSpc>
            </a:pPr>
            <a:r>
              <a:rPr lang="zh-TW" altLang="en-US" sz="2400" b="1" dirty="0">
                <a:solidFill>
                  <a:schemeClr val="bg1"/>
                </a:solidFill>
                <a:latin typeface="ＭＳ Ｐゴシック" panose="020B0600070205080204" pitchFamily="50" charset="-128"/>
                <a:ea typeface="ＭＳ Ｐゴシック" panose="020B0600070205080204" pitchFamily="50" charset="-128"/>
              </a:rPr>
              <a:t>入院手術対応加算</a:t>
            </a:r>
            <a:endParaRPr lang="ja-JP" altLang="en-US" sz="24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3200" b="1" dirty="0">
                <a:solidFill>
                  <a:schemeClr val="bg1"/>
                </a:solidFill>
                <a:latin typeface="+mj-ea"/>
                <a:ea typeface="+mj-ea"/>
              </a:rPr>
              <a:t>　</a:t>
            </a:r>
            <a:r>
              <a:rPr lang="ja-JP" altLang="en-US" sz="3600" b="1" dirty="0">
                <a:solidFill>
                  <a:schemeClr val="bg1"/>
                </a:solidFill>
                <a:latin typeface="+mj-ea"/>
                <a:ea typeface="+mj-ea"/>
              </a:rPr>
              <a:t>　</a:t>
            </a:r>
            <a:endParaRPr lang="en-US" altLang="ja-JP" sz="3600" b="1" dirty="0">
              <a:solidFill>
                <a:schemeClr val="bg1"/>
              </a:solidFill>
              <a:latin typeface="+mj-ea"/>
              <a:ea typeface="+mj-ea"/>
            </a:endParaRPr>
          </a:p>
        </p:txBody>
      </p:sp>
      <p:sp>
        <p:nvSpPr>
          <p:cNvPr id="49" name="テキスト ボックス 48"/>
          <p:cNvSpPr txBox="1"/>
          <p:nvPr/>
        </p:nvSpPr>
        <p:spPr>
          <a:xfrm>
            <a:off x="378285" y="5742932"/>
            <a:ext cx="6840000" cy="14112000"/>
          </a:xfrm>
          <a:prstGeom prst="rect">
            <a:avLst/>
          </a:prstGeom>
          <a:noFill/>
          <a:ln w="76200">
            <a:solidFill>
              <a:schemeClr val="bg1"/>
            </a:solidFill>
          </a:ln>
        </p:spPr>
        <p:txBody>
          <a:bodyPr wrap="square" lIns="90000" tIns="72000" rIns="90000" bIns="72000" rtlCol="0">
            <a:spAutoFit/>
          </a:bodyPr>
          <a:lstStyle/>
          <a:p>
            <a:pPr>
              <a:lnSpc>
                <a:spcPct val="90000"/>
              </a:lnSpc>
            </a:pPr>
            <a:r>
              <a:rPr lang="ja-JP" altLang="en-US" sz="3600" b="1" dirty="0">
                <a:solidFill>
                  <a:schemeClr val="bg1"/>
                </a:solidFill>
                <a:latin typeface="ＭＳ Ｐゴシック" pitchFamily="50" charset="-128"/>
                <a:ea typeface="ＭＳ Ｐゴシック" pitchFamily="50" charset="-128"/>
              </a:rPr>
              <a:t>入院基本料等加算</a:t>
            </a:r>
            <a:endParaRPr lang="en-US" altLang="ja-JP" sz="4800" b="1" dirty="0">
              <a:solidFill>
                <a:schemeClr val="bg1"/>
              </a:solidFill>
              <a:latin typeface="ＭＳ Ｐゴシック" pitchFamily="50" charset="-128"/>
              <a:ea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救急医療管理加算</a:t>
            </a:r>
          </a:p>
          <a:p>
            <a:pPr>
              <a:lnSpc>
                <a:spcPct val="90000"/>
              </a:lnSpc>
              <a:tabLst>
                <a:tab pos="20901025" algn="l"/>
              </a:tabLst>
            </a:pPr>
            <a:r>
              <a:rPr lang="ja-JP" altLang="en-US" sz="2400" b="1" dirty="0">
                <a:solidFill>
                  <a:schemeClr val="bg1"/>
                </a:solidFill>
                <a:latin typeface="ＭＳ Ｐゴシック" pitchFamily="50" charset="-128"/>
              </a:rPr>
              <a:t>超急性期脳卒中加算</a:t>
            </a:r>
          </a:p>
          <a:p>
            <a:pPr>
              <a:lnSpc>
                <a:spcPct val="90000"/>
              </a:lnSpc>
              <a:tabLst>
                <a:tab pos="20901025" algn="l"/>
              </a:tabLst>
            </a:pPr>
            <a:r>
              <a:rPr lang="ja-JP" altLang="en-US" sz="2400" b="1" dirty="0">
                <a:solidFill>
                  <a:schemeClr val="bg1"/>
                </a:solidFill>
                <a:latin typeface="ＭＳ Ｐゴシック" pitchFamily="50" charset="-128"/>
              </a:rPr>
              <a:t>診療録管理体制加算１</a:t>
            </a:r>
          </a:p>
          <a:p>
            <a:pPr>
              <a:lnSpc>
                <a:spcPct val="90000"/>
              </a:lnSpc>
              <a:tabLst>
                <a:tab pos="20901025" algn="l"/>
              </a:tabLst>
            </a:pPr>
            <a:r>
              <a:rPr lang="ja-JP" altLang="en-US" sz="2400" b="1" dirty="0">
                <a:solidFill>
                  <a:schemeClr val="bg1"/>
                </a:solidFill>
                <a:latin typeface="ＭＳ Ｐゴシック" pitchFamily="50" charset="-128"/>
              </a:rPr>
              <a:t>医師事務作業補助体制加算１</a:t>
            </a:r>
          </a:p>
          <a:p>
            <a:pPr>
              <a:lnSpc>
                <a:spcPct val="90000"/>
              </a:lnSpc>
              <a:tabLst>
                <a:tab pos="20901025" algn="l"/>
              </a:tabLst>
            </a:pPr>
            <a:r>
              <a:rPr lang="ja-JP" altLang="en-US" sz="2400" b="1" dirty="0">
                <a:solidFill>
                  <a:schemeClr val="bg1"/>
                </a:solidFill>
                <a:latin typeface="ＭＳ Ｐゴシック" pitchFamily="50" charset="-128"/>
              </a:rPr>
              <a:t>急性期看護補助体制加算</a:t>
            </a:r>
            <a:endParaRPr lang="en-US" altLang="ja-JP" sz="2400" b="1" dirty="0">
              <a:solidFill>
                <a:schemeClr val="bg1"/>
              </a:solidFill>
              <a:latin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看護職員夜間配置加算</a:t>
            </a:r>
          </a:p>
          <a:p>
            <a:pPr>
              <a:lnSpc>
                <a:spcPct val="90000"/>
              </a:lnSpc>
              <a:tabLst>
                <a:tab pos="20901025" algn="l"/>
              </a:tabLst>
            </a:pPr>
            <a:r>
              <a:rPr lang="zh-TW" altLang="en-US" sz="2400" b="1" dirty="0">
                <a:solidFill>
                  <a:schemeClr val="bg1"/>
                </a:solidFill>
                <a:latin typeface="ＭＳ Ｐゴシック" panose="020B0600070205080204" pitchFamily="50" charset="-128"/>
                <a:ea typeface="ＭＳ Ｐゴシック" panose="020B0600070205080204" pitchFamily="50" charset="-128"/>
              </a:rPr>
              <a:t>電子的診療情報連携体制整備加算１</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看護補助加算</a:t>
            </a:r>
          </a:p>
          <a:p>
            <a:pPr>
              <a:lnSpc>
                <a:spcPct val="90000"/>
              </a:lnSpc>
              <a:tabLst>
                <a:tab pos="20901025" algn="l"/>
              </a:tabLst>
            </a:pPr>
            <a:r>
              <a:rPr lang="ja-JP" altLang="en-US" sz="2400" b="1" dirty="0">
                <a:solidFill>
                  <a:schemeClr val="bg1"/>
                </a:solidFill>
                <a:latin typeface="ＭＳ Ｐゴシック" pitchFamily="50" charset="-128"/>
              </a:rPr>
              <a:t>療養環境加算</a:t>
            </a:r>
          </a:p>
          <a:p>
            <a:pPr>
              <a:lnSpc>
                <a:spcPct val="90000"/>
              </a:lnSpc>
              <a:tabLst>
                <a:tab pos="20901025" algn="l"/>
              </a:tabLst>
            </a:pPr>
            <a:r>
              <a:rPr lang="ja-JP" altLang="en-US" sz="2400" b="1" dirty="0">
                <a:solidFill>
                  <a:schemeClr val="bg1"/>
                </a:solidFill>
                <a:latin typeface="ＭＳ Ｐゴシック" pitchFamily="50" charset="-128"/>
              </a:rPr>
              <a:t>重症者等療養環境特別加算</a:t>
            </a:r>
          </a:p>
          <a:p>
            <a:pPr>
              <a:lnSpc>
                <a:spcPct val="90000"/>
              </a:lnSpc>
              <a:tabLst>
                <a:tab pos="20901025" algn="l"/>
              </a:tabLst>
            </a:pPr>
            <a:r>
              <a:rPr lang="ja-JP" altLang="en-US" sz="2400" b="1" dirty="0">
                <a:solidFill>
                  <a:schemeClr val="bg1"/>
                </a:solidFill>
                <a:latin typeface="ＭＳ Ｐゴシック" pitchFamily="50" charset="-128"/>
              </a:rPr>
              <a:t>産科管理加算１</a:t>
            </a:r>
            <a:endParaRPr lang="en-US" altLang="ja-JP" sz="2400" b="1" dirty="0">
              <a:solidFill>
                <a:schemeClr val="bg1"/>
              </a:solidFill>
              <a:latin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無菌治療室管理加算１</a:t>
            </a:r>
          </a:p>
          <a:p>
            <a:pPr>
              <a:lnSpc>
                <a:spcPct val="90000"/>
              </a:lnSpc>
              <a:tabLst>
                <a:tab pos="20901025" algn="l"/>
              </a:tabLst>
            </a:pPr>
            <a:r>
              <a:rPr lang="ja-JP" altLang="en-US" sz="2400" b="1" dirty="0">
                <a:solidFill>
                  <a:schemeClr val="bg1"/>
                </a:solidFill>
                <a:latin typeface="ＭＳ Ｐゴシック" pitchFamily="50" charset="-128"/>
              </a:rPr>
              <a:t>無菌治療室管理加算２</a:t>
            </a:r>
          </a:p>
          <a:p>
            <a:pPr>
              <a:lnSpc>
                <a:spcPct val="90000"/>
              </a:lnSpc>
              <a:tabLst>
                <a:tab pos="20901025" algn="l"/>
              </a:tabLst>
            </a:pPr>
            <a:r>
              <a:rPr lang="ja-JP" altLang="en-US" sz="2400" b="1" dirty="0">
                <a:solidFill>
                  <a:schemeClr val="bg1"/>
                </a:solidFill>
                <a:latin typeface="ＭＳ Ｐゴシック" pitchFamily="50" charset="-128"/>
              </a:rPr>
              <a:t>放射線治療病室管理加算（治療用放射性同位元素による治療の場合）</a:t>
            </a:r>
          </a:p>
          <a:p>
            <a:pPr>
              <a:lnSpc>
                <a:spcPct val="90000"/>
              </a:lnSpc>
              <a:tabLst>
                <a:tab pos="20901025" algn="l"/>
              </a:tabLst>
            </a:pPr>
            <a:r>
              <a:rPr lang="ja-JP" altLang="en-US" sz="2400" b="1" dirty="0">
                <a:solidFill>
                  <a:schemeClr val="bg1"/>
                </a:solidFill>
                <a:latin typeface="ＭＳ Ｐゴシック" pitchFamily="50" charset="-128"/>
              </a:rPr>
              <a:t>緩和ケア診療加算</a:t>
            </a:r>
          </a:p>
          <a:p>
            <a:pPr>
              <a:lnSpc>
                <a:spcPct val="90000"/>
              </a:lnSpc>
              <a:tabLst>
                <a:tab pos="20901025" algn="l"/>
              </a:tabLst>
            </a:pPr>
            <a:r>
              <a:rPr lang="ja-JP" altLang="en-US" sz="2400" b="1" dirty="0">
                <a:solidFill>
                  <a:schemeClr val="bg1"/>
                </a:solidFill>
                <a:latin typeface="ＭＳ Ｐゴシック" pitchFamily="50" charset="-128"/>
              </a:rPr>
              <a:t>精神科身体合併症管理加算</a:t>
            </a:r>
          </a:p>
          <a:p>
            <a:pPr>
              <a:lnSpc>
                <a:spcPct val="90000"/>
              </a:lnSpc>
              <a:tabLst>
                <a:tab pos="20901025" algn="l"/>
              </a:tabLst>
            </a:pPr>
            <a:r>
              <a:rPr lang="ja-JP" altLang="en-US" sz="2400" b="1" dirty="0">
                <a:solidFill>
                  <a:schemeClr val="bg1"/>
                </a:solidFill>
                <a:latin typeface="ＭＳ Ｐゴシック" pitchFamily="50" charset="-128"/>
              </a:rPr>
              <a:t>精神科リエゾンチーム加算</a:t>
            </a:r>
          </a:p>
          <a:p>
            <a:pPr>
              <a:lnSpc>
                <a:spcPct val="90000"/>
              </a:lnSpc>
              <a:tabLst>
                <a:tab pos="20901025" algn="l"/>
              </a:tabLst>
            </a:pPr>
            <a:r>
              <a:rPr lang="ja-JP" altLang="en-US" sz="2400" b="1" dirty="0">
                <a:solidFill>
                  <a:schemeClr val="bg1"/>
                </a:solidFill>
                <a:latin typeface="ＭＳ Ｐゴシック" pitchFamily="50" charset="-128"/>
              </a:rPr>
              <a:t>摂食障害入院医療管理加算</a:t>
            </a:r>
          </a:p>
          <a:p>
            <a:pPr>
              <a:lnSpc>
                <a:spcPct val="90000"/>
              </a:lnSpc>
              <a:tabLst>
                <a:tab pos="20901025" algn="l"/>
              </a:tabLst>
            </a:pPr>
            <a:r>
              <a:rPr lang="ja-JP" altLang="en-US" sz="2400" b="1" dirty="0">
                <a:solidFill>
                  <a:schemeClr val="bg1"/>
                </a:solidFill>
                <a:latin typeface="ＭＳ Ｐゴシック" pitchFamily="50" charset="-128"/>
              </a:rPr>
              <a:t>栄養サポートチーム加算</a:t>
            </a:r>
          </a:p>
          <a:p>
            <a:pPr>
              <a:lnSpc>
                <a:spcPct val="90000"/>
              </a:lnSpc>
              <a:tabLst>
                <a:tab pos="20901025" algn="l"/>
              </a:tabLst>
            </a:pPr>
            <a:r>
              <a:rPr lang="ja-JP" altLang="en-US" sz="2400" b="1" dirty="0">
                <a:solidFill>
                  <a:schemeClr val="bg1"/>
                </a:solidFill>
                <a:latin typeface="ＭＳ Ｐゴシック" pitchFamily="50" charset="-128"/>
              </a:rPr>
              <a:t>医療安全対策加算１</a:t>
            </a:r>
          </a:p>
          <a:p>
            <a:pPr>
              <a:lnSpc>
                <a:spcPct val="90000"/>
              </a:lnSpc>
              <a:tabLst>
                <a:tab pos="20901025" algn="l"/>
              </a:tabLst>
            </a:pPr>
            <a:r>
              <a:rPr lang="ja-JP" altLang="en-US" sz="2400" b="1" dirty="0">
                <a:solidFill>
                  <a:schemeClr val="bg1"/>
                </a:solidFill>
                <a:latin typeface="ＭＳ Ｐゴシック" pitchFamily="50" charset="-128"/>
              </a:rPr>
              <a:t>感染対策向上加算１</a:t>
            </a:r>
          </a:p>
          <a:p>
            <a:pPr>
              <a:lnSpc>
                <a:spcPct val="90000"/>
              </a:lnSpc>
              <a:tabLst>
                <a:tab pos="20901025" algn="l"/>
              </a:tabLst>
            </a:pPr>
            <a:r>
              <a:rPr lang="ja-JP" altLang="en-US" sz="2400" b="1" dirty="0">
                <a:solidFill>
                  <a:schemeClr val="bg1"/>
                </a:solidFill>
                <a:latin typeface="ＭＳ Ｐゴシック" pitchFamily="50" charset="-128"/>
              </a:rPr>
              <a:t>患者サポート体制充実加算</a:t>
            </a:r>
            <a:endParaRPr lang="en-US" altLang="ja-JP" sz="2400" b="1" dirty="0">
              <a:solidFill>
                <a:schemeClr val="bg1"/>
              </a:solidFill>
              <a:latin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重症患者初期支援充実加算</a:t>
            </a:r>
          </a:p>
          <a:p>
            <a:pPr>
              <a:lnSpc>
                <a:spcPct val="90000"/>
              </a:lnSpc>
              <a:tabLst>
                <a:tab pos="20901025" algn="l"/>
              </a:tabLst>
            </a:pPr>
            <a:r>
              <a:rPr lang="ja-JP" altLang="en-US" sz="2400" b="1" dirty="0">
                <a:solidFill>
                  <a:schemeClr val="bg1"/>
                </a:solidFill>
                <a:latin typeface="ＭＳ Ｐゴシック" pitchFamily="50" charset="-128"/>
              </a:rPr>
              <a:t>褥瘡ハイリスク患者ケア加算</a:t>
            </a:r>
          </a:p>
          <a:p>
            <a:pPr>
              <a:lnSpc>
                <a:spcPct val="90000"/>
              </a:lnSpc>
              <a:tabLst>
                <a:tab pos="20901025" algn="l"/>
              </a:tabLst>
            </a:pPr>
            <a:r>
              <a:rPr lang="ja-JP" altLang="en-US" sz="2400" b="1" dirty="0">
                <a:solidFill>
                  <a:schemeClr val="bg1"/>
                </a:solidFill>
                <a:latin typeface="ＭＳ Ｐゴシック" pitchFamily="50" charset="-128"/>
              </a:rPr>
              <a:t>ハイリスク妊娠管理加算</a:t>
            </a:r>
          </a:p>
          <a:p>
            <a:pPr>
              <a:lnSpc>
                <a:spcPct val="90000"/>
              </a:lnSpc>
              <a:tabLst>
                <a:tab pos="20901025" algn="l"/>
              </a:tabLst>
            </a:pPr>
            <a:r>
              <a:rPr lang="ja-JP" altLang="en-US" sz="2400" b="1" dirty="0">
                <a:solidFill>
                  <a:schemeClr val="bg1"/>
                </a:solidFill>
                <a:latin typeface="ＭＳ Ｐゴシック" pitchFamily="50" charset="-128"/>
              </a:rPr>
              <a:t>ハイリスク分娩管理加算</a:t>
            </a:r>
          </a:p>
          <a:p>
            <a:pPr>
              <a:lnSpc>
                <a:spcPct val="90000"/>
              </a:lnSpc>
              <a:tabLst>
                <a:tab pos="20901025" algn="l"/>
              </a:tabLst>
            </a:pPr>
            <a:r>
              <a:rPr lang="ja-JP" altLang="en-US" sz="2400" b="1" dirty="0">
                <a:solidFill>
                  <a:schemeClr val="bg1"/>
                </a:solidFill>
                <a:latin typeface="ＭＳ Ｐゴシック" pitchFamily="50" charset="-128"/>
              </a:rPr>
              <a:t>呼吸ケアチーム加算</a:t>
            </a:r>
          </a:p>
          <a:p>
            <a:pPr>
              <a:lnSpc>
                <a:spcPct val="90000"/>
              </a:lnSpc>
              <a:tabLst>
                <a:tab pos="20901025" algn="l"/>
              </a:tabLst>
            </a:pPr>
            <a:r>
              <a:rPr lang="ja-JP" altLang="en-US" sz="2400" b="1" dirty="0">
                <a:solidFill>
                  <a:schemeClr val="bg1"/>
                </a:solidFill>
                <a:latin typeface="ＭＳ Ｐゴシック" pitchFamily="50" charset="-128"/>
              </a:rPr>
              <a:t>術後疼痛管理チーム加算</a:t>
            </a:r>
            <a:endParaRPr lang="en-US" altLang="ja-JP" sz="2400" b="1" dirty="0">
              <a:solidFill>
                <a:schemeClr val="bg1"/>
              </a:solidFill>
              <a:latin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地域支援・医薬品供給対応体制加算１</a:t>
            </a:r>
            <a:endParaRPr lang="en-US" altLang="ja-JP" sz="2400" b="1" dirty="0">
              <a:solidFill>
                <a:schemeClr val="bg1"/>
              </a:solidFill>
              <a:latin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病棟薬剤業務実施加算２</a:t>
            </a:r>
          </a:p>
          <a:p>
            <a:pPr>
              <a:lnSpc>
                <a:spcPct val="90000"/>
              </a:lnSpc>
              <a:tabLst>
                <a:tab pos="20901025" algn="l"/>
              </a:tabLst>
            </a:pPr>
            <a:r>
              <a:rPr lang="ja-JP" altLang="en-US" sz="2400" b="1" dirty="0">
                <a:solidFill>
                  <a:schemeClr val="bg1"/>
                </a:solidFill>
                <a:latin typeface="ＭＳ Ｐゴシック" pitchFamily="50" charset="-128"/>
              </a:rPr>
              <a:t>病棟薬剤業務実施加算３</a:t>
            </a:r>
          </a:p>
          <a:p>
            <a:pPr>
              <a:lnSpc>
                <a:spcPct val="90000"/>
              </a:lnSpc>
              <a:tabLst>
                <a:tab pos="20901025" algn="l"/>
              </a:tabLst>
            </a:pPr>
            <a:r>
              <a:rPr lang="zh-TW" altLang="en-US" sz="2400" b="1" dirty="0">
                <a:solidFill>
                  <a:schemeClr val="bg1"/>
                </a:solidFill>
                <a:latin typeface="ＭＳ Ｐゴシック" panose="020B0600070205080204" pitchFamily="50" charset="-128"/>
                <a:ea typeface="ＭＳ Ｐゴシック" panose="020B0600070205080204" pitchFamily="50" charset="-128"/>
              </a:rPr>
              <a:t>薬剤業務向上加算</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データ提出加算</a:t>
            </a:r>
          </a:p>
          <a:p>
            <a:pPr>
              <a:lnSpc>
                <a:spcPct val="90000"/>
              </a:lnSpc>
              <a:tabLst>
                <a:tab pos="20901025" algn="l"/>
              </a:tabLst>
            </a:pPr>
            <a:r>
              <a:rPr lang="ja-JP" altLang="en-US" sz="2400" b="1" dirty="0">
                <a:solidFill>
                  <a:schemeClr val="bg1"/>
                </a:solidFill>
                <a:latin typeface="ＭＳ Ｐゴシック" pitchFamily="50" charset="-128"/>
              </a:rPr>
              <a:t>入退院支援加算</a:t>
            </a:r>
          </a:p>
          <a:p>
            <a:pPr>
              <a:lnSpc>
                <a:spcPct val="90000"/>
              </a:lnSpc>
              <a:tabLst>
                <a:tab pos="20901025" algn="l"/>
              </a:tabLst>
            </a:pPr>
            <a:r>
              <a:rPr lang="ja-JP" altLang="en-US" sz="2400" b="1" dirty="0">
                <a:solidFill>
                  <a:schemeClr val="bg1"/>
                </a:solidFill>
                <a:latin typeface="ＭＳ Ｐゴシック" pitchFamily="50" charset="-128"/>
              </a:rPr>
              <a:t>認知症ケア加算</a:t>
            </a:r>
          </a:p>
          <a:p>
            <a:pPr>
              <a:lnSpc>
                <a:spcPct val="90000"/>
              </a:lnSpc>
              <a:tabLst>
                <a:tab pos="20901025" algn="l"/>
              </a:tabLst>
            </a:pPr>
            <a:r>
              <a:rPr lang="ja-JP" altLang="en-US" sz="2400" b="1" dirty="0">
                <a:solidFill>
                  <a:schemeClr val="bg1"/>
                </a:solidFill>
                <a:latin typeface="ＭＳ Ｐゴシック" pitchFamily="50" charset="-128"/>
              </a:rPr>
              <a:t>せん妄ハイリスク患者ケア加算</a:t>
            </a:r>
          </a:p>
          <a:p>
            <a:pPr>
              <a:lnSpc>
                <a:spcPct val="90000"/>
              </a:lnSpc>
              <a:tabLst>
                <a:tab pos="20901025" algn="l"/>
              </a:tabLst>
            </a:pPr>
            <a:r>
              <a:rPr lang="ja-JP" altLang="en-US" sz="2400" b="1" dirty="0">
                <a:solidFill>
                  <a:schemeClr val="bg1"/>
                </a:solidFill>
                <a:latin typeface="ＭＳ Ｐゴシック" pitchFamily="50" charset="-128"/>
              </a:rPr>
              <a:t>精神疾患診療体制加算</a:t>
            </a:r>
            <a:endParaRPr lang="en-US" altLang="ja-JP" sz="2400" b="1" dirty="0">
              <a:solidFill>
                <a:schemeClr val="bg1"/>
              </a:solidFill>
              <a:latin typeface="ＭＳ Ｐゴシック" pitchFamily="50" charset="-128"/>
            </a:endParaRPr>
          </a:p>
          <a:p>
            <a:pPr>
              <a:lnSpc>
                <a:spcPct val="90000"/>
              </a:lnSpc>
              <a:tabLst>
                <a:tab pos="20901025" algn="l"/>
              </a:tabLst>
            </a:pPr>
            <a:r>
              <a:rPr lang="ja-JP" altLang="en-US" sz="2400" b="1" dirty="0">
                <a:solidFill>
                  <a:schemeClr val="bg1"/>
                </a:solidFill>
                <a:latin typeface="ＭＳ Ｐゴシック" pitchFamily="50" charset="-128"/>
              </a:rPr>
              <a:t>精神科急性期医師配置加算</a:t>
            </a:r>
            <a:endParaRPr lang="en-US" altLang="ja-JP" sz="2400" b="1" dirty="0">
              <a:solidFill>
                <a:schemeClr val="bg1"/>
              </a:solidFill>
              <a:latin typeface="ＭＳ Ｐゴシック" pitchFamily="50" charset="-128"/>
            </a:endParaRPr>
          </a:p>
          <a:p>
            <a:pPr>
              <a:lnSpc>
                <a:spcPct val="90000"/>
              </a:lnSpc>
              <a:tabLst>
                <a:tab pos="20901025" algn="l"/>
              </a:tabLst>
            </a:pPr>
            <a:r>
              <a:rPr lang="zh-TW" altLang="en-US" sz="2400" b="1" dirty="0">
                <a:solidFill>
                  <a:schemeClr val="bg1"/>
                </a:solidFill>
                <a:latin typeface="ＭＳ Ｐゴシック" panose="020B0600070205080204" pitchFamily="50" charset="-128"/>
                <a:ea typeface="ＭＳ Ｐゴシック" panose="020B0600070205080204" pitchFamily="50" charset="-128"/>
              </a:rPr>
              <a:t>地域医療体制確保加算１</a:t>
            </a:r>
            <a:endParaRPr lang="en-US" altLang="zh-TW" sz="24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tabLst>
                <a:tab pos="20901025" algn="l"/>
              </a:tabLst>
            </a:pPr>
            <a:r>
              <a:rPr lang="zh-TW" altLang="en-US" sz="2400" b="1" dirty="0">
                <a:solidFill>
                  <a:schemeClr val="bg1"/>
                </a:solidFill>
                <a:latin typeface="ＭＳ Ｐゴシック" panose="020B0600070205080204" pitchFamily="50" charset="-128"/>
                <a:ea typeface="ＭＳ Ｐゴシック" panose="020B0600070205080204" pitchFamily="50" charset="-128"/>
              </a:rPr>
              <a:t>医療提供機能連携確保加算</a:t>
            </a:r>
            <a:endParaRPr lang="ja-JP" altLang="en-US" sz="2400" b="1" dirty="0">
              <a:solidFill>
                <a:schemeClr val="bg1"/>
              </a:solidFill>
              <a:latin typeface="ＭＳ Ｐゴシック" panose="020B0600070205080204" pitchFamily="50" charset="-128"/>
              <a:ea typeface="ＭＳ Ｐゴシック" panose="020B0600070205080204" pitchFamily="50" charset="-128"/>
            </a:endParaRPr>
          </a:p>
        </p:txBody>
      </p:sp>
      <p:sp>
        <p:nvSpPr>
          <p:cNvPr id="57" name="AutoShape 15"/>
          <p:cNvSpPr>
            <a:spLocks noChangeArrowheads="1"/>
          </p:cNvSpPr>
          <p:nvPr/>
        </p:nvSpPr>
        <p:spPr bwMode="auto">
          <a:xfrm>
            <a:off x="22520869" y="37138532"/>
            <a:ext cx="7200000" cy="1008000"/>
          </a:xfrm>
          <a:prstGeom prst="rect">
            <a:avLst/>
          </a:prstGeom>
          <a:noFill/>
          <a:ln w="76200">
            <a:solidFill>
              <a:schemeClr val="bg1"/>
            </a:solidFill>
            <a:round/>
            <a:headEnd/>
            <a:tailEnd/>
          </a:ln>
          <a:effectLst/>
        </p:spPr>
        <p:txBody>
          <a:bodyPr wrap="square" tIns="72000" bIns="72000" anchor="t" anchorCtr="0">
            <a:noAutofit/>
          </a:bodyPr>
          <a:lstStyle/>
          <a:p>
            <a:pPr>
              <a:lnSpc>
                <a:spcPct val="90000"/>
              </a:lnSpc>
            </a:pPr>
            <a:r>
              <a:rPr lang="ja-JP" altLang="en-US" sz="3600" b="1" dirty="0">
                <a:solidFill>
                  <a:prstClr val="white"/>
                </a:solidFill>
                <a:latin typeface="ＭＳ Ｐゴシック" pitchFamily="50" charset="-128"/>
                <a:ea typeface="ＭＳ Ｐゴシック" pitchFamily="50" charset="-128"/>
              </a:rPr>
              <a:t>歯冠修復及び欠損補綴</a:t>
            </a:r>
            <a:endParaRPr lang="en-US" altLang="ja-JP" sz="4800" b="1" dirty="0">
              <a:solidFill>
                <a:prstClr val="white"/>
              </a:solidFill>
              <a:latin typeface="ＭＳ Ｐゴシック" pitchFamily="50" charset="-128"/>
              <a:ea typeface="ＭＳ Ｐゴシック" pitchFamily="50" charset="-128"/>
            </a:endParaRPr>
          </a:p>
          <a:p>
            <a:pPr>
              <a:lnSpc>
                <a:spcPct val="90000"/>
              </a:lnSpc>
            </a:pPr>
            <a:r>
              <a:rPr lang="ja-JP" altLang="en-US" sz="2400" b="1" dirty="0">
                <a:solidFill>
                  <a:prstClr val="white"/>
                </a:solidFill>
                <a:latin typeface="ＭＳ Ｐゴシック" pitchFamily="50" charset="-128"/>
                <a:ea typeface="ＭＳ Ｐゴシック" pitchFamily="50" charset="-128"/>
              </a:rPr>
              <a:t>クラウン・ブリッジ維持管理料</a:t>
            </a:r>
            <a:endParaRPr lang="en-US" altLang="ja-JP" sz="2400" b="1" dirty="0">
              <a:solidFill>
                <a:prstClr val="white"/>
              </a:solidFill>
              <a:latin typeface="ＭＳ Ｐゴシック" pitchFamily="50" charset="-128"/>
              <a:ea typeface="ＭＳ Ｐゴシック" pitchFamily="50" charset="-128"/>
            </a:endParaRPr>
          </a:p>
        </p:txBody>
      </p:sp>
      <p:sp>
        <p:nvSpPr>
          <p:cNvPr id="27" name="テキスト ボックス 26"/>
          <p:cNvSpPr txBox="1"/>
          <p:nvPr/>
        </p:nvSpPr>
        <p:spPr>
          <a:xfrm>
            <a:off x="22743697" y="174031"/>
            <a:ext cx="6977972" cy="746106"/>
          </a:xfrm>
          <a:prstGeom prst="rect">
            <a:avLst/>
          </a:prstGeom>
          <a:noFill/>
        </p:spPr>
        <p:txBody>
          <a:bodyPr wrap="square" lIns="373130" tIns="186565" rIns="373130" bIns="186565" rtlCol="0">
            <a:spAutoFit/>
          </a:bodyPr>
          <a:lstStyle/>
          <a:p>
            <a:pPr algn="r"/>
            <a:r>
              <a:rPr lang="zh-TW" altLang="en-US" sz="2400" b="1" dirty="0">
                <a:solidFill>
                  <a:schemeClr val="bg1"/>
                </a:solidFill>
                <a:latin typeface="ＭＳ Ｐゴシック" pitchFamily="50" charset="-128"/>
                <a:ea typeface="ＭＳ Ｐゴシック" pitchFamily="50" charset="-128"/>
              </a:rPr>
              <a:t>（</a:t>
            </a:r>
            <a:r>
              <a:rPr lang="ja-JP" altLang="en-US" sz="2400" b="1" dirty="0">
                <a:solidFill>
                  <a:schemeClr val="bg1"/>
                </a:solidFill>
                <a:latin typeface="ＭＳ Ｐゴシック" pitchFamily="50" charset="-128"/>
                <a:ea typeface="ＭＳ Ｐゴシック" pitchFamily="50" charset="-128"/>
              </a:rPr>
              <a:t>令和８</a:t>
            </a:r>
            <a:r>
              <a:rPr lang="zh-TW" altLang="en-US" sz="2400" b="1" dirty="0">
                <a:solidFill>
                  <a:schemeClr val="bg1"/>
                </a:solidFill>
                <a:latin typeface="ＭＳ Ｐゴシック" pitchFamily="50" charset="-128"/>
                <a:ea typeface="ＭＳ Ｐゴシック" pitchFamily="50" charset="-128"/>
              </a:rPr>
              <a:t>年</a:t>
            </a:r>
            <a:r>
              <a:rPr lang="ja-JP" altLang="en-US" sz="2400" b="1" dirty="0">
                <a:solidFill>
                  <a:schemeClr val="bg1"/>
                </a:solidFill>
                <a:latin typeface="ＭＳ Ｐゴシック" pitchFamily="50" charset="-128"/>
                <a:ea typeface="ＭＳ Ｐゴシック" pitchFamily="50" charset="-128"/>
              </a:rPr>
              <a:t>６月１</a:t>
            </a:r>
            <a:r>
              <a:rPr lang="zh-TW" altLang="en-US" sz="2400" b="1" dirty="0">
                <a:solidFill>
                  <a:schemeClr val="bg1"/>
                </a:solidFill>
                <a:latin typeface="ＭＳ Ｐゴシック" pitchFamily="50" charset="-128"/>
                <a:ea typeface="ＭＳ Ｐゴシック" pitchFamily="50" charset="-128"/>
              </a:rPr>
              <a:t>日現在）</a:t>
            </a:r>
            <a:endParaRPr lang="en-US" altLang="ja-JP" sz="2400" b="1" dirty="0">
              <a:solidFill>
                <a:schemeClr val="bg1"/>
              </a:solidFill>
              <a:latin typeface="ＭＳ Ｐゴシック" pitchFamily="50" charset="-128"/>
              <a:ea typeface="ＭＳ Ｐゴシック" pitchFamily="50" charset="-128"/>
            </a:endParaRPr>
          </a:p>
        </p:txBody>
      </p:sp>
      <p:sp>
        <p:nvSpPr>
          <p:cNvPr id="29" name="AutoShape 15"/>
          <p:cNvSpPr>
            <a:spLocks noChangeArrowheads="1"/>
          </p:cNvSpPr>
          <p:nvPr/>
        </p:nvSpPr>
        <p:spPr bwMode="auto">
          <a:xfrm>
            <a:off x="7615213" y="1647622"/>
            <a:ext cx="6840000" cy="4572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ＭＳ Ｐゴシック" pitchFamily="50" charset="-128"/>
                <a:ea typeface="ＭＳ Ｐゴシック" pitchFamily="50" charset="-128"/>
              </a:rPr>
              <a:t>在宅医療</a:t>
            </a:r>
            <a:endParaRPr lang="en-US" altLang="ja-JP" sz="4800" b="1" dirty="0">
              <a:solidFill>
                <a:prstClr val="white"/>
              </a:solidFill>
              <a:latin typeface="ＭＳ Ｐゴシック" pitchFamily="50" charset="-128"/>
              <a:ea typeface="ＭＳ Ｐゴシック"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救急患者連携搬送料</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在宅血液透析指導管理料</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在宅持続陽圧呼吸療法指導管理料の注２に規定する持続陽圧呼吸療法充実管理体制加算</a:t>
            </a:r>
            <a:endParaRPr lang="en-US" altLang="ja-JP" sz="24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在宅植込型補助人工心臓（非拍動流型）指導管理料</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在宅腫瘍治療電場療法指導管理料</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持続血糖測定器加算（間歇注入シリンジポンプと連動する持続血糖測定器を用いる場合）及び皮下連続式グルコース測定</a:t>
            </a:r>
          </a:p>
          <a:p>
            <a:pPr lvl="0">
              <a:lnSpc>
                <a:spcPct val="90000"/>
              </a:lnSpc>
            </a:pPr>
            <a:r>
              <a:rPr lang="ja-JP" altLang="en-US" sz="2400" b="1" dirty="0">
                <a:solidFill>
                  <a:prstClr val="white"/>
                </a:solidFill>
                <a:latin typeface="ＭＳ Ｐゴシック" panose="020B0600070205080204" pitchFamily="50" charset="-128"/>
                <a:ea typeface="ＭＳ Ｐゴシック" panose="020B0600070205080204" pitchFamily="50" charset="-128"/>
              </a:rPr>
              <a:t>持続血糖測定器加算（間歇注入シリンジポンプと連動しない持続血糖測定器を用いる場合）</a:t>
            </a:r>
          </a:p>
        </p:txBody>
      </p:sp>
      <p:sp>
        <p:nvSpPr>
          <p:cNvPr id="2" name="テキスト ボックス 1"/>
          <p:cNvSpPr txBox="1"/>
          <p:nvPr/>
        </p:nvSpPr>
        <p:spPr>
          <a:xfrm>
            <a:off x="22520869" y="38470820"/>
            <a:ext cx="7200000" cy="2268000"/>
          </a:xfrm>
          <a:prstGeom prst="rect">
            <a:avLst/>
          </a:prstGeom>
          <a:noFill/>
          <a:ln w="76200">
            <a:solidFill>
              <a:schemeClr val="bg1"/>
            </a:solidFill>
          </a:ln>
        </p:spPr>
        <p:txBody>
          <a:bodyPr wrap="square" tIns="72000" bIns="72000" rtlCol="0">
            <a:noAutofit/>
          </a:bodyPr>
          <a:lstStyle/>
          <a:p>
            <a:pPr>
              <a:lnSpc>
                <a:spcPct val="90000"/>
              </a:lnSpc>
            </a:pPr>
            <a:r>
              <a:rPr lang="ja-JP" altLang="en-US" sz="3600" b="1" dirty="0">
                <a:solidFill>
                  <a:schemeClr val="bg1"/>
                </a:solidFill>
                <a:latin typeface="+mj-ea"/>
                <a:ea typeface="+mj-ea"/>
              </a:rPr>
              <a:t>その他</a:t>
            </a:r>
            <a:endParaRPr kumimoji="1" lang="en-US" altLang="ja-JP" sz="3600" b="1" dirty="0">
              <a:solidFill>
                <a:schemeClr val="bg1"/>
              </a:solidFill>
              <a:latin typeface="+mj-ea"/>
              <a:ea typeface="+mj-ea"/>
            </a:endParaRPr>
          </a:p>
          <a:p>
            <a:pPr>
              <a:lnSpc>
                <a:spcPct val="90000"/>
              </a:lnSpc>
            </a:pPr>
            <a:r>
              <a:rPr lang="ja-JP" altLang="en-US" sz="2400" b="1" dirty="0">
                <a:solidFill>
                  <a:schemeClr val="bg1"/>
                </a:solidFill>
                <a:latin typeface="+mj-ea"/>
                <a:ea typeface="+mj-ea"/>
              </a:rPr>
              <a:t>看護職員処遇改善評価料７１</a:t>
            </a:r>
          </a:p>
          <a:p>
            <a:pPr>
              <a:lnSpc>
                <a:spcPct val="90000"/>
              </a:lnSpc>
            </a:pPr>
            <a:r>
              <a:rPr lang="ja-JP" altLang="en-US" sz="2400" b="1" dirty="0">
                <a:solidFill>
                  <a:schemeClr val="bg1"/>
                </a:solidFill>
                <a:latin typeface="+mj-ea"/>
                <a:ea typeface="+mj-ea"/>
              </a:rPr>
              <a:t>外来・在宅ベースアップ評価料（</a:t>
            </a:r>
            <a:r>
              <a:rPr lang="en-US" altLang="ja-JP" sz="2400" b="1" dirty="0">
                <a:solidFill>
                  <a:schemeClr val="bg1"/>
                </a:solidFill>
                <a:latin typeface="+mj-ea"/>
                <a:ea typeface="+mj-ea"/>
              </a:rPr>
              <a:t>Ⅰ</a:t>
            </a:r>
            <a:r>
              <a:rPr lang="ja-JP" altLang="en-US" sz="2400" b="1" dirty="0">
                <a:solidFill>
                  <a:schemeClr val="bg1"/>
                </a:solidFill>
                <a:latin typeface="+mj-ea"/>
                <a:ea typeface="+mj-ea"/>
              </a:rPr>
              <a:t>）</a:t>
            </a:r>
          </a:p>
          <a:p>
            <a:pPr>
              <a:lnSpc>
                <a:spcPct val="90000"/>
              </a:lnSpc>
            </a:pPr>
            <a:r>
              <a:rPr lang="ja-JP" altLang="en-US" sz="2400" b="1" dirty="0">
                <a:solidFill>
                  <a:schemeClr val="bg1"/>
                </a:solidFill>
                <a:latin typeface="+mj-ea"/>
                <a:ea typeface="+mj-ea"/>
              </a:rPr>
              <a:t>歯科外来・在宅ベースアップ評価料（</a:t>
            </a:r>
            <a:r>
              <a:rPr lang="en-US" altLang="ja-JP" sz="2400" b="1" dirty="0">
                <a:solidFill>
                  <a:schemeClr val="bg1"/>
                </a:solidFill>
                <a:latin typeface="+mj-ea"/>
                <a:ea typeface="+mj-ea"/>
              </a:rPr>
              <a:t>Ⅰ</a:t>
            </a:r>
            <a:r>
              <a:rPr lang="ja-JP" altLang="en-US" sz="2400" b="1" dirty="0">
                <a:solidFill>
                  <a:schemeClr val="bg1"/>
                </a:solidFill>
                <a:latin typeface="+mj-ea"/>
                <a:ea typeface="+mj-ea"/>
              </a:rPr>
              <a:t>）</a:t>
            </a:r>
          </a:p>
          <a:p>
            <a:pPr>
              <a:lnSpc>
                <a:spcPct val="90000"/>
              </a:lnSpc>
            </a:pPr>
            <a:r>
              <a:rPr lang="ja-JP" altLang="en-US" sz="2400" b="1" dirty="0">
                <a:solidFill>
                  <a:schemeClr val="bg1"/>
                </a:solidFill>
                <a:latin typeface="+mj-ea"/>
                <a:ea typeface="+mj-ea"/>
              </a:rPr>
              <a:t>入院</a:t>
            </a:r>
            <a:r>
              <a:rPr lang="ja-JP" altLang="en-US" sz="2400" b="1">
                <a:solidFill>
                  <a:schemeClr val="bg1"/>
                </a:solidFill>
                <a:latin typeface="+mj-ea"/>
                <a:ea typeface="+mj-ea"/>
              </a:rPr>
              <a:t>ベースアップ評価料１５１</a:t>
            </a:r>
            <a:endParaRPr lang="en-US" altLang="ja-JP" sz="2400" b="1" dirty="0">
              <a:solidFill>
                <a:schemeClr val="bg1"/>
              </a:solidFill>
              <a:latin typeface="+mj-ea"/>
              <a:ea typeface="+mj-ea"/>
            </a:endParaRPr>
          </a:p>
          <a:p>
            <a:pPr>
              <a:lnSpc>
                <a:spcPct val="90000"/>
              </a:lnSpc>
            </a:pPr>
            <a:r>
              <a:rPr lang="ja-JP" altLang="en-US" sz="2400" b="1" dirty="0">
                <a:solidFill>
                  <a:schemeClr val="bg1"/>
                </a:solidFill>
                <a:latin typeface="+mj-ea"/>
                <a:ea typeface="+mj-ea"/>
              </a:rPr>
              <a:t>歯科技工所ベースアップ支援料</a:t>
            </a:r>
          </a:p>
          <a:p>
            <a:pPr>
              <a:lnSpc>
                <a:spcPct val="90000"/>
              </a:lnSpc>
            </a:pPr>
            <a:endParaRPr kumimoji="1" lang="en-US" altLang="ja-JP" sz="3200" dirty="0">
              <a:solidFill>
                <a:schemeClr val="bg1"/>
              </a:solidFill>
            </a:endParaRPr>
          </a:p>
        </p:txBody>
      </p:sp>
      <p:sp>
        <p:nvSpPr>
          <p:cNvPr id="3" name="テキスト ボックス 2"/>
          <p:cNvSpPr txBox="1"/>
          <p:nvPr/>
        </p:nvSpPr>
        <p:spPr>
          <a:xfrm>
            <a:off x="1989495" y="1573726"/>
            <a:ext cx="3753510" cy="784830"/>
          </a:xfrm>
          <a:prstGeom prst="rect">
            <a:avLst/>
          </a:prstGeom>
          <a:noFill/>
          <a:ln>
            <a:noFill/>
          </a:ln>
        </p:spPr>
        <p:txBody>
          <a:bodyPr wrap="square" rtlCol="0">
            <a:spAutoFit/>
          </a:bodyPr>
          <a:lstStyle/>
          <a:p>
            <a:r>
              <a:rPr lang="en-US" altLang="ja-JP" sz="4500" b="1" dirty="0">
                <a:solidFill>
                  <a:prstClr val="white"/>
                </a:solidFill>
                <a:latin typeface="ＭＳ Ｐゴシック" pitchFamily="50" charset="-128"/>
              </a:rPr>
              <a:t>【</a:t>
            </a:r>
            <a:r>
              <a:rPr lang="ja-JP" altLang="en-US" sz="4500" b="1" dirty="0">
                <a:solidFill>
                  <a:prstClr val="white"/>
                </a:solidFill>
                <a:latin typeface="ＭＳ Ｐゴシック" pitchFamily="50" charset="-128"/>
              </a:rPr>
              <a:t>基本診療料</a:t>
            </a:r>
            <a:r>
              <a:rPr lang="en-US" altLang="ja-JP" sz="4500" b="1" dirty="0">
                <a:solidFill>
                  <a:prstClr val="white"/>
                </a:solidFill>
                <a:latin typeface="ＭＳ Ｐゴシック" pitchFamily="50" charset="-128"/>
              </a:rPr>
              <a:t>】</a:t>
            </a:r>
            <a:endParaRPr kumimoji="1" lang="ja-JP" altLang="en-US" sz="4500" dirty="0"/>
          </a:p>
        </p:txBody>
      </p:sp>
      <p:sp>
        <p:nvSpPr>
          <p:cNvPr id="4" name="正方形/長方形 3"/>
          <p:cNvSpPr/>
          <p:nvPr/>
        </p:nvSpPr>
        <p:spPr>
          <a:xfrm>
            <a:off x="1999578" y="23248134"/>
            <a:ext cx="3900222" cy="784830"/>
          </a:xfrm>
          <a:prstGeom prst="rect">
            <a:avLst/>
          </a:prstGeom>
        </p:spPr>
        <p:txBody>
          <a:bodyPr wrap="square">
            <a:spAutoFit/>
          </a:bodyPr>
          <a:lstStyle/>
          <a:p>
            <a:pPr algn="ctr"/>
            <a:r>
              <a:rPr lang="en-US" altLang="ja-JP" sz="4500" b="1" dirty="0">
                <a:solidFill>
                  <a:schemeClr val="bg1"/>
                </a:solidFill>
                <a:latin typeface="ＭＳ Ｐゴシック" pitchFamily="50" charset="-128"/>
              </a:rPr>
              <a:t>【</a:t>
            </a:r>
            <a:r>
              <a:rPr lang="ja-JP" altLang="en-US" sz="4500" b="1" dirty="0">
                <a:solidFill>
                  <a:schemeClr val="bg1"/>
                </a:solidFill>
                <a:latin typeface="ＭＳ Ｐゴシック" pitchFamily="50" charset="-128"/>
              </a:rPr>
              <a:t>特掲診療料</a:t>
            </a:r>
            <a:r>
              <a:rPr lang="en-US" altLang="ja-JP" sz="4500" b="1" dirty="0">
                <a:solidFill>
                  <a:schemeClr val="bg1"/>
                </a:solidFill>
                <a:latin typeface="ＭＳ Ｐゴシック" pitchFamily="50" charset="-128"/>
              </a:rPr>
              <a:t>】</a:t>
            </a:r>
            <a:endParaRPr lang="en-US" altLang="ja-JP" sz="4500" dirty="0">
              <a:solidFill>
                <a:schemeClr val="bg1"/>
              </a:solidFill>
              <a:latin typeface="ＭＳ Ｐゴシック" pitchFamily="50" charset="-128"/>
            </a:endParaRPr>
          </a:p>
        </p:txBody>
      </p:sp>
      <p:sp>
        <p:nvSpPr>
          <p:cNvPr id="5" name="テキスト ボックス 4"/>
          <p:cNvSpPr txBox="1"/>
          <p:nvPr/>
        </p:nvSpPr>
        <p:spPr>
          <a:xfrm>
            <a:off x="22520869" y="33533344"/>
            <a:ext cx="7200000" cy="3317044"/>
          </a:xfrm>
          <a:prstGeom prst="rect">
            <a:avLst/>
          </a:prstGeom>
          <a:noFill/>
          <a:ln w="76200">
            <a:solidFill>
              <a:schemeClr val="bg1"/>
            </a:solidFill>
          </a:ln>
        </p:spPr>
        <p:txBody>
          <a:bodyPr wrap="square" tIns="72000" bIns="72000" rtlCol="0">
            <a:spAutoFit/>
          </a:bodyPr>
          <a:lstStyle/>
          <a:p>
            <a:pPr lvl="0">
              <a:lnSpc>
                <a:spcPct val="90000"/>
              </a:lnSpc>
            </a:pPr>
            <a:r>
              <a:rPr lang="ja-JP" altLang="en-US" sz="3600" b="1" dirty="0">
                <a:solidFill>
                  <a:prstClr val="white"/>
                </a:solidFill>
                <a:latin typeface="+mj-ea"/>
                <a:ea typeface="+mj-ea"/>
              </a:rPr>
              <a:t>病理診断</a:t>
            </a:r>
            <a:endParaRPr lang="en-US" altLang="ja-JP" sz="3600" b="1" dirty="0">
              <a:solidFill>
                <a:prstClr val="white"/>
              </a:solidFill>
              <a:latin typeface="+mj-ea"/>
              <a:ea typeface="+mj-ea"/>
            </a:endParaRPr>
          </a:p>
          <a:p>
            <a:pPr lvl="0">
              <a:lnSpc>
                <a:spcPct val="90000"/>
              </a:lnSpc>
            </a:pPr>
            <a:r>
              <a:rPr lang="ja-JP" altLang="en-US" sz="2400" b="1" dirty="0">
                <a:solidFill>
                  <a:schemeClr val="bg1"/>
                </a:solidFill>
                <a:latin typeface="ＭＳ Ｐゴシック" panose="020B0600070205080204" pitchFamily="50" charset="-128"/>
                <a:ea typeface="ＭＳ Ｐゴシック" panose="020B0600070205080204" pitchFamily="50" charset="-128"/>
              </a:rPr>
              <a:t>保険医療機関間の連携による病理診断</a:t>
            </a:r>
          </a:p>
          <a:p>
            <a:pPr lvl="0">
              <a:lnSpc>
                <a:spcPct val="90000"/>
              </a:lnSpc>
            </a:pPr>
            <a:r>
              <a:rPr lang="ja-JP" altLang="en-US" sz="2400" b="1" dirty="0">
                <a:solidFill>
                  <a:schemeClr val="bg1"/>
                </a:solidFill>
                <a:latin typeface="ＭＳ Ｐゴシック" panose="020B0600070205080204" pitchFamily="50" charset="-128"/>
                <a:ea typeface="ＭＳ Ｐゴシック" panose="020B0600070205080204" pitchFamily="50" charset="-128"/>
              </a:rPr>
              <a:t>保険医療機関間の連携におけるデジタル病理画像による術中迅速病理組織標本作製</a:t>
            </a:r>
          </a:p>
          <a:p>
            <a:pPr lvl="0">
              <a:lnSpc>
                <a:spcPct val="90000"/>
              </a:lnSpc>
            </a:pPr>
            <a:r>
              <a:rPr lang="ja-JP" altLang="en-US" sz="2400" b="1" dirty="0">
                <a:solidFill>
                  <a:schemeClr val="bg1"/>
                </a:solidFill>
                <a:latin typeface="ＭＳ Ｐゴシック" panose="020B0600070205080204" pitchFamily="50" charset="-128"/>
                <a:ea typeface="ＭＳ Ｐゴシック" panose="020B0600070205080204" pitchFamily="50" charset="-128"/>
              </a:rPr>
              <a:t>保険医療機関間の連携におけるデジタル病理画像による迅速細胞診</a:t>
            </a:r>
          </a:p>
          <a:p>
            <a:pPr lvl="0">
              <a:lnSpc>
                <a:spcPct val="90000"/>
              </a:lnSpc>
            </a:pPr>
            <a:r>
              <a:rPr lang="ja-JP" altLang="en-US" sz="2400" b="1" dirty="0">
                <a:solidFill>
                  <a:schemeClr val="bg1"/>
                </a:solidFill>
                <a:latin typeface="ＭＳ Ｐゴシック" panose="020B0600070205080204" pitchFamily="50" charset="-128"/>
                <a:ea typeface="ＭＳ Ｐゴシック" panose="020B0600070205080204" pitchFamily="50" charset="-128"/>
              </a:rPr>
              <a:t>病理診断管理加算２</a:t>
            </a:r>
          </a:p>
          <a:p>
            <a:pPr lvl="0">
              <a:lnSpc>
                <a:spcPct val="90000"/>
              </a:lnSpc>
            </a:pPr>
            <a:r>
              <a:rPr lang="ja-JP" altLang="en-US" sz="2400" b="1" dirty="0">
                <a:solidFill>
                  <a:schemeClr val="bg1"/>
                </a:solidFill>
                <a:latin typeface="ＭＳ Ｐゴシック" panose="020B0600070205080204" pitchFamily="50" charset="-128"/>
                <a:ea typeface="ＭＳ Ｐゴシック" panose="020B0600070205080204" pitchFamily="50" charset="-128"/>
              </a:rPr>
              <a:t>悪性腫瘍病理組織標本加算</a:t>
            </a:r>
            <a:endParaRPr lang="en-US" altLang="ja-JP" sz="2400" b="1" dirty="0">
              <a:solidFill>
                <a:schemeClr val="bg1"/>
              </a:solidFill>
              <a:latin typeface="ＭＳ Ｐゴシック" panose="020B0600070205080204" pitchFamily="50" charset="-128"/>
              <a:ea typeface="ＭＳ Ｐゴシック" panose="020B0600070205080204" pitchFamily="50" charset="-128"/>
            </a:endParaRPr>
          </a:p>
          <a:p>
            <a:pPr lvl="0">
              <a:lnSpc>
                <a:spcPct val="90000"/>
              </a:lnSpc>
            </a:pPr>
            <a:r>
              <a:rPr lang="zh-TW" altLang="en-US" sz="2400" b="1" dirty="0">
                <a:solidFill>
                  <a:schemeClr val="bg1"/>
                </a:solidFill>
                <a:latin typeface="ＭＳ Ｐゴシック" panose="020B0600070205080204" pitchFamily="50" charset="-128"/>
                <a:ea typeface="ＭＳ Ｐゴシック" panose="020B0600070205080204" pitchFamily="50" charset="-128"/>
              </a:rPr>
              <a:t>国際標準病理診断管理加算</a:t>
            </a:r>
            <a:endParaRPr lang="ja-JP" altLang="en-US" sz="2400" b="1" dirty="0">
              <a:solidFill>
                <a:schemeClr val="bg1"/>
              </a:solidFill>
              <a:latin typeface="ＭＳ Ｐゴシック" panose="020B0600070205080204" pitchFamily="50" charset="-128"/>
              <a:ea typeface="ＭＳ Ｐゴシック" panose="020B0600070205080204" pitchFamily="50" charset="-128"/>
            </a:endParaRPr>
          </a:p>
        </p:txBody>
      </p:sp>
      <p:sp>
        <p:nvSpPr>
          <p:cNvPr id="28" name="AutoShape 15"/>
          <p:cNvSpPr>
            <a:spLocks noChangeArrowheads="1"/>
          </p:cNvSpPr>
          <p:nvPr/>
        </p:nvSpPr>
        <p:spPr bwMode="auto">
          <a:xfrm>
            <a:off x="14888021" y="1638476"/>
            <a:ext cx="7200000" cy="40068000"/>
          </a:xfrm>
          <a:prstGeom prst="rect">
            <a:avLst/>
          </a:prstGeom>
          <a:noFill/>
          <a:ln w="76200">
            <a:solidFill>
              <a:schemeClr val="bg1"/>
            </a:solidFill>
            <a:round/>
            <a:headEnd/>
            <a:tailEnd/>
          </a:ln>
          <a:effectLst/>
        </p:spPr>
        <p:txBody>
          <a:bodyPr wrap="square" tIns="72000" bIns="72000" anchor="t" anchorCtr="0">
            <a:noAutofit/>
          </a:bodyPr>
          <a:lstStyle/>
          <a:p>
            <a:pPr lvl="0">
              <a:lnSpc>
                <a:spcPct val="90000"/>
              </a:lnSpc>
            </a:pPr>
            <a:r>
              <a:rPr lang="ja-JP" altLang="en-US" sz="3600" b="1" dirty="0">
                <a:solidFill>
                  <a:prstClr val="white"/>
                </a:solidFill>
                <a:latin typeface="+mn-ea"/>
              </a:rPr>
              <a:t>手術</a:t>
            </a:r>
            <a:endParaRPr lang="en-US" altLang="ja-JP" sz="4800" b="1" dirty="0">
              <a:solidFill>
                <a:prstClr val="white"/>
              </a:solidFill>
              <a:latin typeface="+mn-ea"/>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皮膚悪性腫瘍センチネルリンパ節生検加算</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皮膚移植術（死体）</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自家脂肪注入</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組織拡張器による再建手術（乳房（再建手術）の場合（内視鏡下によるものを含む。）に限る。）</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zh-TW" altLang="en-US" sz="2300" b="1" dirty="0">
                <a:solidFill>
                  <a:prstClr val="white"/>
                </a:solidFill>
                <a:latin typeface="ＭＳ Ｐゴシック" panose="020B0600070205080204" pitchFamily="50" charset="-128"/>
                <a:ea typeface="ＭＳ Ｐゴシック" panose="020B0600070205080204" pitchFamily="50" charset="-128"/>
              </a:rPr>
              <a:t>静脈奇形硬化療法</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四肢・躯幹軟部悪性腫瘍手術及び骨悪性腫瘍手術の注に掲げる処理骨再建加算</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骨移植術（軟骨移植術を含む。）（同種骨移植（非生体）（同種骨移植（特殊なものに限る。）））</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骨移植術（軟骨移植術を含む。）（自家培養軟骨移植術に限る。）</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人工股関節置換術（手術支援装置を用いるもの）</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後縦靱帯骨化症手術（前方進入によるもの）</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椎間板内酵素注入療法</a:t>
            </a:r>
          </a:p>
          <a:p>
            <a:pPr lvl="0">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腫瘍脊椎骨全摘術</a:t>
            </a:r>
            <a:endParaRPr lang="en-US" altLang="ja-JP" sz="2300" b="1" dirty="0">
              <a:solidFill>
                <a:prstClr val="white"/>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prstClr val="white"/>
                </a:solidFill>
                <a:latin typeface="ＭＳ Ｐゴシック" panose="020B0600070205080204" pitchFamily="50" charset="-128"/>
                <a:ea typeface="ＭＳ Ｐゴシック" panose="020B0600070205080204" pitchFamily="50" charset="-128"/>
              </a:rPr>
              <a:t>脳腫瘍覚醒下マッピング加算</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内視鏡下脳腫瘍生検術及び内視鏡下脳腫瘍摘出術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脳刺激装置植込術及び脳刺激装置交換術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脊髄刺激装置植込術及び脊髄刺激装置交換術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角結膜悪性腫瘍切除術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角膜移植術（内皮移植加算）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羊膜移植術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緑内障手術（緑内障治療用インプラント挿入術（プレートのあるもの））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緑内障手術（緑内障手術（流出路再建術（眼内法）及び水晶体再建術併用眼内ドレーン挿入術）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緑内障手術（濾過胞再建術（</a:t>
            </a:r>
            <a:r>
              <a:rPr lang="en-US" altLang="ja-JP" sz="2300" b="1" dirty="0">
                <a:solidFill>
                  <a:schemeClr val="bg1"/>
                </a:solidFill>
                <a:latin typeface="ＭＳ Ｐゴシック" panose="020B0600070205080204" pitchFamily="50" charset="-128"/>
                <a:ea typeface="ＭＳ Ｐゴシック" panose="020B0600070205080204" pitchFamily="50" charset="-128"/>
              </a:rPr>
              <a:t>needle</a:t>
            </a:r>
            <a:r>
              <a:rPr lang="ja-JP" altLang="en-US" sz="2300" b="1" dirty="0">
                <a:solidFill>
                  <a:schemeClr val="bg1"/>
                </a:solidFill>
                <a:latin typeface="ＭＳ Ｐゴシック" panose="020B0600070205080204" pitchFamily="50" charset="-128"/>
                <a:ea typeface="ＭＳ Ｐゴシック" panose="020B0600070205080204" pitchFamily="50" charset="-128"/>
              </a:rPr>
              <a:t>法））</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網膜再建術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経外耳道的内視鏡下鼓室形成術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植込型骨導補聴器（直接振動型）植込術、人工内耳植込術、植込型骨導補聴器移植術及び植込型骨導補聴器交換術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耳管用補綴材挿入術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内視鏡下鼻・副鼻腔手術</a:t>
            </a:r>
            <a:r>
              <a:rPr lang="en-US" altLang="ja-JP" sz="2300" b="1" dirty="0">
                <a:solidFill>
                  <a:schemeClr val="bg1"/>
                </a:solidFill>
                <a:latin typeface="ＭＳ Ｐゴシック" panose="020B0600070205080204" pitchFamily="50" charset="-128"/>
                <a:ea typeface="ＭＳ Ｐゴシック" panose="020B0600070205080204" pitchFamily="50" charset="-128"/>
              </a:rPr>
              <a:t>Ⅴ</a:t>
            </a:r>
            <a:r>
              <a:rPr lang="ja-JP" altLang="en-US" sz="2300" b="1" dirty="0">
                <a:solidFill>
                  <a:schemeClr val="bg1"/>
                </a:solidFill>
                <a:latin typeface="ＭＳ Ｐゴシック" panose="020B0600070205080204" pitchFamily="50" charset="-128"/>
                <a:ea typeface="ＭＳ Ｐゴシック" panose="020B0600070205080204" pitchFamily="50" charset="-128"/>
              </a:rPr>
              <a:t>型（拡大副鼻腔手術）及び経鼻内視鏡下鼻副鼻腔悪性腫瘍手術（頭蓋底郭清、再建を伴うものに限る。）</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上咽頭腫瘍摘出術（鏡視下によるもの）、中咽頭腫瘍摘出術（鏡視下によるもの）、下咽頭腫瘍摘出術（鏡視下によるもの）、喉頭蓋嚢腫摘出術（鏡視下によるもの）及び喉頭腫瘍摘出術（鏡視下による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鏡視下咽頭悪性腫瘍手術（軟口蓋悪性腫瘍手術を含む。）</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鏡視下咽頭悪性腫瘍手術（軟口蓋悪性腫瘍手術を含む。） （内視鏡手術用支援機器を用いる場合）及び鏡視下喉頭悪性腫瘍手術（内視鏡手術用支援機器を用いる場合）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鏡視下喉頭悪性腫瘍手術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上顎骨形成術（骨移動を伴う場合に限る。）（歯科）、下顎骨形成術（骨移動を伴う場合に限る。）（歯科）</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頭頸部悪性腫瘍光線力学療法</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乳癌センチネルリンパ節生検加算１及びセンチネルリンパ節生検（併用）</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乳癌センチネルリンパ節生検加算２及びセンチネルリンパ節生検（単独）</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乳腺悪性腫瘍手術（乳輪温存乳房切除術（腋窩郭清を伴わないもの（内視鏡下によるものを含む。））及び乳輪温存乳房切除術（腋窩郭清を伴うもの））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ゲル充填人工乳房を用いた乳房再建術（乳房切除後）（内視鏡下によるものを含む。）</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乳腺悪性腫瘍ラジオ波焼灼療法</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胸腔鏡下拡大胸腺摘出術（内視鏡手術用支援機器を用いる場合）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胸腔鏡下縦隔悪性腫瘍手術（内視鏡手術用支援機器を用いる場合）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胸腔鏡下良性縦隔腫瘍手術（内視鏡手術用支援機器を用いる場合）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胸腔鏡下肺切除術（区域切除及び肺葉切除術又は１肺葉を超えるもので内視鏡手術用支援機器を用いる場合）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胸腔鏡下肺悪性腫瘍手術（区域切除で内視鏡手術用支援機器を用いる場合）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胸腔鏡下肺悪性腫瘍手術（肺葉切除又は１肺葉を超えるもので内視鏡手術用支援機器を用いる場合）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胸腔鏡下食道悪性腫瘍手術（内視鏡手術用支援機器を用いる場合）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縦隔鏡下食道悪性腫瘍手術（内視鏡手術用支援機器を用いる場合）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食道縫合術（穿孔、損傷）（内視鏡によるもの）、内視鏡下胃、十二指腸穿孔瘻孔閉鎖術、胃瘻閉鎖術（内視鏡によるもの）、小腸瘻閉鎖術（内視鏡によるもの）、結腸瘻閉鎖術（内視鏡によるもの）、腎（腎盂）腸瘻閉鎖術（内視鏡によるもの）、尿管腸瘻閉鎖術（内視鏡による</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もの）、膀胱腸瘻閉鎖術（内視鏡によるもの）、腟腸瘻閉鎖術（内視鏡によるもの）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心腫瘍摘出術（単独のもの（胸腔鏡下によるもの）に限る。）（内視鏡手術用支援機器を用いる場合）、心腔内粘液腫摘出術（単独のもの（胸腔鏡下によるもの）に限る。）（内視鏡手術用支援機器を用いる場合）</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経皮的冠動脈形成術（特殊カテーテルによるもの）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胸腔鏡下弁形成術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胸腔鏡下弁形成術（内視鏡手術用支援機器を用いる場合）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胸腔鏡下弁置換術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弁置換術（大動脈弁、僧帽弁及び中心線維体の再建を含むものに限る。）</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経カテーテル弁置換術（経心尖大動脈弁置換術及び経皮的大動脈弁置換術）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経皮的僧帽弁クリップ術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不整脈手術左心耳閉鎖術（胸腔鏡下によるもの）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不整脈手術左心耳閉鎖術（経カテーテル的手術によるもの）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磁気ナビゲーション加算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経皮的中隔心筋焼灼術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ペースメーカー移植術及びペースメーカー交換術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ペースメーカー移植術及びペースメーカー交換術（リードレスペースメーカー）</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両心室ペースメーカー移植術（経静脈電極の場合）及び両心室ペースメーカー交換術（経静脈電極の場合）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植込型除細動器移植術（経静脈リードを用いるもの又は皮下植込型リードを用いるもの）、植込型除細動器交換術（その他のもの）及び経静脈電極抜去術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両室ペーシング機能付き植込型除細動器移植術（経静脈電極の場合）及び両室ペーシング機能付き植込型除細動器交換術（経静脈電極の場合）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大動脈バルーンパンピング法（ＩＡＢＰ法）</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経皮的循環補助法（ポンプカテーテルを用いたもの）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補助人工心臓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経皮的下肢動脈形成術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腹腔鏡下リンパ節群郭清術（傍大動脈）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腹腔鏡下リンパ節群郭清術（側方）</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腹腔鏡下十二指腸局所切除術（内視鏡処置を併施するもの）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腹腔鏡下胃切除術（単純切除術（内視鏡手術用支援機器を用いる場合））及び腹腔鏡下胃切除術（悪性腫瘍手術（内視鏡手術用支援機器を用いるもの））</a:t>
            </a:r>
          </a:p>
          <a:p>
            <a:pPr>
              <a:lnSpc>
                <a:spcPct val="90000"/>
              </a:lnSpc>
            </a:pPr>
            <a:endParaRPr lang="ja-JP" altLang="en-US" sz="2500" b="1" dirty="0">
              <a:solidFill>
                <a:schemeClr val="bg1"/>
              </a:solidFill>
              <a:latin typeface="+mj-ea"/>
              <a:ea typeface="+mj-ea"/>
            </a:endParaRPr>
          </a:p>
        </p:txBody>
      </p:sp>
      <p:sp>
        <p:nvSpPr>
          <p:cNvPr id="31" name="AutoShape 15"/>
          <p:cNvSpPr>
            <a:spLocks noChangeArrowheads="1"/>
          </p:cNvSpPr>
          <p:nvPr/>
        </p:nvSpPr>
        <p:spPr bwMode="auto">
          <a:xfrm>
            <a:off x="22520869" y="1645734"/>
            <a:ext cx="7200000" cy="24768000"/>
          </a:xfrm>
          <a:prstGeom prst="rect">
            <a:avLst/>
          </a:prstGeom>
          <a:noFill/>
          <a:ln w="76200">
            <a:solidFill>
              <a:schemeClr val="bg1"/>
            </a:solidFill>
            <a:round/>
            <a:headEnd/>
            <a:tailEnd/>
          </a:ln>
          <a:effectLst/>
        </p:spPr>
        <p:txBody>
          <a:bodyPr wrap="square" tIns="72000" bIns="72000" anchor="t" anchorCtr="0">
            <a:noAutofit/>
          </a:bodyPr>
          <a:lstStyle/>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腹腔鏡下噴門側胃切除術（単純切除術（内視鏡手術用支援機器を用いる場合））及び腹腔鏡下噴門側胃切除術（悪性腫瘍手術（内視鏡手術用支援機器を用いるもの））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腹腔鏡下胃全摘術（単純全摘術（内視鏡手術用支援機器を用いる場合））及び腹腔鏡下胃全摘術（悪性腫瘍手術（内視鏡手術用支援機器を用いるもの））</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腹腔鏡下胃縮小術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バルーン閉塞下逆行性経静脈的塞栓術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腹腔鏡下胆嚢悪性腫瘍手術（胆嚢床切除を伴うもの）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胆管悪性腫瘍手術（膵頭十二指腸切除及び肝切除（葉以上）を伴うものに限る。）</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体外衝撃波胆石破砕術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腹腔鏡下肝切除術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腹腔鏡下肝切除術（内視鏡手術用支援機器を用いる場合）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体外衝撃波膵石破砕術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腹腔鏡下膵腫瘍摘出術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腹腔鏡下膵体尾部腫瘍切除術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腹腔鏡下膵体尾部腫瘍切除術（内視鏡手術用支援機器を用いる場合）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早期悪性腫瘍大腸粘膜下層剥離術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腹腔鏡下結腸悪性腫瘍切除術（内視鏡手術用支援機器を用いる場合）</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腹腔鏡下副腎摘出術（内視鏡手術用支援機器を用いるもの）及び腹腔鏡下副腎髄質腫瘍摘出術（褐色細胞腫）（内視鏡手術用支援機器を用いるもの）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腹腔鏡下直腸切除・切断術（内視鏡手術用支援機器を用いるもの）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体外衝撃波腎・尿管結石破砕術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腹腔鏡下腎悪性腫瘍手術（内視鏡手術用支援機器を用いるもの）及び腹腔鏡下尿管悪性腫瘍手術（内視鏡手術用支援機器を用いるもの）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腹腔鏡下腎盂形成手術（内視鏡手術用支援機器を用いる場合）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同種死体腎移植術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生体腎移植術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膀胱水圧拡張術及びハンナ型間質性膀胱炎手術（経尿道）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腹腔鏡下膀胱悪性腫瘍手術（内視鏡手術用支援機器を用いる場合）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腹腔鏡下膀胱悪性腫瘍手術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人工尿道括約筋植込・置換術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精巣内精子採取術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腹腔鏡下前立腺悪性腫瘍手術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腹腔鏡下前立腺悪性腫瘍手術（内視鏡手術用支援機器を用いるもの）</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腹腔鏡下仙骨腟固定術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腹腔鏡下仙骨腟固定術（内視鏡手術用支援機器を用いる場合）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腹腔鏡下腟式子宮全摘術（内視鏡手術用支援機器を用いる場合）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腹腔鏡下子宮悪性腫瘍手術（子宮体がんに対して内視鏡手術用支援機器を用いる場合）</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腹腔鏡下子宮悪性腫瘍手術（子宮体がんに限る。）</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腹腔鏡下子宮悪性腫瘍手術（子宮頸がんに限る。）</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腹腔鏡下子宮瘢痕部修復術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体外式膜型人工肺管理料</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医科点数表第２章第</a:t>
            </a:r>
            <a:r>
              <a:rPr lang="en-US" altLang="ja-JP" sz="2300" b="1" dirty="0">
                <a:solidFill>
                  <a:schemeClr val="bg1"/>
                </a:solidFill>
                <a:latin typeface="ＭＳ Ｐゴシック" panose="020B0600070205080204" pitchFamily="50" charset="-128"/>
                <a:ea typeface="ＭＳ Ｐゴシック" panose="020B0600070205080204" pitchFamily="50" charset="-128"/>
              </a:rPr>
              <a:t>10</a:t>
            </a:r>
            <a:r>
              <a:rPr lang="ja-JP" altLang="en-US" sz="2300" b="1" dirty="0">
                <a:solidFill>
                  <a:schemeClr val="bg1"/>
                </a:solidFill>
                <a:latin typeface="ＭＳ Ｐゴシック" panose="020B0600070205080204" pitchFamily="50" charset="-128"/>
                <a:ea typeface="ＭＳ Ｐゴシック" panose="020B0600070205080204" pitchFamily="50" charset="-128"/>
              </a:rPr>
              <a:t>部手術の通則の</a:t>
            </a:r>
            <a:r>
              <a:rPr lang="en-US" altLang="ja-JP" sz="2300" b="1" dirty="0">
                <a:solidFill>
                  <a:schemeClr val="bg1"/>
                </a:solidFill>
                <a:latin typeface="ＭＳ Ｐゴシック" panose="020B0600070205080204" pitchFamily="50" charset="-128"/>
                <a:ea typeface="ＭＳ Ｐゴシック" panose="020B0600070205080204" pitchFamily="50" charset="-128"/>
              </a:rPr>
              <a:t>16</a:t>
            </a:r>
            <a:r>
              <a:rPr lang="ja-JP" altLang="en-US" sz="2300" b="1" dirty="0">
                <a:solidFill>
                  <a:schemeClr val="bg1"/>
                </a:solidFill>
                <a:latin typeface="ＭＳ Ｐゴシック" panose="020B0600070205080204" pitchFamily="50" charset="-128"/>
                <a:ea typeface="ＭＳ Ｐゴシック" panose="020B0600070205080204" pitchFamily="50" charset="-128"/>
              </a:rPr>
              <a:t>に掲げる手術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医科点数表第２章第</a:t>
            </a:r>
            <a:r>
              <a:rPr lang="en-US" altLang="ja-JP" sz="2300" b="1" dirty="0">
                <a:solidFill>
                  <a:schemeClr val="bg1"/>
                </a:solidFill>
                <a:latin typeface="ＭＳ Ｐゴシック" panose="020B0600070205080204" pitchFamily="50" charset="-128"/>
                <a:ea typeface="ＭＳ Ｐゴシック" panose="020B0600070205080204" pitchFamily="50" charset="-128"/>
              </a:rPr>
              <a:t>10</a:t>
            </a:r>
            <a:r>
              <a:rPr lang="ja-JP" altLang="en-US" sz="2300" b="1" dirty="0">
                <a:solidFill>
                  <a:schemeClr val="bg1"/>
                </a:solidFill>
                <a:latin typeface="ＭＳ Ｐゴシック" panose="020B0600070205080204" pitchFamily="50" charset="-128"/>
                <a:ea typeface="ＭＳ Ｐゴシック" panose="020B0600070205080204" pitchFamily="50" charset="-128"/>
              </a:rPr>
              <a:t>部手術の通則の</a:t>
            </a:r>
            <a:r>
              <a:rPr lang="en-US" altLang="ja-JP" sz="2300" b="1" dirty="0">
                <a:solidFill>
                  <a:schemeClr val="bg1"/>
                </a:solidFill>
                <a:latin typeface="ＭＳ Ｐゴシック" panose="020B0600070205080204" pitchFamily="50" charset="-128"/>
                <a:ea typeface="ＭＳ Ｐゴシック" panose="020B0600070205080204" pitchFamily="50" charset="-128"/>
              </a:rPr>
              <a:t>19</a:t>
            </a:r>
            <a:r>
              <a:rPr lang="ja-JP" altLang="en-US" sz="2300" b="1" dirty="0">
                <a:solidFill>
                  <a:schemeClr val="bg1"/>
                </a:solidFill>
                <a:latin typeface="ＭＳ Ｐゴシック" panose="020B0600070205080204" pitchFamily="50" charset="-128"/>
                <a:ea typeface="ＭＳ Ｐゴシック" panose="020B0600070205080204" pitchFamily="50" charset="-128"/>
              </a:rPr>
              <a:t>に掲げる手術（遺伝性乳癌卵巣癌症候群患者に対する乳房切除術に限る。）</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医科点数表第２章第</a:t>
            </a:r>
            <a:r>
              <a:rPr lang="en-US" altLang="ja-JP" sz="2300" b="1" dirty="0">
                <a:solidFill>
                  <a:schemeClr val="bg1"/>
                </a:solidFill>
                <a:latin typeface="ＭＳ Ｐゴシック" panose="020B0600070205080204" pitchFamily="50" charset="-128"/>
                <a:ea typeface="ＭＳ Ｐゴシック" panose="020B0600070205080204" pitchFamily="50" charset="-128"/>
              </a:rPr>
              <a:t>10</a:t>
            </a:r>
            <a:r>
              <a:rPr lang="ja-JP" altLang="en-US" sz="2300" b="1" dirty="0">
                <a:solidFill>
                  <a:schemeClr val="bg1"/>
                </a:solidFill>
                <a:latin typeface="ＭＳ Ｐゴシック" panose="020B0600070205080204" pitchFamily="50" charset="-128"/>
                <a:ea typeface="ＭＳ Ｐゴシック" panose="020B0600070205080204" pitchFamily="50" charset="-128"/>
              </a:rPr>
              <a:t>部手術の通則の</a:t>
            </a:r>
            <a:r>
              <a:rPr lang="en-US" altLang="ja-JP" sz="2300" b="1" dirty="0">
                <a:solidFill>
                  <a:schemeClr val="bg1"/>
                </a:solidFill>
                <a:latin typeface="ＭＳ Ｐゴシック" panose="020B0600070205080204" pitchFamily="50" charset="-128"/>
                <a:ea typeface="ＭＳ Ｐゴシック" panose="020B0600070205080204" pitchFamily="50" charset="-128"/>
              </a:rPr>
              <a:t>19</a:t>
            </a:r>
            <a:r>
              <a:rPr lang="ja-JP" altLang="en-US" sz="2300" b="1" dirty="0">
                <a:solidFill>
                  <a:schemeClr val="bg1"/>
                </a:solidFill>
                <a:latin typeface="ＭＳ Ｐゴシック" panose="020B0600070205080204" pitchFamily="50" charset="-128"/>
                <a:ea typeface="ＭＳ Ｐゴシック" panose="020B0600070205080204" pitchFamily="50" charset="-128"/>
              </a:rPr>
              <a:t>に掲げる手術（遺伝性乳癌卵巣癌症候群患者に対する子宮附属器腫瘍摘出術）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再製造単回使用医療機器使用加算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輸血管理料</a:t>
            </a:r>
            <a:r>
              <a:rPr lang="en-US" altLang="ja-JP" sz="2300" b="1" dirty="0">
                <a:solidFill>
                  <a:schemeClr val="bg1"/>
                </a:solidFill>
                <a:latin typeface="ＭＳ Ｐゴシック" panose="020B0600070205080204" pitchFamily="50" charset="-128"/>
                <a:ea typeface="ＭＳ Ｐゴシック" panose="020B0600070205080204" pitchFamily="50" charset="-128"/>
              </a:rPr>
              <a:t>Ⅰ</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輸血適正使用加算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貯血式自己血輸血管理体制加算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コーディネート体制充実加算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自己生体組織接着剤作成術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自己クリオプレシピテート作製術（用手法）</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同種クリオプレシピテート作製術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人工肛門・人工膀胱造設術前処置加算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胃瘻造設時嚥下機能評価加算</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歯周組織再生誘導手術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広範囲顎骨支持型装置埋入手術</a:t>
            </a:r>
          </a:p>
          <a:p>
            <a:pPr>
              <a:lnSpc>
                <a:spcPct val="90000"/>
              </a:lnSpc>
            </a:pPr>
            <a:r>
              <a:rPr lang="ja-JP" altLang="en-US" sz="2300" b="1" dirty="0">
                <a:solidFill>
                  <a:schemeClr val="bg1"/>
                </a:solidFill>
                <a:latin typeface="ＭＳ Ｐゴシック" panose="020B0600070205080204" pitchFamily="50" charset="-128"/>
                <a:ea typeface="ＭＳ Ｐゴシック" panose="020B0600070205080204" pitchFamily="50" charset="-128"/>
              </a:rPr>
              <a:t>歯根端切除手術の注３</a:t>
            </a:r>
            <a:endParaRPr lang="en-US" altLang="ja-JP" sz="2300" b="1" dirty="0">
              <a:solidFill>
                <a:schemeClr val="bg1"/>
              </a:solidFill>
              <a:latin typeface="ＭＳ Ｐゴシック" panose="020B0600070205080204" pitchFamily="50" charset="-128"/>
              <a:ea typeface="ＭＳ Ｐゴシック" panose="020B0600070205080204" pitchFamily="50" charset="-128"/>
            </a:endParaRPr>
          </a:p>
          <a:p>
            <a:pPr>
              <a:lnSpc>
                <a:spcPct val="90000"/>
              </a:lnSpc>
            </a:pPr>
            <a:r>
              <a:rPr lang="zh-TW" altLang="en-US" sz="2300" b="1" dirty="0">
                <a:solidFill>
                  <a:schemeClr val="bg1"/>
                </a:solidFill>
                <a:latin typeface="ＭＳ Ｐゴシック" panose="020B0600070205080204" pitchFamily="50" charset="-128"/>
                <a:ea typeface="ＭＳ Ｐゴシック" panose="020B0600070205080204" pitchFamily="50" charset="-128"/>
              </a:rPr>
              <a:t>内視鏡手術用支援機器加算</a:t>
            </a:r>
            <a:endParaRPr lang="ja-JP" altLang="en-US" sz="2300" b="1" dirty="0">
              <a:solidFill>
                <a:schemeClr val="bg1"/>
              </a:solidFill>
              <a:latin typeface="ＭＳ Ｐゴシック" panose="020B0600070205080204" pitchFamily="50" charset="-128"/>
              <a:ea typeface="ＭＳ Ｐゴシック" panose="020B0600070205080204" pitchFamily="50" charset="-128"/>
            </a:endParaRPr>
          </a:p>
        </p:txBody>
      </p:sp>
      <p:sp>
        <p:nvSpPr>
          <p:cNvPr id="33" name="AutoShape 15"/>
          <p:cNvSpPr>
            <a:spLocks noChangeArrowheads="1"/>
          </p:cNvSpPr>
          <p:nvPr/>
        </p:nvSpPr>
        <p:spPr bwMode="auto">
          <a:xfrm>
            <a:off x="22520869" y="26697260"/>
            <a:ext cx="7200000" cy="1368000"/>
          </a:xfrm>
          <a:prstGeom prst="rect">
            <a:avLst/>
          </a:prstGeom>
          <a:noFill/>
          <a:ln w="76200">
            <a:solidFill>
              <a:schemeClr val="bg1"/>
            </a:solidFill>
            <a:round/>
            <a:headEnd/>
            <a:tailEnd/>
          </a:ln>
          <a:effectLst/>
        </p:spPr>
        <p:txBody>
          <a:bodyPr wrap="square" tIns="72000" bIns="72000" anchor="t" anchorCtr="0">
            <a:noAutofit/>
          </a:bodyPr>
          <a:lstStyle/>
          <a:p>
            <a:pPr>
              <a:lnSpc>
                <a:spcPct val="90000"/>
              </a:lnSpc>
            </a:pPr>
            <a:r>
              <a:rPr lang="ja-JP" altLang="en-US" sz="3600" b="1" dirty="0">
                <a:solidFill>
                  <a:prstClr val="white"/>
                </a:solidFill>
                <a:latin typeface="ＭＳ Ｐゴシック" pitchFamily="50" charset="-128"/>
                <a:ea typeface="ＭＳ Ｐゴシック" pitchFamily="50" charset="-128"/>
              </a:rPr>
              <a:t>麻酔</a:t>
            </a:r>
            <a:endParaRPr lang="en-US" altLang="ja-JP" sz="4800" b="1" dirty="0">
              <a:solidFill>
                <a:prstClr val="white"/>
              </a:solidFill>
              <a:latin typeface="ＭＳ Ｐゴシック" pitchFamily="50" charset="-128"/>
              <a:ea typeface="ＭＳ Ｐゴシック" pitchFamily="50" charset="-128"/>
            </a:endParaRPr>
          </a:p>
          <a:p>
            <a:pPr>
              <a:lnSpc>
                <a:spcPct val="90000"/>
              </a:lnSpc>
            </a:pPr>
            <a:r>
              <a:rPr lang="ja-JP" altLang="en-US" sz="2400" b="1" dirty="0">
                <a:solidFill>
                  <a:prstClr val="white"/>
                </a:solidFill>
                <a:latin typeface="+mj-ea"/>
                <a:ea typeface="+mj-ea"/>
              </a:rPr>
              <a:t>麻酔管理料（</a:t>
            </a:r>
            <a:r>
              <a:rPr lang="en-US" altLang="ja-JP" sz="2400" b="1" dirty="0">
                <a:solidFill>
                  <a:prstClr val="white"/>
                </a:solidFill>
                <a:latin typeface="+mj-ea"/>
                <a:ea typeface="+mj-ea"/>
              </a:rPr>
              <a:t>Ⅰ</a:t>
            </a:r>
            <a:r>
              <a:rPr lang="ja-JP" altLang="en-US" sz="2400" b="1" dirty="0">
                <a:solidFill>
                  <a:prstClr val="white"/>
                </a:solidFill>
                <a:latin typeface="+mj-ea"/>
                <a:ea typeface="+mj-ea"/>
              </a:rPr>
              <a:t>）</a:t>
            </a:r>
          </a:p>
          <a:p>
            <a:pPr>
              <a:lnSpc>
                <a:spcPct val="90000"/>
              </a:lnSpc>
            </a:pPr>
            <a:r>
              <a:rPr lang="ja-JP" altLang="en-US" sz="2400" b="1" dirty="0">
                <a:solidFill>
                  <a:prstClr val="white"/>
                </a:solidFill>
                <a:latin typeface="+mj-ea"/>
                <a:ea typeface="+mj-ea"/>
              </a:rPr>
              <a:t>麻酔管理料（</a:t>
            </a:r>
            <a:r>
              <a:rPr lang="en-US" altLang="ja-JP" sz="2400" b="1" dirty="0">
                <a:solidFill>
                  <a:prstClr val="white"/>
                </a:solidFill>
                <a:latin typeface="+mj-ea"/>
                <a:ea typeface="+mj-ea"/>
              </a:rPr>
              <a:t>Ⅱ</a:t>
            </a:r>
            <a:r>
              <a:rPr lang="ja-JP" altLang="en-US" sz="2400" b="1" dirty="0">
                <a:solidFill>
                  <a:prstClr val="white"/>
                </a:solidFill>
                <a:latin typeface="+mj-ea"/>
                <a:ea typeface="+mj-ea"/>
              </a:rPr>
              <a:t>）</a:t>
            </a:r>
          </a:p>
        </p:txBody>
      </p:sp>
      <p:sp>
        <p:nvSpPr>
          <p:cNvPr id="34" name="AutoShape 15"/>
          <p:cNvSpPr>
            <a:spLocks noChangeArrowheads="1"/>
          </p:cNvSpPr>
          <p:nvPr/>
        </p:nvSpPr>
        <p:spPr bwMode="auto">
          <a:xfrm>
            <a:off x="22520869" y="28378845"/>
            <a:ext cx="7200000" cy="4860000"/>
          </a:xfrm>
          <a:prstGeom prst="rect">
            <a:avLst/>
          </a:prstGeom>
          <a:noFill/>
          <a:ln w="76200">
            <a:solidFill>
              <a:schemeClr val="bg1"/>
            </a:solidFill>
            <a:round/>
            <a:headEnd/>
            <a:tailEnd/>
          </a:ln>
          <a:effectLst/>
        </p:spPr>
        <p:txBody>
          <a:bodyPr wrap="square" tIns="72000" bIns="72000" anchor="t" anchorCtr="0">
            <a:noAutofit/>
          </a:bodyPr>
          <a:lstStyle/>
          <a:p>
            <a:pPr>
              <a:lnSpc>
                <a:spcPct val="90000"/>
              </a:lnSpc>
            </a:pPr>
            <a:r>
              <a:rPr lang="ja-JP" altLang="en-US" sz="3600" b="1" dirty="0">
                <a:solidFill>
                  <a:prstClr val="white"/>
                </a:solidFill>
                <a:latin typeface="ＭＳ Ｐゴシック" pitchFamily="50" charset="-128"/>
                <a:ea typeface="ＭＳ Ｐゴシック" pitchFamily="50" charset="-128"/>
              </a:rPr>
              <a:t>放射線治療</a:t>
            </a:r>
            <a:endParaRPr lang="en-US" altLang="ja-JP" sz="4000" b="1" dirty="0">
              <a:solidFill>
                <a:prstClr val="white"/>
              </a:solidFill>
              <a:latin typeface="ＭＳ Ｐゴシック" pitchFamily="50" charset="-128"/>
              <a:ea typeface="ＭＳ Ｐゴシック" pitchFamily="50" charset="-128"/>
            </a:endParaRPr>
          </a:p>
          <a:p>
            <a:pPr>
              <a:lnSpc>
                <a:spcPct val="90000"/>
              </a:lnSpc>
            </a:pPr>
            <a:r>
              <a:rPr lang="ja-JP" altLang="en-US" sz="2400" b="1" dirty="0">
                <a:solidFill>
                  <a:prstClr val="white"/>
                </a:solidFill>
                <a:latin typeface="ＭＳ Ｐゴシック" pitchFamily="50" charset="-128"/>
              </a:rPr>
              <a:t>放射線治療専任加算</a:t>
            </a:r>
          </a:p>
          <a:p>
            <a:pPr>
              <a:lnSpc>
                <a:spcPct val="90000"/>
              </a:lnSpc>
            </a:pPr>
            <a:r>
              <a:rPr lang="ja-JP" altLang="en-US" sz="2400" b="1" dirty="0">
                <a:solidFill>
                  <a:prstClr val="white"/>
                </a:solidFill>
                <a:latin typeface="ＭＳ Ｐゴシック" pitchFamily="50" charset="-128"/>
              </a:rPr>
              <a:t>外来放射線治療加算</a:t>
            </a:r>
          </a:p>
          <a:p>
            <a:pPr>
              <a:lnSpc>
                <a:spcPct val="90000"/>
              </a:lnSpc>
            </a:pPr>
            <a:r>
              <a:rPr lang="ja-JP" altLang="en-US" sz="2400" b="1" dirty="0">
                <a:solidFill>
                  <a:prstClr val="white"/>
                </a:solidFill>
                <a:latin typeface="ＭＳ Ｐゴシック" pitchFamily="50" charset="-128"/>
              </a:rPr>
              <a:t>高エネルギー放射線治療</a:t>
            </a:r>
          </a:p>
          <a:p>
            <a:pPr>
              <a:lnSpc>
                <a:spcPct val="90000"/>
              </a:lnSpc>
            </a:pPr>
            <a:r>
              <a:rPr lang="ja-JP" altLang="en-US" sz="2400" b="1" dirty="0">
                <a:solidFill>
                  <a:prstClr val="white"/>
                </a:solidFill>
                <a:latin typeface="ＭＳ Ｐゴシック" pitchFamily="50" charset="-128"/>
              </a:rPr>
              <a:t>高エネルギー放射線治療の乳癌に対する全乳房照射の場合（寡分割照射に係るものに限る。）</a:t>
            </a:r>
            <a:endParaRPr lang="en-US" altLang="ja-JP" sz="2400" b="1" dirty="0">
              <a:solidFill>
                <a:prstClr val="white"/>
              </a:solidFill>
              <a:latin typeface="ＭＳ Ｐゴシック" pitchFamily="50" charset="-128"/>
            </a:endParaRPr>
          </a:p>
          <a:p>
            <a:pPr>
              <a:lnSpc>
                <a:spcPct val="90000"/>
              </a:lnSpc>
            </a:pPr>
            <a:r>
              <a:rPr lang="ja-JP" altLang="en-US" sz="2400" b="1" dirty="0">
                <a:solidFill>
                  <a:prstClr val="white"/>
                </a:solidFill>
                <a:latin typeface="ＭＳ Ｐゴシック" pitchFamily="50" charset="-128"/>
              </a:rPr>
              <a:t>強度変調放射線治療（ＩＭＲＴ）の前立腺癌に対する前立腺照射（寡分割照射に係るものに限る。）</a:t>
            </a:r>
            <a:endParaRPr lang="en-US" altLang="ja-JP" sz="2400" b="1" dirty="0">
              <a:solidFill>
                <a:prstClr val="white"/>
              </a:solidFill>
              <a:latin typeface="ＭＳ Ｐゴシック" pitchFamily="50" charset="-128"/>
            </a:endParaRPr>
          </a:p>
          <a:p>
            <a:pPr>
              <a:lnSpc>
                <a:spcPct val="90000"/>
              </a:lnSpc>
            </a:pPr>
            <a:r>
              <a:rPr lang="ja-JP" altLang="en-US" sz="2400" b="1" dirty="0">
                <a:solidFill>
                  <a:prstClr val="white"/>
                </a:solidFill>
                <a:latin typeface="ＭＳ Ｐゴシック" pitchFamily="50" charset="-128"/>
              </a:rPr>
              <a:t>強度変調放射線治療（ＩＭＲＴ）</a:t>
            </a:r>
          </a:p>
          <a:p>
            <a:pPr>
              <a:lnSpc>
                <a:spcPct val="90000"/>
              </a:lnSpc>
            </a:pPr>
            <a:r>
              <a:rPr lang="ja-JP" altLang="en-US" sz="2400" b="1" dirty="0">
                <a:solidFill>
                  <a:prstClr val="white"/>
                </a:solidFill>
                <a:latin typeface="ＭＳ Ｐゴシック" pitchFamily="50" charset="-128"/>
              </a:rPr>
              <a:t>画像誘導放射線治療（ＩＧＲＴ）</a:t>
            </a:r>
          </a:p>
          <a:p>
            <a:pPr>
              <a:lnSpc>
                <a:spcPct val="90000"/>
              </a:lnSpc>
            </a:pPr>
            <a:r>
              <a:rPr lang="ja-JP" altLang="en-US" sz="2400" b="1" dirty="0">
                <a:solidFill>
                  <a:prstClr val="white"/>
                </a:solidFill>
                <a:latin typeface="ＭＳ Ｐゴシック" pitchFamily="50" charset="-128"/>
              </a:rPr>
              <a:t>体外照射呼吸性移動対策加算</a:t>
            </a:r>
          </a:p>
          <a:p>
            <a:pPr>
              <a:lnSpc>
                <a:spcPct val="90000"/>
              </a:lnSpc>
            </a:pPr>
            <a:r>
              <a:rPr lang="ja-JP" altLang="en-US" sz="2400" b="1" dirty="0">
                <a:solidFill>
                  <a:prstClr val="white"/>
                </a:solidFill>
                <a:latin typeface="ＭＳ Ｐゴシック" pitchFamily="50" charset="-128"/>
              </a:rPr>
              <a:t>定位放射線治療</a:t>
            </a:r>
          </a:p>
          <a:p>
            <a:pPr>
              <a:lnSpc>
                <a:spcPct val="90000"/>
              </a:lnSpc>
            </a:pPr>
            <a:r>
              <a:rPr lang="ja-JP" altLang="en-US" sz="2400" b="1" dirty="0">
                <a:solidFill>
                  <a:prstClr val="white"/>
                </a:solidFill>
                <a:latin typeface="ＭＳ Ｐゴシック" pitchFamily="50" charset="-128"/>
              </a:rPr>
              <a:t>定位放射線治療呼吸性移動対策加算</a:t>
            </a:r>
          </a:p>
          <a:p>
            <a:pPr>
              <a:lnSpc>
                <a:spcPct val="90000"/>
              </a:lnSpc>
            </a:pPr>
            <a:r>
              <a:rPr lang="ja-JP" altLang="en-US" sz="2400" b="1" dirty="0">
                <a:solidFill>
                  <a:prstClr val="white"/>
                </a:solidFill>
                <a:latin typeface="ＭＳ Ｐゴシック" pitchFamily="50" charset="-128"/>
              </a:rPr>
              <a:t>画像誘導密封小線源治療加算</a:t>
            </a:r>
          </a:p>
          <a:p>
            <a:pPr>
              <a:lnSpc>
                <a:spcPct val="90000"/>
              </a:lnSpc>
            </a:pPr>
            <a:endParaRPr lang="ja-JP" altLang="en-US" sz="3200" dirty="0">
              <a:solidFill>
                <a:prstClr val="white"/>
              </a:solidFill>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25600046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10458</TotalTime>
  <Words>3311</Words>
  <Application>Microsoft Office PowerPoint</Application>
  <PresentationFormat>ユーザー設定</PresentationFormat>
  <Paragraphs>354</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Company>浜松医科大学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nr</dc:creator>
  <cp:lastModifiedBy>乾 康子</cp:lastModifiedBy>
  <cp:revision>782</cp:revision>
  <cp:lastPrinted>2026-05-27T08:27:17Z</cp:lastPrinted>
  <dcterms:created xsi:type="dcterms:W3CDTF">2012-11-05T05:21:43Z</dcterms:created>
  <dcterms:modified xsi:type="dcterms:W3CDTF">2026-06-01T02:13:41Z</dcterms:modified>
</cp:coreProperties>
</file>