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2_B8D6E28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C705179-705A-499D-F7F0-22FAAF93B13B}" name="淳 井上" initials="淳井" userId="1269071fbf935339"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psychology" initials="p"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828" y="6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comments/modernComment_102_B8D6E281.xml><?xml version="1.0" encoding="utf-8"?>
<p188:cmLst xmlns:a="http://schemas.openxmlformats.org/drawingml/2006/main" xmlns:r="http://schemas.openxmlformats.org/officeDocument/2006/relationships" xmlns:p188="http://schemas.microsoft.com/office/powerpoint/2018/8/main">
  <p188:cm id="{471329B5-2D2F-4EBB-A623-1BAE31B94204}" authorId="{BC705179-705A-499D-F7F0-22FAAF93B13B}" status="resolved" created="2024-06-10T03:32:21.270" complete="100000">
    <ac:deMkLst xmlns:ac="http://schemas.microsoft.com/office/drawing/2013/main/command">
      <pc:docMk xmlns:pc="http://schemas.microsoft.com/office/powerpoint/2013/main/command"/>
      <pc:sldMk xmlns:pc="http://schemas.microsoft.com/office/powerpoint/2013/main/command" cId="3101090433" sldId="258"/>
      <ac:spMk id="10" creationId="{00000000-0000-0000-0000-000000000000}"/>
    </ac:deMkLst>
    <p188:txBody>
      <a:bodyPr/>
      <a:lstStyle/>
      <a:p>
        <a:r>
          <a:rPr lang="ja-JP" altLang="en-US"/>
          <a:t>一番下、公認心理師加えました</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082" y="0"/>
            <a:ext cx="2950529" cy="497524"/>
          </a:xfrm>
          <a:prstGeom prst="rect">
            <a:avLst/>
          </a:prstGeom>
        </p:spPr>
        <p:txBody>
          <a:bodyPr vert="horz" lIns="91559" tIns="45779" rIns="91559" bIns="45779" rtlCol="0"/>
          <a:lstStyle>
            <a:lvl1pPr algn="r">
              <a:defRPr sz="1200"/>
            </a:lvl1pPr>
          </a:lstStyle>
          <a:p>
            <a:fld id="{A6068AE7-A9C7-4064-8E00-DACC83F9FC29}" type="datetimeFigureOut">
              <a:rPr kumimoji="1" lang="ja-JP" altLang="en-US" smtClean="0"/>
              <a:t>2025/5/30</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7450"/>
          </a:xfrm>
          <a:prstGeom prst="rect">
            <a:avLst/>
          </a:prstGeom>
          <a:noFill/>
          <a:ln w="12700">
            <a:solidFill>
              <a:prstClr val="black"/>
            </a:solidFill>
          </a:ln>
        </p:spPr>
        <p:txBody>
          <a:bodyPr vert="horz" lIns="91559" tIns="45779" rIns="91559" bIns="45779" rtlCol="0" anchor="ctr"/>
          <a:lstStyle/>
          <a:p>
            <a:endParaRPr lang="ja-JP" altLang="en-US"/>
          </a:p>
        </p:txBody>
      </p:sp>
      <p:sp>
        <p:nvSpPr>
          <p:cNvPr id="5" name="ノート プレースホルダー 4"/>
          <p:cNvSpPr>
            <a:spLocks noGrp="1"/>
          </p:cNvSpPr>
          <p:nvPr>
            <p:ph type="body" sz="quarter" idx="3"/>
          </p:nvPr>
        </p:nvSpPr>
        <p:spPr>
          <a:xfrm>
            <a:off x="680403" y="4720908"/>
            <a:ext cx="5446396" cy="4472940"/>
          </a:xfrm>
          <a:prstGeom prst="rect">
            <a:avLst/>
          </a:prstGeom>
        </p:spPr>
        <p:txBody>
          <a:bodyPr vert="horz" lIns="91559" tIns="45779" rIns="91559" bIns="4577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226"/>
            <a:ext cx="2950529" cy="497523"/>
          </a:xfrm>
          <a:prstGeom prst="rect">
            <a:avLst/>
          </a:prstGeom>
        </p:spPr>
        <p:txBody>
          <a:bodyPr vert="horz" lIns="91559" tIns="45779" rIns="91559" bIns="4577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082" y="9440226"/>
            <a:ext cx="2950529" cy="497523"/>
          </a:xfrm>
          <a:prstGeom prst="rect">
            <a:avLst/>
          </a:prstGeom>
        </p:spPr>
        <p:txBody>
          <a:bodyPr vert="horz" lIns="91559" tIns="45779" rIns="91559" bIns="45779" rtlCol="0" anchor="b"/>
          <a:lstStyle>
            <a:lvl1pPr algn="r">
              <a:defRPr sz="1200"/>
            </a:lvl1pPr>
          </a:lstStyle>
          <a:p>
            <a:fld id="{FF7EE09D-A03A-48DD-8349-F3E934E94D1E}" type="slidenum">
              <a:rPr kumimoji="1" lang="ja-JP" altLang="en-US" smtClean="0"/>
              <a:t>‹#›</a:t>
            </a:fld>
            <a:endParaRPr kumimoji="1" lang="ja-JP" altLang="en-US"/>
          </a:p>
        </p:txBody>
      </p:sp>
    </p:spTree>
    <p:extLst>
      <p:ext uri="{BB962C8B-B14F-4D97-AF65-F5344CB8AC3E}">
        <p14:creationId xmlns:p14="http://schemas.microsoft.com/office/powerpoint/2010/main" val="23503935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a:t>ver2</a:t>
            </a:r>
            <a:endParaRPr kumimoji="1" lang="ja-JP" altLang="en-US"/>
          </a:p>
        </p:txBody>
      </p:sp>
      <p:sp>
        <p:nvSpPr>
          <p:cNvPr id="4" name="スライド番号プレースホルダー 3"/>
          <p:cNvSpPr>
            <a:spLocks noGrp="1"/>
          </p:cNvSpPr>
          <p:nvPr>
            <p:ph type="sldNum" sz="quarter" idx="10"/>
          </p:nvPr>
        </p:nvSpPr>
        <p:spPr/>
        <p:txBody>
          <a:bodyPr/>
          <a:lstStyle/>
          <a:p>
            <a:fld id="{FF7EE09D-A03A-48DD-8349-F3E934E94D1E}" type="slidenum">
              <a:rPr kumimoji="1" lang="ja-JP" altLang="en-US" smtClean="0"/>
              <a:t>1</a:t>
            </a:fld>
            <a:endParaRPr kumimoji="1" lang="ja-JP" altLang="en-US"/>
          </a:p>
        </p:txBody>
      </p:sp>
    </p:spTree>
    <p:extLst>
      <p:ext uri="{BB962C8B-B14F-4D97-AF65-F5344CB8AC3E}">
        <p14:creationId xmlns:p14="http://schemas.microsoft.com/office/powerpoint/2010/main" val="4169640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24158E7-F3F4-49CC-9DFA-9D77E9199A4F}" type="datetimeFigureOut">
              <a:rPr kumimoji="1" lang="ja-JP" altLang="en-US" smtClean="0"/>
              <a:t>2025/5/30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3261762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4158E7-F3F4-49CC-9DFA-9D77E9199A4F}" type="datetimeFigureOut">
              <a:rPr kumimoji="1" lang="ja-JP" altLang="en-US" smtClean="0"/>
              <a:t>2025/5/30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363875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4158E7-F3F4-49CC-9DFA-9D77E9199A4F}" type="datetimeFigureOut">
              <a:rPr kumimoji="1" lang="ja-JP" altLang="en-US" smtClean="0"/>
              <a:t>2025/5/30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2112832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4158E7-F3F4-49CC-9DFA-9D77E9199A4F}" type="datetimeFigureOut">
              <a:rPr kumimoji="1" lang="ja-JP" altLang="en-US" smtClean="0"/>
              <a:t>2025/5/30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2094954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24158E7-F3F4-49CC-9DFA-9D77E9199A4F}" type="datetimeFigureOut">
              <a:rPr kumimoji="1" lang="ja-JP" altLang="en-US" smtClean="0"/>
              <a:t>2025/5/30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641409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24158E7-F3F4-49CC-9DFA-9D77E9199A4F}" type="datetimeFigureOut">
              <a:rPr kumimoji="1" lang="ja-JP" altLang="en-US" smtClean="0"/>
              <a:t>2025/5/30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186319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24158E7-F3F4-49CC-9DFA-9D77E9199A4F}" type="datetimeFigureOut">
              <a:rPr kumimoji="1" lang="ja-JP" altLang="en-US" smtClean="0"/>
              <a:t>2025/5/30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303566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24158E7-F3F4-49CC-9DFA-9D77E9199A4F}" type="datetimeFigureOut">
              <a:rPr kumimoji="1" lang="ja-JP" altLang="en-US" smtClean="0"/>
              <a:t>2025/5/30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455374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4158E7-F3F4-49CC-9DFA-9D77E9199A4F}" type="datetimeFigureOut">
              <a:rPr kumimoji="1" lang="ja-JP" altLang="en-US" smtClean="0"/>
              <a:t>2025/5/30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667790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4158E7-F3F4-49CC-9DFA-9D77E9199A4F}" type="datetimeFigureOut">
              <a:rPr kumimoji="1" lang="ja-JP" altLang="en-US" smtClean="0"/>
              <a:t>2025/5/30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1664256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4158E7-F3F4-49CC-9DFA-9D77E9199A4F}" type="datetimeFigureOut">
              <a:rPr kumimoji="1" lang="ja-JP" altLang="en-US" smtClean="0"/>
              <a:t>2025/5/30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2261503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24158E7-F3F4-49CC-9DFA-9D77E9199A4F}" type="datetimeFigureOut">
              <a:rPr kumimoji="1" lang="ja-JP" altLang="en-US" smtClean="0"/>
              <a:t>2025/5/30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760FF46-74C4-4DF4-864D-E8A8D51BF3B6}" type="slidenum">
              <a:rPr kumimoji="1" lang="ja-JP" altLang="en-US" smtClean="0"/>
              <a:t>‹#›</a:t>
            </a:fld>
            <a:endParaRPr kumimoji="1" lang="ja-JP" altLang="en-US"/>
          </a:p>
        </p:txBody>
      </p:sp>
    </p:spTree>
    <p:extLst>
      <p:ext uri="{BB962C8B-B14F-4D97-AF65-F5344CB8AC3E}">
        <p14:creationId xmlns:p14="http://schemas.microsoft.com/office/powerpoint/2010/main" val="2761933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2_B8D6E281.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flowerillust.com/img/flower/flower045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44624" y="0"/>
            <a:ext cx="1008112" cy="877850"/>
          </a:xfrm>
          <a:prstGeom prst="rect">
            <a:avLst/>
          </a:prstGeom>
          <a:noFill/>
          <a:extLst>
            <a:ext uri="{909E8E84-426E-40DD-AFC4-6F175D3DCCD1}">
              <a14:hiddenFill xmlns:a14="http://schemas.microsoft.com/office/drawing/2010/main">
                <a:solidFill>
                  <a:srgbClr val="FFFFFF"/>
                </a:solidFill>
              </a14:hiddenFill>
            </a:ext>
          </a:extLst>
        </p:spPr>
      </p:pic>
      <p:sp>
        <p:nvSpPr>
          <p:cNvPr id="8" name="フローチャート : 代替処理 7"/>
          <p:cNvSpPr/>
          <p:nvPr/>
        </p:nvSpPr>
        <p:spPr>
          <a:xfrm>
            <a:off x="188640" y="5940152"/>
            <a:ext cx="6480720" cy="2664296"/>
          </a:xfrm>
          <a:prstGeom prst="flowChartAlternateProcess">
            <a:avLst/>
          </a:prstGeom>
          <a:solidFill>
            <a:schemeClr val="accent6">
              <a:lumMod val="20000"/>
              <a:lumOff val="80000"/>
              <a:alpha val="23922"/>
            </a:schemeClr>
          </a:solidFill>
          <a:ln w="19050">
            <a:solidFill>
              <a:schemeClr val="accent6"/>
            </a:solidFill>
            <a:prstDash val="lgDashDot"/>
          </a:ln>
        </p:spPr>
        <p:style>
          <a:lnRef idx="2">
            <a:schemeClr val="accent5">
              <a:shade val="50000"/>
            </a:schemeClr>
          </a:lnRef>
          <a:fillRef idx="1">
            <a:schemeClr val="accent5"/>
          </a:fillRef>
          <a:effectRef idx="0">
            <a:schemeClr val="accent5"/>
          </a:effectRef>
          <a:fontRef idx="minor">
            <a:schemeClr val="lt1"/>
          </a:fontRef>
        </p:style>
        <p:txBody>
          <a:bodyPr lIns="90000" tIns="0" bIns="0" rtlCol="0" anchor="b"/>
          <a:lstStyle/>
          <a:p>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料金：無料</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対象：大学院生、修了生、当講座臨床心理研修生に興味のある方</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fontAlgn="base">
              <a:spcBef>
                <a:spcPct val="0"/>
              </a:spcBef>
              <a:spcAft>
                <a:spcPct val="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申込み先：</a:t>
            </a:r>
            <a:r>
              <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hama_psy_psycho2@yahoo.co.jp</a:t>
            </a:r>
          </a:p>
          <a:p>
            <a:pPr algn="just" fontAlgn="base">
              <a:spcBef>
                <a:spcPts val="600"/>
              </a:spcBef>
              <a:spcAft>
                <a:spcPct val="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上記アドレスまで、</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fontAlgn="base">
              <a:spcBef>
                <a:spcPct val="0"/>
              </a:spcBef>
              <a:spcAft>
                <a:spcPct val="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①お名前　②ご所属　③ご連絡先（</a:t>
            </a:r>
            <a:r>
              <a:rPr lang="en-US" altLang="ja-JP" sz="15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TEL</a:t>
            </a:r>
            <a:r>
              <a:rPr lang="ja-JP" altLang="en-US" sz="15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・メールアドレス）④参加される回</a:t>
            </a:r>
            <a:endParaRPr lang="en-US" altLang="ja-JP" sz="15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fontAlgn="base">
              <a:spcBef>
                <a:spcPct val="0"/>
              </a:spcBef>
              <a:spcAft>
                <a:spcPct val="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をご記入の上、お申し込みください。</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fontAlgn="base">
              <a:spcBef>
                <a:spcPts val="600"/>
              </a:spcBef>
              <a:spcAft>
                <a:spcPts val="60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件名に「説明会　申込み」と記載して下さい。　　</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fontAlgn="base">
              <a:spcBef>
                <a:spcPct val="0"/>
              </a:spcBef>
              <a:spcAft>
                <a:spcPct val="0"/>
              </a:spcAft>
            </a:pP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ご連絡を頂いた後、</a:t>
            </a:r>
            <a:r>
              <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zoom</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等詳細に関しましてご連絡致します。</a:t>
            </a:r>
            <a:r>
              <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zoom</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PC</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やスマホ、どちらからご参加頂いても構いません。</a:t>
            </a:r>
          </a:p>
        </p:txBody>
      </p:sp>
      <p:sp>
        <p:nvSpPr>
          <p:cNvPr id="7" name="コンテンツ プレースホルダー 4"/>
          <p:cNvSpPr txBox="1">
            <a:spLocks/>
          </p:cNvSpPr>
          <p:nvPr/>
        </p:nvSpPr>
        <p:spPr>
          <a:xfrm>
            <a:off x="342899" y="1902643"/>
            <a:ext cx="6260707" cy="1949277"/>
          </a:xfrm>
          <a:prstGeom prst="rect">
            <a:avLst/>
          </a:prstGeom>
        </p:spPr>
        <p:txBody>
          <a:bodyPr lIns="0" tIns="0" rIns="0" bIns="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spcAft>
                <a:spcPts val="600"/>
              </a:spcAft>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浜松医科大学精神医学講座では毎年、臨床心理研修生を受け入れています。</a:t>
            </a:r>
            <a:endParaRPr lang="en-US" altLang="ja-JP" sz="1200" b="1"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当科の研修システムに関する説明会をオンラインにて開催します。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当科の研修</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では、精神疾患についての幅広い知識を獲得し、各種心理検査の実施と解釈を身に付け、事例を見立てる力を養い、いかに心理療法を行っていくかについて実践的に学ぶことができます。当科での実践をお伝えするとともに、どのような研修制度となっているかお伝えします。当日は質疑応答の時間もございますので、気になることがございましたら、お気軽にお問い合わせください。沢山の方のご参加をお待ちしており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bwMode="white">
          <a:xfrm>
            <a:off x="44624" y="8821606"/>
            <a:ext cx="6743853" cy="276999"/>
          </a:xfrm>
          <a:prstGeom prst="rect">
            <a:avLst/>
          </a:prstGeom>
          <a:solidFill>
            <a:schemeClr val="bg1"/>
          </a:solidFill>
          <a:ln>
            <a:noFill/>
          </a:ln>
        </p:spPr>
        <p:txBody>
          <a:bodyPr wrap="square" rtlCol="0">
            <a:spAutoFit/>
          </a:bodyPr>
          <a:lstStyle/>
          <a:p>
            <a:pPr algn="r"/>
            <a:r>
              <a:rPr lang="ja-JP" altLang="en-US" sz="1200" dirty="0">
                <a:latin typeface="Meiryo UI" panose="020B0604030504040204" pitchFamily="50" charset="-128"/>
                <a:ea typeface="Meiryo UI" panose="020B0604030504040204" pitchFamily="50" charset="-128"/>
                <a:cs typeface="Meiryo UI" panose="020B0604030504040204" pitchFamily="50" charset="-128"/>
              </a:rPr>
              <a:t>浜松医科大学精神医学講座　公認心理師・臨床心理士　井上淳　遠藤ゆうな　原田勁吾　磯部智代</a:t>
            </a:r>
          </a:p>
        </p:txBody>
      </p:sp>
      <p:sp>
        <p:nvSpPr>
          <p:cNvPr id="4" name="フリーフォーム 3"/>
          <p:cNvSpPr/>
          <p:nvPr/>
        </p:nvSpPr>
        <p:spPr bwMode="white">
          <a:xfrm>
            <a:off x="1700809" y="899593"/>
            <a:ext cx="833805" cy="549199"/>
          </a:xfrm>
          <a:custGeom>
            <a:avLst/>
            <a:gdLst>
              <a:gd name="connsiteX0" fmla="*/ 3177 w 727761"/>
              <a:gd name="connsiteY0" fmla="*/ 391886 h 427512"/>
              <a:gd name="connsiteX1" fmla="*/ 98179 w 727761"/>
              <a:gd name="connsiteY1" fmla="*/ 368135 h 427512"/>
              <a:gd name="connsiteX2" fmla="*/ 169431 w 727761"/>
              <a:gd name="connsiteY2" fmla="*/ 320634 h 427512"/>
              <a:gd name="connsiteX3" fmla="*/ 216933 w 727761"/>
              <a:gd name="connsiteY3" fmla="*/ 213756 h 427512"/>
              <a:gd name="connsiteX4" fmla="*/ 264434 w 727761"/>
              <a:gd name="connsiteY4" fmla="*/ 83127 h 427512"/>
              <a:gd name="connsiteX5" fmla="*/ 300060 w 727761"/>
              <a:gd name="connsiteY5" fmla="*/ 11875 h 427512"/>
              <a:gd name="connsiteX6" fmla="*/ 335686 w 727761"/>
              <a:gd name="connsiteY6" fmla="*/ 0 h 427512"/>
              <a:gd name="connsiteX7" fmla="*/ 620694 w 727761"/>
              <a:gd name="connsiteY7" fmla="*/ 11875 h 427512"/>
              <a:gd name="connsiteX8" fmla="*/ 668195 w 727761"/>
              <a:gd name="connsiteY8" fmla="*/ 23751 h 427512"/>
              <a:gd name="connsiteX9" fmla="*/ 715696 w 727761"/>
              <a:gd name="connsiteY9" fmla="*/ 95003 h 427512"/>
              <a:gd name="connsiteX10" fmla="*/ 727571 w 727761"/>
              <a:gd name="connsiteY10" fmla="*/ 154379 h 427512"/>
              <a:gd name="connsiteX11" fmla="*/ 715696 w 727761"/>
              <a:gd name="connsiteY11" fmla="*/ 344384 h 427512"/>
              <a:gd name="connsiteX12" fmla="*/ 680070 w 727761"/>
              <a:gd name="connsiteY12" fmla="*/ 356260 h 427512"/>
              <a:gd name="connsiteX13" fmla="*/ 490065 w 727761"/>
              <a:gd name="connsiteY13" fmla="*/ 368135 h 427512"/>
              <a:gd name="connsiteX14" fmla="*/ 383187 w 727761"/>
              <a:gd name="connsiteY14" fmla="*/ 403761 h 427512"/>
              <a:gd name="connsiteX15" fmla="*/ 347561 w 727761"/>
              <a:gd name="connsiteY15" fmla="*/ 415636 h 427512"/>
              <a:gd name="connsiteX16" fmla="*/ 205057 w 727761"/>
              <a:gd name="connsiteY16" fmla="*/ 427512 h 427512"/>
              <a:gd name="connsiteX17" fmla="*/ 62553 w 727761"/>
              <a:gd name="connsiteY17" fmla="*/ 415636 h 427512"/>
              <a:gd name="connsiteX18" fmla="*/ 26927 w 727761"/>
              <a:gd name="connsiteY18" fmla="*/ 391886 h 427512"/>
              <a:gd name="connsiteX19" fmla="*/ 3177 w 727761"/>
              <a:gd name="connsiteY19" fmla="*/ 391886 h 427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27761" h="427512">
                <a:moveTo>
                  <a:pt x="3177" y="391886"/>
                </a:moveTo>
                <a:cubicBezTo>
                  <a:pt x="15052" y="387927"/>
                  <a:pt x="77641" y="379545"/>
                  <a:pt x="98179" y="368135"/>
                </a:cubicBezTo>
                <a:cubicBezTo>
                  <a:pt x="123132" y="354273"/>
                  <a:pt x="169431" y="320634"/>
                  <a:pt x="169431" y="320634"/>
                </a:cubicBezTo>
                <a:cubicBezTo>
                  <a:pt x="197695" y="235842"/>
                  <a:pt x="179295" y="270213"/>
                  <a:pt x="216933" y="213756"/>
                </a:cubicBezTo>
                <a:cubicBezTo>
                  <a:pt x="244144" y="104907"/>
                  <a:pt x="222576" y="145913"/>
                  <a:pt x="264434" y="83127"/>
                </a:cubicBezTo>
                <a:cubicBezTo>
                  <a:pt x="272257" y="59657"/>
                  <a:pt x="279131" y="28618"/>
                  <a:pt x="300060" y="11875"/>
                </a:cubicBezTo>
                <a:cubicBezTo>
                  <a:pt x="309835" y="4055"/>
                  <a:pt x="323811" y="3958"/>
                  <a:pt x="335686" y="0"/>
                </a:cubicBezTo>
                <a:cubicBezTo>
                  <a:pt x="430689" y="3958"/>
                  <a:pt x="525851" y="5100"/>
                  <a:pt x="620694" y="11875"/>
                </a:cubicBezTo>
                <a:cubicBezTo>
                  <a:pt x="636974" y="13038"/>
                  <a:pt x="655912" y="13003"/>
                  <a:pt x="668195" y="23751"/>
                </a:cubicBezTo>
                <a:cubicBezTo>
                  <a:pt x="689677" y="42548"/>
                  <a:pt x="715696" y="95003"/>
                  <a:pt x="715696" y="95003"/>
                </a:cubicBezTo>
                <a:cubicBezTo>
                  <a:pt x="719654" y="114795"/>
                  <a:pt x="727571" y="134195"/>
                  <a:pt x="727571" y="154379"/>
                </a:cubicBezTo>
                <a:cubicBezTo>
                  <a:pt x="727571" y="217838"/>
                  <a:pt x="730230" y="282612"/>
                  <a:pt x="715696" y="344384"/>
                </a:cubicBezTo>
                <a:cubicBezTo>
                  <a:pt x="712829" y="356569"/>
                  <a:pt x="692519" y="354950"/>
                  <a:pt x="680070" y="356260"/>
                </a:cubicBezTo>
                <a:cubicBezTo>
                  <a:pt x="616960" y="362903"/>
                  <a:pt x="553400" y="364177"/>
                  <a:pt x="490065" y="368135"/>
                </a:cubicBezTo>
                <a:lnTo>
                  <a:pt x="383187" y="403761"/>
                </a:lnTo>
                <a:cubicBezTo>
                  <a:pt x="371312" y="407719"/>
                  <a:pt x="360035" y="414596"/>
                  <a:pt x="347561" y="415636"/>
                </a:cubicBezTo>
                <a:lnTo>
                  <a:pt x="205057" y="427512"/>
                </a:lnTo>
                <a:cubicBezTo>
                  <a:pt x="157556" y="423553"/>
                  <a:pt x="109293" y="424984"/>
                  <a:pt x="62553" y="415636"/>
                </a:cubicBezTo>
                <a:cubicBezTo>
                  <a:pt x="48558" y="412837"/>
                  <a:pt x="39692" y="398269"/>
                  <a:pt x="26927" y="391886"/>
                </a:cubicBezTo>
                <a:cubicBezTo>
                  <a:pt x="15731" y="386288"/>
                  <a:pt x="-8698" y="395845"/>
                  <a:pt x="3177" y="391886"/>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3"/>
          <p:cNvSpPr txBox="1">
            <a:spLocks/>
          </p:cNvSpPr>
          <p:nvPr/>
        </p:nvSpPr>
        <p:spPr>
          <a:xfrm>
            <a:off x="-188035" y="107505"/>
            <a:ext cx="6857395" cy="20280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r>
              <a:rPr lang="ja-JP" altLang="en-US" sz="20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主催：浜松医科大学精神医学講座</a:t>
            </a:r>
            <a:endParaRPr lang="en-US" altLang="ja-JP" sz="24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3200" b="1" dirty="0">
                <a:solidFill>
                  <a:srgbClr val="C0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臨床心理研修生</a:t>
            </a:r>
            <a:r>
              <a:rPr lang="en-US" altLang="ja-JP" sz="3200" b="1" dirty="0">
                <a:solidFill>
                  <a:srgbClr val="C0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online</a:t>
            </a:r>
            <a:r>
              <a:rPr lang="ja-JP" altLang="en-US" sz="3200" b="1" dirty="0">
                <a:solidFill>
                  <a:srgbClr val="C0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eiryo UI" panose="020B0604030504040204" pitchFamily="50" charset="-128"/>
              </a:rPr>
              <a:t>説明会</a:t>
            </a:r>
          </a:p>
        </p:txBody>
      </p:sp>
      <p:sp>
        <p:nvSpPr>
          <p:cNvPr id="3" name="テキスト ボックス 2">
            <a:extLst>
              <a:ext uri="{FF2B5EF4-FFF2-40B4-BE49-F238E27FC236}">
                <a16:creationId xmlns:a16="http://schemas.microsoft.com/office/drawing/2014/main" id="{8A6B1DA7-CFCE-4183-1451-D21B829AD3B0}"/>
              </a:ext>
            </a:extLst>
          </p:cNvPr>
          <p:cNvSpPr txBox="1"/>
          <p:nvPr/>
        </p:nvSpPr>
        <p:spPr>
          <a:xfrm>
            <a:off x="2276872" y="5364087"/>
            <a:ext cx="4326734" cy="246221"/>
          </a:xfrm>
          <a:prstGeom prst="rect">
            <a:avLst/>
          </a:prstGeom>
          <a:noFill/>
        </p:spPr>
        <p:txBody>
          <a:bodyPr wrap="square" rtlCol="0">
            <a:spAutoFit/>
          </a:bodyPr>
          <a:lstStyle/>
          <a:p>
            <a:pPr algn="r"/>
            <a:r>
              <a:rPr kumimoji="1" lang="en-US" altLang="ja-JP" sz="1000" dirty="0"/>
              <a:t>※</a:t>
            </a:r>
            <a:r>
              <a:rPr kumimoji="1" lang="ja-JP" altLang="en-US" sz="1000" dirty="0"/>
              <a:t>両日ともに同一内容ですので、ご都合の合う日程をご選択ください。</a:t>
            </a:r>
          </a:p>
        </p:txBody>
      </p:sp>
      <p:graphicFrame>
        <p:nvGraphicFramePr>
          <p:cNvPr id="5" name="表 8">
            <a:extLst>
              <a:ext uri="{FF2B5EF4-FFF2-40B4-BE49-F238E27FC236}">
                <a16:creationId xmlns:a16="http://schemas.microsoft.com/office/drawing/2014/main" id="{02045439-E2CF-AD16-81EC-5048FBB866CD}"/>
              </a:ext>
            </a:extLst>
          </p:cNvPr>
          <p:cNvGraphicFramePr>
            <a:graphicFrameLocks noGrp="1"/>
          </p:cNvGraphicFramePr>
          <p:nvPr>
            <p:extLst>
              <p:ext uri="{D42A27DB-BD31-4B8C-83A1-F6EECF244321}">
                <p14:modId xmlns:p14="http://schemas.microsoft.com/office/powerpoint/2010/main" val="3398970483"/>
              </p:ext>
            </p:extLst>
          </p:nvPr>
        </p:nvGraphicFramePr>
        <p:xfrm>
          <a:off x="342899" y="3788983"/>
          <a:ext cx="6260707" cy="1575103"/>
        </p:xfrm>
        <a:graphic>
          <a:graphicData uri="http://schemas.openxmlformats.org/drawingml/2006/table">
            <a:tbl>
              <a:tblPr firstRow="1" bandRow="1">
                <a:tableStyleId>{68D230F3-CF80-4859-8CE7-A43EE81993B5}</a:tableStyleId>
              </a:tblPr>
              <a:tblGrid>
                <a:gridCol w="925861">
                  <a:extLst>
                    <a:ext uri="{9D8B030D-6E8A-4147-A177-3AD203B41FA5}">
                      <a16:colId xmlns:a16="http://schemas.microsoft.com/office/drawing/2014/main" val="1196094123"/>
                    </a:ext>
                  </a:extLst>
                </a:gridCol>
                <a:gridCol w="5334846">
                  <a:extLst>
                    <a:ext uri="{9D8B030D-6E8A-4147-A177-3AD203B41FA5}">
                      <a16:colId xmlns:a16="http://schemas.microsoft.com/office/drawing/2014/main" val="1403305549"/>
                    </a:ext>
                  </a:extLst>
                </a:gridCol>
              </a:tblGrid>
              <a:tr h="405955">
                <a:tc>
                  <a:txBody>
                    <a:bodyPr/>
                    <a:lstStyle/>
                    <a:p>
                      <a:endParaRPr kumimoji="1" lang="ja-JP" altLang="en-US"/>
                    </a:p>
                  </a:txBody>
                  <a:tcPr/>
                </a:tc>
                <a:tc>
                  <a:txBody>
                    <a:bodyPr/>
                    <a:lstStyle/>
                    <a:p>
                      <a:pPr algn="ctr"/>
                      <a:r>
                        <a:rPr kumimoji="1" lang="ja-JP" altLang="en-US" sz="1100" b="0" dirty="0">
                          <a:latin typeface="Meiryo UI" panose="020B0604030504040204" pitchFamily="50" charset="-128"/>
                          <a:ea typeface="Meiryo UI" panose="020B0604030504040204" pitchFamily="50" charset="-128"/>
                          <a:cs typeface="Meiryo UI" panose="020B0604030504040204" pitchFamily="50" charset="-128"/>
                        </a:rPr>
                        <a:t>日時</a:t>
                      </a:r>
                    </a:p>
                  </a:txBody>
                  <a:tcPr anchor="ctr"/>
                </a:tc>
                <a:extLst>
                  <a:ext uri="{0D108BD9-81ED-4DB2-BD59-A6C34878D82A}">
                    <a16:rowId xmlns:a16="http://schemas.microsoft.com/office/drawing/2014/main" val="202782983"/>
                  </a:ext>
                </a:extLst>
              </a:tr>
              <a:tr h="584574">
                <a:tc>
                  <a:txBody>
                    <a:bodyPr/>
                    <a:lstStyle/>
                    <a:p>
                      <a:pPr algn="ctr"/>
                      <a:r>
                        <a:rPr kumimoji="1" lang="ja-JP" altLang="en-US" sz="1400" dirty="0"/>
                        <a:t>第</a:t>
                      </a:r>
                      <a:r>
                        <a:rPr kumimoji="1" lang="en-US" altLang="ja-JP" sz="1400" dirty="0"/>
                        <a:t>1</a:t>
                      </a:r>
                      <a:r>
                        <a:rPr kumimoji="1" lang="ja-JP" altLang="en-US" sz="1400" dirty="0"/>
                        <a:t>回</a:t>
                      </a:r>
                    </a:p>
                  </a:txBody>
                  <a:tcPr anchor="ctr"/>
                </a:tc>
                <a:tc>
                  <a:txBody>
                    <a:bodyPr/>
                    <a:lstStyle/>
                    <a:p>
                      <a:pPr algn="ct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年 </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a:t>
                      </a:r>
                      <a:r>
                        <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00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00</a:t>
                      </a:r>
                    </a:p>
                  </a:txBody>
                  <a:tcPr anchor="ctr"/>
                </a:tc>
                <a:extLst>
                  <a:ext uri="{0D108BD9-81ED-4DB2-BD59-A6C34878D82A}">
                    <a16:rowId xmlns:a16="http://schemas.microsoft.com/office/drawing/2014/main" val="2125730805"/>
                  </a:ext>
                </a:extLst>
              </a:tr>
              <a:tr h="584574">
                <a:tc>
                  <a:txBody>
                    <a:bodyPr/>
                    <a:lstStyle/>
                    <a:p>
                      <a:pPr algn="ctr"/>
                      <a:r>
                        <a:rPr kumimoji="1" lang="ja-JP" altLang="en-US" sz="1400" dirty="0"/>
                        <a:t>第</a:t>
                      </a:r>
                      <a:r>
                        <a:rPr kumimoji="1" lang="en-US" altLang="ja-JP" sz="1400" dirty="0"/>
                        <a:t>2</a:t>
                      </a:r>
                      <a:r>
                        <a:rPr kumimoji="1" lang="ja-JP" altLang="en-US" sz="1400" dirty="0"/>
                        <a:t>回</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b="1">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00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00</a:t>
                      </a:r>
                      <a:endPar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279817223"/>
                  </a:ext>
                </a:extLst>
              </a:tr>
            </a:tbl>
          </a:graphicData>
        </a:graphic>
      </p:graphicFrame>
    </p:spTree>
    <p:extLst>
      <p:ext uri="{BB962C8B-B14F-4D97-AF65-F5344CB8AC3E}">
        <p14:creationId xmlns:p14="http://schemas.microsoft.com/office/powerpoint/2010/main" val="3101090433"/>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2210</TotalTime>
  <Words>334</Words>
  <Application>Microsoft Office PowerPoint</Application>
  <PresentationFormat>画面に合わせる (4:3)</PresentationFormat>
  <Paragraphs>22</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Meiryo UI</vt:lpstr>
      <vt:lpstr>Arial</vt:lpstr>
      <vt:lpstr>Calibri</vt:lpstr>
      <vt:lpstr>Office ​​テーマ</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psychology</dc:creator>
  <cp:lastModifiedBy>磯部 智代</cp:lastModifiedBy>
  <cp:revision>62</cp:revision>
  <cp:lastPrinted>2022-07-04T10:18:19Z</cp:lastPrinted>
  <dcterms:created xsi:type="dcterms:W3CDTF">2017-04-19T03:14:55Z</dcterms:created>
  <dcterms:modified xsi:type="dcterms:W3CDTF">2025-05-30T09:12:59Z</dcterms:modified>
</cp:coreProperties>
</file>